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7" r:id="rId1"/>
  </p:sldMasterIdLst>
  <p:notesMasterIdLst>
    <p:notesMasterId r:id="rId44"/>
  </p:notesMasterIdLst>
  <p:sldIdLst>
    <p:sldId id="618" r:id="rId2"/>
    <p:sldId id="620" r:id="rId3"/>
    <p:sldId id="621" r:id="rId4"/>
    <p:sldId id="399" r:id="rId5"/>
    <p:sldId id="612" r:id="rId6"/>
    <p:sldId id="625" r:id="rId7"/>
    <p:sldId id="613" r:id="rId8"/>
    <p:sldId id="614" r:id="rId9"/>
    <p:sldId id="615" r:id="rId10"/>
    <p:sldId id="654" r:id="rId11"/>
    <p:sldId id="627" r:id="rId12"/>
    <p:sldId id="628" r:id="rId13"/>
    <p:sldId id="629" r:id="rId14"/>
    <p:sldId id="655" r:id="rId15"/>
    <p:sldId id="616" r:id="rId16"/>
    <p:sldId id="642" r:id="rId17"/>
    <p:sldId id="638" r:id="rId18"/>
    <p:sldId id="617" r:id="rId19"/>
    <p:sldId id="635" r:id="rId20"/>
    <p:sldId id="633" r:id="rId21"/>
    <p:sldId id="636" r:id="rId22"/>
    <p:sldId id="651" r:id="rId23"/>
    <p:sldId id="640" r:id="rId24"/>
    <p:sldId id="641" r:id="rId25"/>
    <p:sldId id="643" r:id="rId26"/>
    <p:sldId id="645" r:id="rId27"/>
    <p:sldId id="650" r:id="rId28"/>
    <p:sldId id="646" r:id="rId29"/>
    <p:sldId id="644" r:id="rId30"/>
    <p:sldId id="649" r:id="rId31"/>
    <p:sldId id="623" r:id="rId32"/>
    <p:sldId id="647" r:id="rId33"/>
    <p:sldId id="624" r:id="rId34"/>
    <p:sldId id="653" r:id="rId35"/>
    <p:sldId id="256" r:id="rId36"/>
    <p:sldId id="412" r:id="rId37"/>
    <p:sldId id="436" r:id="rId38"/>
    <p:sldId id="437" r:id="rId39"/>
    <p:sldId id="449" r:id="rId40"/>
    <p:sldId id="450" r:id="rId41"/>
    <p:sldId id="451" r:id="rId42"/>
    <p:sldId id="403" r:id="rId4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75" autoAdjust="0"/>
    <p:restoredTop sz="93774" autoAdjust="0"/>
  </p:normalViewPr>
  <p:slideViewPr>
    <p:cSldViewPr snapToGrid="0" showGuides="1">
      <p:cViewPr varScale="1">
        <p:scale>
          <a:sx n="107" d="100"/>
          <a:sy n="107" d="100"/>
        </p:scale>
        <p:origin x="468" y="13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412023933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s-CO" dirty="0"/>
          </a:p>
        </p:txBody>
      </p:sp>
    </p:spTree>
    <p:extLst>
      <p:ext uri="{BB962C8B-B14F-4D97-AF65-F5344CB8AC3E}">
        <p14:creationId xmlns:p14="http://schemas.microsoft.com/office/powerpoint/2010/main" val="374578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CO" dirty="0"/>
              <a:t>NOMBRAR LA CLASIFICACIÓN ACTUAL + CA ORAL </a:t>
            </a:r>
          </a:p>
        </p:txBody>
      </p:sp>
      <p:sp>
        <p:nvSpPr>
          <p:cNvPr id="4" name="Marcador de número de diapositiva 3"/>
          <p:cNvSpPr>
            <a:spLocks noGrp="1"/>
          </p:cNvSpPr>
          <p:nvPr>
            <p:ph type="sldNum" sz="quarter" idx="5"/>
          </p:nvPr>
        </p:nvSpPr>
        <p:spPr/>
        <p:txBody>
          <a:bodyPr/>
          <a:lstStyle/>
          <a:p>
            <a:fld id="{131F0851-9B65-4602-A3F4-6FF9926E31A9}" type="slidenum">
              <a:rPr lang="es-CO" smtClean="0"/>
              <a:t>12</a:t>
            </a:fld>
            <a:endParaRPr lang="es-CO"/>
          </a:p>
        </p:txBody>
      </p:sp>
    </p:spTree>
    <p:extLst>
      <p:ext uri="{BB962C8B-B14F-4D97-AF65-F5344CB8AC3E}">
        <p14:creationId xmlns:p14="http://schemas.microsoft.com/office/powerpoint/2010/main" val="4020422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CO" dirty="0"/>
              <a:t>VIRUS NATURALEZA INFECCION DE LOS DOS VIRUS</a:t>
            </a:r>
          </a:p>
          <a:p>
            <a:r>
              <a:rPr lang="es-CO" dirty="0"/>
              <a:t>VHS</a:t>
            </a:r>
          </a:p>
          <a:p>
            <a:r>
              <a:rPr lang="es-CO" dirty="0"/>
              <a:t>VPH</a:t>
            </a:r>
          </a:p>
          <a:p>
            <a:r>
              <a:rPr lang="es-CO" dirty="0"/>
              <a:t>POR QUÉ LA DETECCIÓN Y CÓMO SE HACE </a:t>
            </a:r>
          </a:p>
          <a:p>
            <a:r>
              <a:rPr lang="es-CO" dirty="0"/>
              <a:t>RELACIÓN CON CA</a:t>
            </a:r>
          </a:p>
        </p:txBody>
      </p:sp>
      <p:sp>
        <p:nvSpPr>
          <p:cNvPr id="4" name="Marcador de número de diapositiva 3"/>
          <p:cNvSpPr>
            <a:spLocks noGrp="1"/>
          </p:cNvSpPr>
          <p:nvPr>
            <p:ph type="sldNum" sz="quarter" idx="5"/>
          </p:nvPr>
        </p:nvSpPr>
        <p:spPr/>
        <p:txBody>
          <a:bodyPr/>
          <a:lstStyle/>
          <a:p>
            <a:fld id="{131F0851-9B65-4602-A3F4-6FF9926E31A9}" type="slidenum">
              <a:rPr lang="es-CO" smtClean="0"/>
              <a:t>13</a:t>
            </a:fld>
            <a:endParaRPr lang="es-CO"/>
          </a:p>
        </p:txBody>
      </p:sp>
    </p:spTree>
    <p:extLst>
      <p:ext uri="{BB962C8B-B14F-4D97-AF65-F5344CB8AC3E}">
        <p14:creationId xmlns:p14="http://schemas.microsoft.com/office/powerpoint/2010/main" val="5332315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3D5D24-EC73-B755-259E-12ACBFC451A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615CE23-1608-D6E1-CA46-071DE6002AC4}"/>
              </a:ext>
            </a:extLst>
          </p:cNvPr>
          <p:cNvSpPr>
            <a:spLocks noGrp="1" noRot="1" noChangeAspect="1"/>
          </p:cNvSpPr>
          <p:nvPr>
            <p:ph type="sldImg"/>
          </p:nvPr>
        </p:nvSpPr>
        <p:spPr>
          <a:xfrm>
            <a:off x="381000" y="685800"/>
            <a:ext cx="6096000" cy="3429000"/>
          </a:xfrm>
        </p:spPr>
      </p:sp>
      <p:sp>
        <p:nvSpPr>
          <p:cNvPr id="3" name="Marcador de notas 2">
            <a:extLst>
              <a:ext uri="{FF2B5EF4-FFF2-40B4-BE49-F238E27FC236}">
                <a16:creationId xmlns:a16="http://schemas.microsoft.com/office/drawing/2014/main" id="{E04B5253-7548-3EAE-7356-7C11555B2CB3}"/>
              </a:ext>
            </a:extLst>
          </p:cNvPr>
          <p:cNvSpPr>
            <a:spLocks noGrp="1"/>
          </p:cNvSpPr>
          <p:nvPr>
            <p:ph type="body" idx="1"/>
          </p:nvPr>
        </p:nvSpPr>
        <p:spPr/>
        <p:txBody>
          <a:bodyPr/>
          <a:lstStyle/>
          <a:p>
            <a:r>
              <a:rPr lang="es-CO" dirty="0"/>
              <a:t>VIRUS NATURALEZA INFECCION DE LOS DOS VIRUS</a:t>
            </a:r>
          </a:p>
          <a:p>
            <a:r>
              <a:rPr lang="es-CO" dirty="0"/>
              <a:t>VHS</a:t>
            </a:r>
          </a:p>
          <a:p>
            <a:r>
              <a:rPr lang="es-CO" dirty="0"/>
              <a:t>VPH</a:t>
            </a:r>
          </a:p>
          <a:p>
            <a:r>
              <a:rPr lang="es-CO" dirty="0"/>
              <a:t>POR QUÉ LA DETECCIÓN Y CÓMO SE HACE </a:t>
            </a:r>
          </a:p>
          <a:p>
            <a:r>
              <a:rPr lang="es-CO" dirty="0"/>
              <a:t>RELACIÓN CON CA</a:t>
            </a:r>
          </a:p>
        </p:txBody>
      </p:sp>
      <p:sp>
        <p:nvSpPr>
          <p:cNvPr id="4" name="Marcador de número de diapositiva 3">
            <a:extLst>
              <a:ext uri="{FF2B5EF4-FFF2-40B4-BE49-F238E27FC236}">
                <a16:creationId xmlns:a16="http://schemas.microsoft.com/office/drawing/2014/main" id="{31F265AE-9D49-0250-0284-1E9EC858B636}"/>
              </a:ext>
            </a:extLst>
          </p:cNvPr>
          <p:cNvSpPr>
            <a:spLocks noGrp="1"/>
          </p:cNvSpPr>
          <p:nvPr>
            <p:ph type="sldNum" sz="quarter" idx="5"/>
          </p:nvPr>
        </p:nvSpPr>
        <p:spPr/>
        <p:txBody>
          <a:bodyPr/>
          <a:lstStyle/>
          <a:p>
            <a:fld id="{131F0851-9B65-4602-A3F4-6FF9926E31A9}" type="slidenum">
              <a:rPr lang="es-CO" smtClean="0"/>
              <a:t>14</a:t>
            </a:fld>
            <a:endParaRPr lang="es-CO"/>
          </a:p>
        </p:txBody>
      </p:sp>
    </p:spTree>
    <p:extLst>
      <p:ext uri="{BB962C8B-B14F-4D97-AF65-F5344CB8AC3E}">
        <p14:creationId xmlns:p14="http://schemas.microsoft.com/office/powerpoint/2010/main" val="40602342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15</a:t>
            </a:fld>
            <a:endParaRPr lang="es-CO"/>
          </a:p>
        </p:txBody>
      </p:sp>
    </p:spTree>
    <p:extLst>
      <p:ext uri="{BB962C8B-B14F-4D97-AF65-F5344CB8AC3E}">
        <p14:creationId xmlns:p14="http://schemas.microsoft.com/office/powerpoint/2010/main" val="21809779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16</a:t>
            </a:fld>
            <a:endParaRPr lang="es-CO"/>
          </a:p>
        </p:txBody>
      </p:sp>
    </p:spTree>
    <p:extLst>
      <p:ext uri="{BB962C8B-B14F-4D97-AF65-F5344CB8AC3E}">
        <p14:creationId xmlns:p14="http://schemas.microsoft.com/office/powerpoint/2010/main" val="12650259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17</a:t>
            </a:fld>
            <a:endParaRPr lang="es-CO"/>
          </a:p>
        </p:txBody>
      </p:sp>
    </p:spTree>
    <p:extLst>
      <p:ext uri="{BB962C8B-B14F-4D97-AF65-F5344CB8AC3E}">
        <p14:creationId xmlns:p14="http://schemas.microsoft.com/office/powerpoint/2010/main" val="8762926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18</a:t>
            </a:fld>
            <a:endParaRPr lang="es-CO"/>
          </a:p>
        </p:txBody>
      </p:sp>
    </p:spTree>
    <p:extLst>
      <p:ext uri="{BB962C8B-B14F-4D97-AF65-F5344CB8AC3E}">
        <p14:creationId xmlns:p14="http://schemas.microsoft.com/office/powerpoint/2010/main" val="41676048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158750" indent="0">
              <a:buNone/>
            </a:pPr>
            <a:r>
              <a:rPr lang="es-CO" dirty="0"/>
              <a:t>Presencia genética de los virus </a:t>
            </a:r>
          </a:p>
        </p:txBody>
      </p:sp>
      <p:sp>
        <p:nvSpPr>
          <p:cNvPr id="4" name="Marcador de número de diapositiva 3"/>
          <p:cNvSpPr>
            <a:spLocks noGrp="1"/>
          </p:cNvSpPr>
          <p:nvPr>
            <p:ph type="sldNum" sz="quarter" idx="5"/>
          </p:nvPr>
        </p:nvSpPr>
        <p:spPr/>
        <p:txBody>
          <a:bodyPr/>
          <a:lstStyle/>
          <a:p>
            <a:fld id="{131F0851-9B65-4602-A3F4-6FF9926E31A9}" type="slidenum">
              <a:rPr lang="es-CO" smtClean="0"/>
              <a:t>19</a:t>
            </a:fld>
            <a:endParaRPr lang="es-CO"/>
          </a:p>
        </p:txBody>
      </p:sp>
    </p:spTree>
    <p:extLst>
      <p:ext uri="{BB962C8B-B14F-4D97-AF65-F5344CB8AC3E}">
        <p14:creationId xmlns:p14="http://schemas.microsoft.com/office/powerpoint/2010/main" val="12474896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CO" dirty="0"/>
              <a:t>Quitar punto 2 </a:t>
            </a:r>
          </a:p>
        </p:txBody>
      </p:sp>
      <p:sp>
        <p:nvSpPr>
          <p:cNvPr id="4" name="Marcador de número de diapositiva 3"/>
          <p:cNvSpPr>
            <a:spLocks noGrp="1"/>
          </p:cNvSpPr>
          <p:nvPr>
            <p:ph type="sldNum" sz="quarter" idx="5"/>
          </p:nvPr>
        </p:nvSpPr>
        <p:spPr/>
        <p:txBody>
          <a:bodyPr/>
          <a:lstStyle/>
          <a:p>
            <a:fld id="{131F0851-9B65-4602-A3F4-6FF9926E31A9}" type="slidenum">
              <a:rPr lang="es-CO" smtClean="0"/>
              <a:t>20</a:t>
            </a:fld>
            <a:endParaRPr lang="es-CO"/>
          </a:p>
        </p:txBody>
      </p:sp>
    </p:spTree>
    <p:extLst>
      <p:ext uri="{BB962C8B-B14F-4D97-AF65-F5344CB8AC3E}">
        <p14:creationId xmlns:p14="http://schemas.microsoft.com/office/powerpoint/2010/main" val="26606013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CO" dirty="0"/>
              <a:t>Ejemplo </a:t>
            </a:r>
          </a:p>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21</a:t>
            </a:fld>
            <a:endParaRPr lang="es-CO"/>
          </a:p>
        </p:txBody>
      </p:sp>
    </p:spTree>
    <p:extLst>
      <p:ext uri="{BB962C8B-B14F-4D97-AF65-F5344CB8AC3E}">
        <p14:creationId xmlns:p14="http://schemas.microsoft.com/office/powerpoint/2010/main" val="4033645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4</a:t>
            </a:fld>
            <a:endParaRPr lang="es-CO"/>
          </a:p>
        </p:txBody>
      </p:sp>
    </p:spTree>
    <p:extLst>
      <p:ext uri="{BB962C8B-B14F-4D97-AF65-F5344CB8AC3E}">
        <p14:creationId xmlns:p14="http://schemas.microsoft.com/office/powerpoint/2010/main" val="38958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22</a:t>
            </a:fld>
            <a:endParaRPr lang="es-CO"/>
          </a:p>
        </p:txBody>
      </p:sp>
    </p:spTree>
    <p:extLst>
      <p:ext uri="{BB962C8B-B14F-4D97-AF65-F5344CB8AC3E}">
        <p14:creationId xmlns:p14="http://schemas.microsoft.com/office/powerpoint/2010/main" val="11320614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23</a:t>
            </a:fld>
            <a:endParaRPr lang="es-CO"/>
          </a:p>
        </p:txBody>
      </p:sp>
    </p:spTree>
    <p:extLst>
      <p:ext uri="{BB962C8B-B14F-4D97-AF65-F5344CB8AC3E}">
        <p14:creationId xmlns:p14="http://schemas.microsoft.com/office/powerpoint/2010/main" val="10291622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24</a:t>
            </a:fld>
            <a:endParaRPr lang="es-CO"/>
          </a:p>
        </p:txBody>
      </p:sp>
    </p:spTree>
    <p:extLst>
      <p:ext uri="{BB962C8B-B14F-4D97-AF65-F5344CB8AC3E}">
        <p14:creationId xmlns:p14="http://schemas.microsoft.com/office/powerpoint/2010/main" val="39182802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25</a:t>
            </a:fld>
            <a:endParaRPr lang="es-CO"/>
          </a:p>
        </p:txBody>
      </p:sp>
    </p:spTree>
    <p:extLst>
      <p:ext uri="{BB962C8B-B14F-4D97-AF65-F5344CB8AC3E}">
        <p14:creationId xmlns:p14="http://schemas.microsoft.com/office/powerpoint/2010/main" val="42770491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26</a:t>
            </a:fld>
            <a:endParaRPr lang="es-CO"/>
          </a:p>
        </p:txBody>
      </p:sp>
    </p:spTree>
    <p:extLst>
      <p:ext uri="{BB962C8B-B14F-4D97-AF65-F5344CB8AC3E}">
        <p14:creationId xmlns:p14="http://schemas.microsoft.com/office/powerpoint/2010/main" val="32274983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27</a:t>
            </a:fld>
            <a:endParaRPr lang="es-CO"/>
          </a:p>
        </p:txBody>
      </p:sp>
    </p:spTree>
    <p:extLst>
      <p:ext uri="{BB962C8B-B14F-4D97-AF65-F5344CB8AC3E}">
        <p14:creationId xmlns:p14="http://schemas.microsoft.com/office/powerpoint/2010/main" val="33049492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28</a:t>
            </a:fld>
            <a:endParaRPr lang="es-CO"/>
          </a:p>
        </p:txBody>
      </p:sp>
    </p:spTree>
    <p:extLst>
      <p:ext uri="{BB962C8B-B14F-4D97-AF65-F5344CB8AC3E}">
        <p14:creationId xmlns:p14="http://schemas.microsoft.com/office/powerpoint/2010/main" val="19719143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29</a:t>
            </a:fld>
            <a:endParaRPr lang="es-CO"/>
          </a:p>
        </p:txBody>
      </p:sp>
    </p:spTree>
    <p:extLst>
      <p:ext uri="{BB962C8B-B14F-4D97-AF65-F5344CB8AC3E}">
        <p14:creationId xmlns:p14="http://schemas.microsoft.com/office/powerpoint/2010/main" val="1483395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30</a:t>
            </a:fld>
            <a:endParaRPr lang="es-CO"/>
          </a:p>
        </p:txBody>
      </p:sp>
    </p:spTree>
    <p:extLst>
      <p:ext uri="{BB962C8B-B14F-4D97-AF65-F5344CB8AC3E}">
        <p14:creationId xmlns:p14="http://schemas.microsoft.com/office/powerpoint/2010/main" val="39196663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31</a:t>
            </a:fld>
            <a:endParaRPr lang="es-CO"/>
          </a:p>
        </p:txBody>
      </p:sp>
    </p:spTree>
    <p:extLst>
      <p:ext uri="{BB962C8B-B14F-4D97-AF65-F5344CB8AC3E}">
        <p14:creationId xmlns:p14="http://schemas.microsoft.com/office/powerpoint/2010/main" val="1725029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s-CO" altLang="es-CO" sz="1100" b="1" i="0" u="none" strike="noStrike" cap="none" normalizeH="0" baseline="0" dirty="0">
                <a:ln>
                  <a:noFill/>
                </a:ln>
                <a:solidFill>
                  <a:schemeClr val="tx1"/>
                </a:solidFill>
                <a:effectLst/>
                <a:latin typeface="Arial" panose="020B0604020202020204" pitchFamily="34" charset="0"/>
              </a:rPr>
              <a:t>VHS, VPH y cáncer oral</a:t>
            </a:r>
            <a:r>
              <a:rPr kumimoji="0" lang="es-CO" altLang="es-CO" sz="1100" b="0" i="0" u="none" strike="noStrike" cap="none" normalizeH="0" baseline="0" dirty="0">
                <a:ln>
                  <a:noFill/>
                </a:ln>
                <a:solidFill>
                  <a:schemeClr val="tx1"/>
                </a:solidFill>
                <a:effectLst/>
                <a:latin typeface="Arial" panose="020B0604020202020204" pitchFamily="34" charset="0"/>
              </a:rPr>
              <a:t/>
            </a:r>
            <a:br>
              <a:rPr kumimoji="0" lang="es-CO" altLang="es-CO" sz="1100" b="0" i="0" u="none" strike="noStrike" cap="none" normalizeH="0" baseline="0" dirty="0">
                <a:ln>
                  <a:noFill/>
                </a:ln>
                <a:solidFill>
                  <a:schemeClr val="tx1"/>
                </a:solidFill>
                <a:effectLst/>
                <a:latin typeface="Arial" panose="020B0604020202020204" pitchFamily="34" charset="0"/>
              </a:rPr>
            </a:br>
            <a:r>
              <a:rPr kumimoji="0" lang="es-CO" altLang="es-CO" sz="1100" b="0" i="0" u="none" strike="noStrike" cap="none" normalizeH="0" baseline="0" dirty="0">
                <a:ln>
                  <a:noFill/>
                </a:ln>
                <a:solidFill>
                  <a:schemeClr val="tx1"/>
                </a:solidFill>
                <a:effectLst/>
                <a:latin typeface="Arial" panose="020B0604020202020204" pitchFamily="34" charset="0"/>
              </a:rPr>
              <a:t>La alta prevalencia de VHS y VPH y su posible asociación con el cáncer oral (CO) destacan la necesidad de estudios conjuntos. En Colombia, la mayoría de investigaciones analizan estos virus de forma aislada, subrayando la urgencia de enfoques integrados, especialmente en la Costa Atlántica. </a:t>
            </a: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s-CO" altLang="es-CO" sz="1100" b="1" i="0" u="none" strike="noStrike" cap="none" normalizeH="0" baseline="0" dirty="0">
                <a:ln>
                  <a:noFill/>
                </a:ln>
                <a:solidFill>
                  <a:schemeClr val="tx1"/>
                </a:solidFill>
                <a:effectLst/>
                <a:latin typeface="Arial" panose="020B0604020202020204" pitchFamily="34" charset="0"/>
              </a:rPr>
              <a:t>Factores de riesgo y lesiones premalignas</a:t>
            </a:r>
            <a:r>
              <a:rPr kumimoji="0" lang="es-CO" altLang="es-CO" sz="1100" b="0" i="0" u="none" strike="noStrike" cap="none" normalizeH="0" baseline="0" dirty="0">
                <a:ln>
                  <a:noFill/>
                </a:ln>
                <a:solidFill>
                  <a:schemeClr val="tx1"/>
                </a:solidFill>
                <a:effectLst/>
                <a:latin typeface="Arial" panose="020B0604020202020204" pitchFamily="34" charset="0"/>
              </a:rPr>
              <a:t/>
            </a:r>
            <a:br>
              <a:rPr kumimoji="0" lang="es-CO" altLang="es-CO" sz="1100" b="0" i="0" u="none" strike="noStrike" cap="none" normalizeH="0" baseline="0" dirty="0">
                <a:ln>
                  <a:noFill/>
                </a:ln>
                <a:solidFill>
                  <a:schemeClr val="tx1"/>
                </a:solidFill>
                <a:effectLst/>
                <a:latin typeface="Arial" panose="020B0604020202020204" pitchFamily="34" charset="0"/>
              </a:rPr>
            </a:br>
            <a:r>
              <a:rPr kumimoji="0" lang="es-CO" altLang="es-CO" sz="1100" b="0" i="0" u="none" strike="noStrike" cap="none" normalizeH="0" baseline="0" dirty="0">
                <a:ln>
                  <a:noFill/>
                </a:ln>
                <a:solidFill>
                  <a:schemeClr val="tx1"/>
                </a:solidFill>
                <a:effectLst/>
                <a:latin typeface="Arial" panose="020B0604020202020204" pitchFamily="34" charset="0"/>
              </a:rPr>
              <a:t>La exposición al sol y el consumo de tabaco incrementan el riesgo de desarrollar lesiones premalignas como la queilitis actínica y la eritroplasia. Estas afecciones son más comunes en pequeños agricultores y poblaciones de ingresos bajos, con diferencias en prevalencia entre hombres y mujeres. </a:t>
            </a: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0" lang="es-CO" altLang="es-CO" sz="1100" b="1" i="0" u="none" strike="noStrike" cap="none" normalizeH="0" baseline="0" dirty="0">
                <a:ln>
                  <a:noFill/>
                </a:ln>
                <a:solidFill>
                  <a:schemeClr val="tx1"/>
                </a:solidFill>
                <a:effectLst/>
                <a:latin typeface="Arial" panose="020B0604020202020204" pitchFamily="34" charset="0"/>
              </a:rPr>
              <a:t>Importancia de la investigación y prevención</a:t>
            </a:r>
            <a:r>
              <a:rPr kumimoji="0" lang="es-CO" altLang="es-CO" sz="1100" b="0" i="0" u="none" strike="noStrike" cap="none" normalizeH="0" baseline="0" dirty="0">
                <a:ln>
                  <a:noFill/>
                </a:ln>
                <a:solidFill>
                  <a:schemeClr val="tx1"/>
                </a:solidFill>
                <a:effectLst/>
                <a:latin typeface="Arial" panose="020B0604020202020204" pitchFamily="34" charset="0"/>
              </a:rPr>
              <a:t/>
            </a:r>
            <a:br>
              <a:rPr kumimoji="0" lang="es-CO" altLang="es-CO" sz="1100" b="0" i="0" u="none" strike="noStrike" cap="none" normalizeH="0" baseline="0" dirty="0">
                <a:ln>
                  <a:noFill/>
                </a:ln>
                <a:solidFill>
                  <a:schemeClr val="tx1"/>
                </a:solidFill>
                <a:effectLst/>
                <a:latin typeface="Arial" panose="020B0604020202020204" pitchFamily="34" charset="0"/>
              </a:rPr>
            </a:br>
            <a:r>
              <a:rPr kumimoji="0" lang="es-CO" altLang="es-CO" sz="1100" b="0" i="0" u="none" strike="noStrike" cap="none" normalizeH="0" baseline="0" dirty="0">
                <a:ln>
                  <a:noFill/>
                </a:ln>
                <a:solidFill>
                  <a:schemeClr val="tx1"/>
                </a:solidFill>
                <a:effectLst/>
                <a:latin typeface="Arial" panose="020B0604020202020204" pitchFamily="34" charset="0"/>
              </a:rPr>
              <a:t>La falta de estudios concluyentes en Colombia sobre la relación entre VHS, VPH, CO y DPM resalta la necesidad de mayor investigación y estrategias preventivas. La detección temprana es crucial, especialmente en regiones como la Pacífica y Atlántica, donde las poblaciones vulnerables tienen mayor riesgo. </a:t>
            </a:r>
          </a:p>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5</a:t>
            </a:fld>
            <a:endParaRPr lang="es-CO"/>
          </a:p>
        </p:txBody>
      </p:sp>
    </p:spTree>
    <p:extLst>
      <p:ext uri="{BB962C8B-B14F-4D97-AF65-F5344CB8AC3E}">
        <p14:creationId xmlns:p14="http://schemas.microsoft.com/office/powerpoint/2010/main" val="40476728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32</a:t>
            </a:fld>
            <a:endParaRPr lang="es-CO"/>
          </a:p>
        </p:txBody>
      </p:sp>
    </p:spTree>
    <p:extLst>
      <p:ext uri="{BB962C8B-B14F-4D97-AF65-F5344CB8AC3E}">
        <p14:creationId xmlns:p14="http://schemas.microsoft.com/office/powerpoint/2010/main" val="1548187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33</a:t>
            </a:fld>
            <a:endParaRPr lang="es-CO"/>
          </a:p>
        </p:txBody>
      </p:sp>
    </p:spTree>
    <p:extLst>
      <p:ext uri="{BB962C8B-B14F-4D97-AF65-F5344CB8AC3E}">
        <p14:creationId xmlns:p14="http://schemas.microsoft.com/office/powerpoint/2010/main" val="31067339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ff3450bb15_0_3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1ff3450bb15_0_3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8904790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6</a:t>
            </a:fld>
            <a:endParaRPr lang="es-CO"/>
          </a:p>
        </p:txBody>
      </p:sp>
    </p:spTree>
    <p:extLst>
      <p:ext uri="{BB962C8B-B14F-4D97-AF65-F5344CB8AC3E}">
        <p14:creationId xmlns:p14="http://schemas.microsoft.com/office/powerpoint/2010/main" val="35260888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7</a:t>
            </a:fld>
            <a:endParaRPr lang="es-CO"/>
          </a:p>
        </p:txBody>
      </p:sp>
    </p:spTree>
    <p:extLst>
      <p:ext uri="{BB962C8B-B14F-4D97-AF65-F5344CB8AC3E}">
        <p14:creationId xmlns:p14="http://schemas.microsoft.com/office/powerpoint/2010/main" val="2292860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131F0851-9B65-4602-A3F4-6FF9926E31A9}" type="slidenum">
              <a:rPr lang="es-CO" smtClean="0"/>
              <a:t>8</a:t>
            </a:fld>
            <a:endParaRPr lang="es-CO"/>
          </a:p>
        </p:txBody>
      </p:sp>
    </p:spTree>
    <p:extLst>
      <p:ext uri="{BB962C8B-B14F-4D97-AF65-F5344CB8AC3E}">
        <p14:creationId xmlns:p14="http://schemas.microsoft.com/office/powerpoint/2010/main" val="2207283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CO" dirty="0"/>
              <a:t>VIRUS NATURALEZA INFECCION DE LOS DOS VIRUS</a:t>
            </a:r>
          </a:p>
          <a:p>
            <a:r>
              <a:rPr lang="es-CO" dirty="0"/>
              <a:t>VHS</a:t>
            </a:r>
          </a:p>
          <a:p>
            <a:r>
              <a:rPr lang="es-CO" dirty="0"/>
              <a:t>VPH</a:t>
            </a:r>
          </a:p>
          <a:p>
            <a:r>
              <a:rPr lang="es-CO" dirty="0"/>
              <a:t>POR QUÉ LA DETECCIÓN Y CÓMO SE HACE </a:t>
            </a:r>
          </a:p>
          <a:p>
            <a:r>
              <a:rPr lang="es-CO" dirty="0"/>
              <a:t>RELACIÓN CON CA</a:t>
            </a:r>
          </a:p>
        </p:txBody>
      </p:sp>
      <p:sp>
        <p:nvSpPr>
          <p:cNvPr id="4" name="Marcador de número de diapositiva 3"/>
          <p:cNvSpPr>
            <a:spLocks noGrp="1"/>
          </p:cNvSpPr>
          <p:nvPr>
            <p:ph type="sldNum" sz="quarter" idx="5"/>
          </p:nvPr>
        </p:nvSpPr>
        <p:spPr/>
        <p:txBody>
          <a:bodyPr/>
          <a:lstStyle/>
          <a:p>
            <a:fld id="{131F0851-9B65-4602-A3F4-6FF9926E31A9}" type="slidenum">
              <a:rPr lang="es-CO" smtClean="0"/>
              <a:t>9</a:t>
            </a:fld>
            <a:endParaRPr lang="es-CO"/>
          </a:p>
        </p:txBody>
      </p:sp>
    </p:spTree>
    <p:extLst>
      <p:ext uri="{BB962C8B-B14F-4D97-AF65-F5344CB8AC3E}">
        <p14:creationId xmlns:p14="http://schemas.microsoft.com/office/powerpoint/2010/main" val="597959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5EC0E2-94C0-049A-E1A9-170BB1077F97}"/>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C043E5D-6FD4-A4B3-14AA-F0820FCDB0B0}"/>
              </a:ext>
            </a:extLst>
          </p:cNvPr>
          <p:cNvSpPr>
            <a:spLocks noGrp="1" noRot="1" noChangeAspect="1"/>
          </p:cNvSpPr>
          <p:nvPr>
            <p:ph type="sldImg"/>
          </p:nvPr>
        </p:nvSpPr>
        <p:spPr>
          <a:xfrm>
            <a:off x="381000" y="685800"/>
            <a:ext cx="6096000" cy="3429000"/>
          </a:xfrm>
        </p:spPr>
      </p:sp>
      <p:sp>
        <p:nvSpPr>
          <p:cNvPr id="3" name="Marcador de notas 2">
            <a:extLst>
              <a:ext uri="{FF2B5EF4-FFF2-40B4-BE49-F238E27FC236}">
                <a16:creationId xmlns:a16="http://schemas.microsoft.com/office/drawing/2014/main" id="{2E50A575-525C-7892-94C3-FFC28F097B84}"/>
              </a:ext>
            </a:extLst>
          </p:cNvPr>
          <p:cNvSpPr>
            <a:spLocks noGrp="1"/>
          </p:cNvSpPr>
          <p:nvPr>
            <p:ph type="body" idx="1"/>
          </p:nvPr>
        </p:nvSpPr>
        <p:spPr/>
        <p:txBody>
          <a:bodyPr/>
          <a:lstStyle/>
          <a:p>
            <a:r>
              <a:rPr lang="es-CO" dirty="0"/>
              <a:t>VIRUS NATURALEZA INFECCION DE LOS DOS VIRUS</a:t>
            </a:r>
          </a:p>
          <a:p>
            <a:r>
              <a:rPr lang="es-CO" dirty="0"/>
              <a:t>VHS</a:t>
            </a:r>
          </a:p>
          <a:p>
            <a:r>
              <a:rPr lang="es-CO" dirty="0"/>
              <a:t>VPH</a:t>
            </a:r>
          </a:p>
          <a:p>
            <a:r>
              <a:rPr lang="es-CO" dirty="0"/>
              <a:t>POR QUÉ LA DETECCIÓN Y CÓMO SE HACE </a:t>
            </a:r>
          </a:p>
          <a:p>
            <a:r>
              <a:rPr lang="es-CO" dirty="0"/>
              <a:t>RELACIÓN CON CA</a:t>
            </a:r>
          </a:p>
        </p:txBody>
      </p:sp>
      <p:sp>
        <p:nvSpPr>
          <p:cNvPr id="4" name="Marcador de número de diapositiva 3">
            <a:extLst>
              <a:ext uri="{FF2B5EF4-FFF2-40B4-BE49-F238E27FC236}">
                <a16:creationId xmlns:a16="http://schemas.microsoft.com/office/drawing/2014/main" id="{EC646413-54E4-E018-B25C-1C93431BD3D7}"/>
              </a:ext>
            </a:extLst>
          </p:cNvPr>
          <p:cNvSpPr>
            <a:spLocks noGrp="1"/>
          </p:cNvSpPr>
          <p:nvPr>
            <p:ph type="sldNum" sz="quarter" idx="5"/>
          </p:nvPr>
        </p:nvSpPr>
        <p:spPr/>
        <p:txBody>
          <a:bodyPr/>
          <a:lstStyle/>
          <a:p>
            <a:fld id="{131F0851-9B65-4602-A3F4-6FF9926E31A9}" type="slidenum">
              <a:rPr lang="es-CO" smtClean="0"/>
              <a:t>10</a:t>
            </a:fld>
            <a:endParaRPr lang="es-CO"/>
          </a:p>
        </p:txBody>
      </p:sp>
    </p:spTree>
    <p:extLst>
      <p:ext uri="{BB962C8B-B14F-4D97-AF65-F5344CB8AC3E}">
        <p14:creationId xmlns:p14="http://schemas.microsoft.com/office/powerpoint/2010/main" val="30024032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CO" dirty="0"/>
              <a:t>VIRUS NATURALEZA INFECCION DE LOS DOS VIRUS</a:t>
            </a:r>
          </a:p>
          <a:p>
            <a:r>
              <a:rPr lang="es-CO" dirty="0"/>
              <a:t>VHS</a:t>
            </a:r>
          </a:p>
          <a:p>
            <a:r>
              <a:rPr lang="es-CO" dirty="0"/>
              <a:t>VPH</a:t>
            </a:r>
          </a:p>
          <a:p>
            <a:r>
              <a:rPr lang="es-CO" dirty="0"/>
              <a:t>POR QUÉ LA DETECCIÓN Y CÓMO SE HACE </a:t>
            </a:r>
          </a:p>
          <a:p>
            <a:r>
              <a:rPr lang="es-CO" dirty="0"/>
              <a:t>RELACIÓN CON CA</a:t>
            </a:r>
          </a:p>
        </p:txBody>
      </p:sp>
      <p:sp>
        <p:nvSpPr>
          <p:cNvPr id="4" name="Marcador de número de diapositiva 3"/>
          <p:cNvSpPr>
            <a:spLocks noGrp="1"/>
          </p:cNvSpPr>
          <p:nvPr>
            <p:ph type="sldNum" sz="quarter" idx="5"/>
          </p:nvPr>
        </p:nvSpPr>
        <p:spPr/>
        <p:txBody>
          <a:bodyPr/>
          <a:lstStyle/>
          <a:p>
            <a:fld id="{131F0851-9B65-4602-A3F4-6FF9926E31A9}" type="slidenum">
              <a:rPr lang="es-CO" smtClean="0"/>
              <a:t>11</a:t>
            </a:fld>
            <a:endParaRPr lang="es-CO"/>
          </a:p>
        </p:txBody>
      </p:sp>
    </p:spTree>
    <p:extLst>
      <p:ext uri="{BB962C8B-B14F-4D97-AF65-F5344CB8AC3E}">
        <p14:creationId xmlns:p14="http://schemas.microsoft.com/office/powerpoint/2010/main" val="2911486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15"/>
        <p:cNvGrpSpPr/>
        <p:nvPr/>
      </p:nvGrpSpPr>
      <p:grpSpPr>
        <a:xfrm>
          <a:off x="0" y="0"/>
          <a:ext cx="0" cy="0"/>
          <a:chOff x="0" y="0"/>
          <a:chExt cx="0" cy="0"/>
        </a:xfrm>
      </p:grpSpPr>
      <p:pic>
        <p:nvPicPr>
          <p:cNvPr id="16" name="Google Shape;16;p3"/>
          <p:cNvPicPr preferRelativeResize="0"/>
          <p:nvPr/>
        </p:nvPicPr>
        <p:blipFill rotWithShape="1">
          <a:blip r:embed="rId2">
            <a:alphaModFix/>
          </a:blip>
          <a:srcRect/>
          <a:stretch/>
        </p:blipFill>
        <p:spPr>
          <a:xfrm>
            <a:off x="0" y="0"/>
            <a:ext cx="12193199" cy="6861340"/>
          </a:xfrm>
          <a:prstGeom prst="rect">
            <a:avLst/>
          </a:prstGeom>
          <a:noFill/>
          <a:ln>
            <a:noFill/>
          </a:ln>
        </p:spPr>
      </p:pic>
      <p:sp>
        <p:nvSpPr>
          <p:cNvPr id="17" name="Google Shape;17;p3"/>
          <p:cNvSpPr txBox="1">
            <a:spLocks noGrp="1"/>
          </p:cNvSpPr>
          <p:nvPr>
            <p:ph type="title"/>
          </p:nvPr>
        </p:nvSpPr>
        <p:spPr>
          <a:xfrm>
            <a:off x="5062650" y="1517300"/>
            <a:ext cx="6576900" cy="21432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4500"/>
              <a:buFont typeface="Calibri"/>
              <a:buNone/>
              <a:defRPr sz="4500" b="1"/>
            </a:lvl1pPr>
            <a:lvl2pPr lvl="1">
              <a:spcBef>
                <a:spcPts val="0"/>
              </a:spcBef>
              <a:spcAft>
                <a:spcPts val="0"/>
              </a:spcAft>
              <a:buSzPts val="4500"/>
              <a:buNone/>
              <a:defRPr sz="4500"/>
            </a:lvl2pPr>
            <a:lvl3pPr lvl="2">
              <a:spcBef>
                <a:spcPts val="0"/>
              </a:spcBef>
              <a:spcAft>
                <a:spcPts val="0"/>
              </a:spcAft>
              <a:buSzPts val="4500"/>
              <a:buNone/>
              <a:defRPr sz="4500"/>
            </a:lvl3pPr>
            <a:lvl4pPr lvl="3">
              <a:spcBef>
                <a:spcPts val="0"/>
              </a:spcBef>
              <a:spcAft>
                <a:spcPts val="0"/>
              </a:spcAft>
              <a:buSzPts val="4500"/>
              <a:buNone/>
              <a:defRPr sz="4500"/>
            </a:lvl4pPr>
            <a:lvl5pPr lvl="4">
              <a:spcBef>
                <a:spcPts val="0"/>
              </a:spcBef>
              <a:spcAft>
                <a:spcPts val="0"/>
              </a:spcAft>
              <a:buSzPts val="4500"/>
              <a:buNone/>
              <a:defRPr sz="4500"/>
            </a:lvl5pPr>
            <a:lvl6pPr lvl="5">
              <a:spcBef>
                <a:spcPts val="0"/>
              </a:spcBef>
              <a:spcAft>
                <a:spcPts val="0"/>
              </a:spcAft>
              <a:buSzPts val="4500"/>
              <a:buNone/>
              <a:defRPr sz="4500"/>
            </a:lvl6pPr>
            <a:lvl7pPr lvl="6">
              <a:spcBef>
                <a:spcPts val="0"/>
              </a:spcBef>
              <a:spcAft>
                <a:spcPts val="0"/>
              </a:spcAft>
              <a:buSzPts val="4500"/>
              <a:buNone/>
              <a:defRPr sz="4500"/>
            </a:lvl7pPr>
            <a:lvl8pPr lvl="7">
              <a:spcBef>
                <a:spcPts val="0"/>
              </a:spcBef>
              <a:spcAft>
                <a:spcPts val="0"/>
              </a:spcAft>
              <a:buSzPts val="4500"/>
              <a:buNone/>
              <a:defRPr sz="4500"/>
            </a:lvl8pPr>
            <a:lvl9pPr lvl="8">
              <a:spcBef>
                <a:spcPts val="0"/>
              </a:spcBef>
              <a:spcAft>
                <a:spcPts val="0"/>
              </a:spcAft>
              <a:buSzPts val="4500"/>
              <a:buNone/>
              <a:defRPr sz="4500"/>
            </a:lvl9pPr>
          </a:lstStyle>
          <a:p>
            <a:endParaRPr/>
          </a:p>
        </p:txBody>
      </p:sp>
      <p:sp>
        <p:nvSpPr>
          <p:cNvPr id="18" name="Google Shape;18;p3"/>
          <p:cNvSpPr txBox="1">
            <a:spLocks noGrp="1"/>
          </p:cNvSpPr>
          <p:nvPr>
            <p:ph type="body" idx="1"/>
          </p:nvPr>
        </p:nvSpPr>
        <p:spPr>
          <a:xfrm>
            <a:off x="5062650" y="3898550"/>
            <a:ext cx="6576900" cy="778800"/>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Clr>
                <a:srgbClr val="333333"/>
              </a:buClr>
              <a:buSzPts val="2000"/>
              <a:buNone/>
              <a:defRPr sz="2000" b="1">
                <a:solidFill>
                  <a:srgbClr val="333333"/>
                </a:solidFill>
              </a:defRPr>
            </a:lvl1pPr>
            <a:lvl2pPr marL="914400" lvl="1" indent="-228600" algn="l">
              <a:lnSpc>
                <a:spcPct val="90000"/>
              </a:lnSpc>
              <a:spcBef>
                <a:spcPts val="500"/>
              </a:spcBef>
              <a:spcAft>
                <a:spcPts val="0"/>
              </a:spcAft>
              <a:buClr>
                <a:srgbClr val="333333"/>
              </a:buClr>
              <a:buSzPts val="2000"/>
              <a:buNone/>
              <a:defRPr sz="2000">
                <a:solidFill>
                  <a:srgbClr val="333333"/>
                </a:solidFill>
              </a:defRPr>
            </a:lvl2pPr>
            <a:lvl3pPr marL="1371600" lvl="2" indent="-228600" algn="l">
              <a:lnSpc>
                <a:spcPct val="90000"/>
              </a:lnSpc>
              <a:spcBef>
                <a:spcPts val="500"/>
              </a:spcBef>
              <a:spcAft>
                <a:spcPts val="0"/>
              </a:spcAft>
              <a:buClr>
                <a:srgbClr val="333333"/>
              </a:buClr>
              <a:buSzPts val="2000"/>
              <a:buNone/>
              <a:defRPr>
                <a:solidFill>
                  <a:srgbClr val="333333"/>
                </a:solidFill>
              </a:defRPr>
            </a:lvl3pPr>
            <a:lvl4pPr marL="1828800" lvl="3" indent="-228600" algn="l">
              <a:lnSpc>
                <a:spcPct val="90000"/>
              </a:lnSpc>
              <a:spcBef>
                <a:spcPts val="500"/>
              </a:spcBef>
              <a:spcAft>
                <a:spcPts val="0"/>
              </a:spcAft>
              <a:buClr>
                <a:srgbClr val="333333"/>
              </a:buClr>
              <a:buSzPts val="2000"/>
              <a:buNone/>
              <a:defRPr sz="2000">
                <a:solidFill>
                  <a:srgbClr val="333333"/>
                </a:solidFill>
              </a:defRPr>
            </a:lvl4pPr>
            <a:lvl5pPr marL="2286000" lvl="4" indent="-228600" algn="l">
              <a:lnSpc>
                <a:spcPct val="90000"/>
              </a:lnSpc>
              <a:spcBef>
                <a:spcPts val="500"/>
              </a:spcBef>
              <a:spcAft>
                <a:spcPts val="0"/>
              </a:spcAft>
              <a:buClr>
                <a:srgbClr val="333333"/>
              </a:buClr>
              <a:buSzPts val="2000"/>
              <a:buNone/>
              <a:defRPr sz="2000">
                <a:solidFill>
                  <a:srgbClr val="333333"/>
                </a:solidFill>
              </a:defRPr>
            </a:lvl5pPr>
            <a:lvl6pPr marL="2743200" lvl="5" indent="-228600" algn="l">
              <a:lnSpc>
                <a:spcPct val="90000"/>
              </a:lnSpc>
              <a:spcBef>
                <a:spcPts val="500"/>
              </a:spcBef>
              <a:spcAft>
                <a:spcPts val="0"/>
              </a:spcAft>
              <a:buClr>
                <a:srgbClr val="333333"/>
              </a:buClr>
              <a:buSzPts val="2000"/>
              <a:buNone/>
              <a:defRPr sz="2000">
                <a:solidFill>
                  <a:srgbClr val="333333"/>
                </a:solidFill>
              </a:defRPr>
            </a:lvl6pPr>
            <a:lvl7pPr marL="3200400" lvl="6" indent="-228600" algn="l">
              <a:lnSpc>
                <a:spcPct val="90000"/>
              </a:lnSpc>
              <a:spcBef>
                <a:spcPts val="500"/>
              </a:spcBef>
              <a:spcAft>
                <a:spcPts val="0"/>
              </a:spcAft>
              <a:buClr>
                <a:srgbClr val="333333"/>
              </a:buClr>
              <a:buSzPts val="2000"/>
              <a:buNone/>
              <a:defRPr sz="2000">
                <a:solidFill>
                  <a:srgbClr val="333333"/>
                </a:solidFill>
              </a:defRPr>
            </a:lvl7pPr>
            <a:lvl8pPr marL="3657600" lvl="7" indent="-228600" algn="l">
              <a:lnSpc>
                <a:spcPct val="90000"/>
              </a:lnSpc>
              <a:spcBef>
                <a:spcPts val="500"/>
              </a:spcBef>
              <a:spcAft>
                <a:spcPts val="0"/>
              </a:spcAft>
              <a:buClr>
                <a:srgbClr val="333333"/>
              </a:buClr>
              <a:buSzPts val="2000"/>
              <a:buNone/>
              <a:defRPr sz="2000">
                <a:solidFill>
                  <a:srgbClr val="333333"/>
                </a:solidFill>
              </a:defRPr>
            </a:lvl8pPr>
            <a:lvl9pPr marL="4114800" lvl="8" indent="-228600" algn="l">
              <a:lnSpc>
                <a:spcPct val="90000"/>
              </a:lnSpc>
              <a:spcBef>
                <a:spcPts val="500"/>
              </a:spcBef>
              <a:spcAft>
                <a:spcPts val="0"/>
              </a:spcAft>
              <a:buClr>
                <a:srgbClr val="333333"/>
              </a:buClr>
              <a:buSzPts val="2000"/>
              <a:buNone/>
              <a:defRPr sz="2000">
                <a:solidFill>
                  <a:srgbClr val="333333"/>
                </a:solidFill>
              </a:defRPr>
            </a:lvl9pPr>
          </a:lstStyle>
          <a:p>
            <a:endParaRPr/>
          </a:p>
        </p:txBody>
      </p:sp>
      <p:sp>
        <p:nvSpPr>
          <p:cNvPr id="19" name="Google Shape;19;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pic>
        <p:nvPicPr>
          <p:cNvPr id="22" name="Google Shape;22;p3"/>
          <p:cNvPicPr preferRelativeResize="0"/>
          <p:nvPr/>
        </p:nvPicPr>
        <p:blipFill rotWithShape="1">
          <a:blip r:embed="rId3">
            <a:alphaModFix/>
          </a:blip>
          <a:srcRect t="16257" b="29694"/>
          <a:stretch/>
        </p:blipFill>
        <p:spPr>
          <a:xfrm>
            <a:off x="7936000" y="0"/>
            <a:ext cx="4256000" cy="1112400"/>
          </a:xfrm>
          <a:prstGeom prst="rect">
            <a:avLst/>
          </a:prstGeom>
          <a:noFill/>
          <a:ln>
            <a:noFill/>
          </a:ln>
          <a:effectLst>
            <a:outerShdw blurRad="292100" dist="139700" dir="2700000" algn="tl" rotWithShape="0">
              <a:srgbClr val="333333">
                <a:alpha val="64709"/>
              </a:srgbClr>
            </a:outerShdw>
          </a:effectLst>
        </p:spPr>
      </p:pic>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Título y objetos">
  <p:cSld name="1_Título y objetos">
    <p:spTree>
      <p:nvGrpSpPr>
        <p:cNvPr id="1" name="Shape 29"/>
        <p:cNvGrpSpPr/>
        <p:nvPr/>
      </p:nvGrpSpPr>
      <p:grpSpPr>
        <a:xfrm>
          <a:off x="0" y="0"/>
          <a:ext cx="0" cy="0"/>
          <a:chOff x="0" y="0"/>
          <a:chExt cx="0" cy="0"/>
        </a:xfrm>
      </p:grpSpPr>
      <p:sp>
        <p:nvSpPr>
          <p:cNvPr id="30" name="Google Shape;30;p3"/>
          <p:cNvSpPr/>
          <p:nvPr/>
        </p:nvSpPr>
        <p:spPr>
          <a:xfrm flipH="1">
            <a:off x="8228595" y="6147774"/>
            <a:ext cx="4257368" cy="710321"/>
          </a:xfrm>
          <a:prstGeom prst="homePlate">
            <a:avLst>
              <a:gd name="adj" fmla="val 31121"/>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b="0" i="0" u="none" strike="noStrike" cap="none">
              <a:solidFill>
                <a:schemeClr val="lt1"/>
              </a:solidFill>
              <a:latin typeface="Calibri"/>
              <a:ea typeface="Calibri"/>
              <a:cs typeface="Calibri"/>
              <a:sym typeface="Calibri"/>
            </a:endParaRPr>
          </a:p>
        </p:txBody>
      </p:sp>
      <p:sp>
        <p:nvSpPr>
          <p:cNvPr id="31" name="Google Shape;31;p3"/>
          <p:cNvSpPr/>
          <p:nvPr/>
        </p:nvSpPr>
        <p:spPr>
          <a:xfrm>
            <a:off x="8440739" y="6105473"/>
            <a:ext cx="3751261" cy="45719"/>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l" rtl="0">
              <a:lnSpc>
                <a:spcPct val="107000"/>
              </a:lnSpc>
              <a:spcBef>
                <a:spcPts val="0"/>
              </a:spcBef>
              <a:spcAft>
                <a:spcPts val="0"/>
              </a:spcAft>
              <a:buNone/>
            </a:pPr>
            <a:endParaRPr sz="1067" b="0" i="0" u="none" strike="noStrike" cap="none">
              <a:solidFill>
                <a:schemeClr val="lt1"/>
              </a:solidFill>
              <a:latin typeface="Calibri"/>
              <a:ea typeface="Calibri"/>
              <a:cs typeface="Calibri"/>
              <a:sym typeface="Calibri"/>
            </a:endParaRPr>
          </a:p>
        </p:txBody>
      </p:sp>
      <p:sp>
        <p:nvSpPr>
          <p:cNvPr id="32" name="Google Shape;32;p3"/>
          <p:cNvSpPr txBox="1">
            <a:spLocks noGrp="1"/>
          </p:cNvSpPr>
          <p:nvPr>
            <p:ph type="title"/>
          </p:nvPr>
        </p:nvSpPr>
        <p:spPr>
          <a:xfrm>
            <a:off x="838200" y="215899"/>
            <a:ext cx="10515600" cy="1177036"/>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4800"/>
              <a:buFont typeface="Arial Black"/>
              <a:buNone/>
              <a:defRPr sz="4800" b="0">
                <a:solidFill>
                  <a:schemeClr val="dk1"/>
                </a:solidFill>
                <a:latin typeface="Arial Black"/>
                <a:ea typeface="Arial Black"/>
                <a:cs typeface="Arial Black"/>
                <a:sym typeface="Arial Black"/>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3"/>
          <p:cNvSpPr txBox="1">
            <a:spLocks noGrp="1"/>
          </p:cNvSpPr>
          <p:nvPr>
            <p:ph type="ftr" idx="11"/>
          </p:nvPr>
        </p:nvSpPr>
        <p:spPr>
          <a:xfrm>
            <a:off x="137625" y="6248400"/>
            <a:ext cx="7375825" cy="50888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dk1"/>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3"/>
          <p:cNvSpPr/>
          <p:nvPr/>
        </p:nvSpPr>
        <p:spPr>
          <a:xfrm>
            <a:off x="0" y="3"/>
            <a:ext cx="12192000" cy="215900"/>
          </a:xfrm>
          <a:prstGeom prst="rect">
            <a:avLst/>
          </a:prstGeom>
          <a:solidFill>
            <a:srgbClr val="2F549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b="0" i="0" u="none" strike="noStrike" cap="none">
              <a:solidFill>
                <a:schemeClr val="lt1"/>
              </a:solidFill>
              <a:latin typeface="Calibri"/>
              <a:ea typeface="Calibri"/>
              <a:cs typeface="Calibri"/>
              <a:sym typeface="Calibri"/>
            </a:endParaRPr>
          </a:p>
        </p:txBody>
      </p:sp>
      <p:sp>
        <p:nvSpPr>
          <p:cNvPr id="35" name="Google Shape;35;p3"/>
          <p:cNvSpPr txBox="1">
            <a:spLocks noGrp="1"/>
          </p:cNvSpPr>
          <p:nvPr>
            <p:ph type="sldNum" idx="12"/>
          </p:nvPr>
        </p:nvSpPr>
        <p:spPr>
          <a:xfrm flipH="1">
            <a:off x="7637659" y="6248400"/>
            <a:ext cx="548640" cy="50888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sz="1467" b="0" i="0" u="none" strike="noStrike" cap="none">
                <a:solidFill>
                  <a:schemeClr val="dk1"/>
                </a:solidFill>
                <a:latin typeface="Arial"/>
                <a:ea typeface="Arial"/>
                <a:cs typeface="Arial"/>
                <a:sym typeface="Arial"/>
              </a:defRPr>
            </a:lvl1pPr>
            <a:lvl2pPr marL="0" lvl="1" indent="0" algn="ctr">
              <a:spcBef>
                <a:spcPts val="0"/>
              </a:spcBef>
              <a:buNone/>
              <a:defRPr sz="1467" b="0" i="0" u="none" strike="noStrike" cap="none">
                <a:solidFill>
                  <a:schemeClr val="dk1"/>
                </a:solidFill>
                <a:latin typeface="Arial"/>
                <a:ea typeface="Arial"/>
                <a:cs typeface="Arial"/>
                <a:sym typeface="Arial"/>
              </a:defRPr>
            </a:lvl2pPr>
            <a:lvl3pPr marL="0" lvl="2" indent="0" algn="ctr">
              <a:spcBef>
                <a:spcPts val="0"/>
              </a:spcBef>
              <a:buNone/>
              <a:defRPr sz="1467" b="0" i="0" u="none" strike="noStrike" cap="none">
                <a:solidFill>
                  <a:schemeClr val="dk1"/>
                </a:solidFill>
                <a:latin typeface="Arial"/>
                <a:ea typeface="Arial"/>
                <a:cs typeface="Arial"/>
                <a:sym typeface="Arial"/>
              </a:defRPr>
            </a:lvl3pPr>
            <a:lvl4pPr marL="0" lvl="3" indent="0" algn="ctr">
              <a:spcBef>
                <a:spcPts val="0"/>
              </a:spcBef>
              <a:buNone/>
              <a:defRPr sz="1467" b="0" i="0" u="none" strike="noStrike" cap="none">
                <a:solidFill>
                  <a:schemeClr val="dk1"/>
                </a:solidFill>
                <a:latin typeface="Arial"/>
                <a:ea typeface="Arial"/>
                <a:cs typeface="Arial"/>
                <a:sym typeface="Arial"/>
              </a:defRPr>
            </a:lvl4pPr>
            <a:lvl5pPr marL="0" lvl="4" indent="0" algn="ctr">
              <a:spcBef>
                <a:spcPts val="0"/>
              </a:spcBef>
              <a:buNone/>
              <a:defRPr sz="1467" b="0" i="0" u="none" strike="noStrike" cap="none">
                <a:solidFill>
                  <a:schemeClr val="dk1"/>
                </a:solidFill>
                <a:latin typeface="Arial"/>
                <a:ea typeface="Arial"/>
                <a:cs typeface="Arial"/>
                <a:sym typeface="Arial"/>
              </a:defRPr>
            </a:lvl5pPr>
            <a:lvl6pPr marL="0" lvl="5" indent="0" algn="ctr">
              <a:spcBef>
                <a:spcPts val="0"/>
              </a:spcBef>
              <a:buNone/>
              <a:defRPr sz="1467" b="0" i="0" u="none" strike="noStrike" cap="none">
                <a:solidFill>
                  <a:schemeClr val="dk1"/>
                </a:solidFill>
                <a:latin typeface="Arial"/>
                <a:ea typeface="Arial"/>
                <a:cs typeface="Arial"/>
                <a:sym typeface="Arial"/>
              </a:defRPr>
            </a:lvl6pPr>
            <a:lvl7pPr marL="0" lvl="6" indent="0" algn="ctr">
              <a:spcBef>
                <a:spcPts val="0"/>
              </a:spcBef>
              <a:buNone/>
              <a:defRPr sz="1467" b="0" i="0" u="none" strike="noStrike" cap="none">
                <a:solidFill>
                  <a:schemeClr val="dk1"/>
                </a:solidFill>
                <a:latin typeface="Arial"/>
                <a:ea typeface="Arial"/>
                <a:cs typeface="Arial"/>
                <a:sym typeface="Arial"/>
              </a:defRPr>
            </a:lvl7pPr>
            <a:lvl8pPr marL="0" lvl="7" indent="0" algn="ctr">
              <a:spcBef>
                <a:spcPts val="0"/>
              </a:spcBef>
              <a:buNone/>
              <a:defRPr sz="1467" b="0" i="0" u="none" strike="noStrike" cap="none">
                <a:solidFill>
                  <a:schemeClr val="dk1"/>
                </a:solidFill>
                <a:latin typeface="Arial"/>
                <a:ea typeface="Arial"/>
                <a:cs typeface="Arial"/>
                <a:sym typeface="Arial"/>
              </a:defRPr>
            </a:lvl8pPr>
            <a:lvl9pPr marL="0" lvl="8" indent="0" algn="ctr">
              <a:spcBef>
                <a:spcPts val="0"/>
              </a:spcBef>
              <a:buNone/>
              <a:defRPr sz="1467" b="0" i="0" u="none" strike="noStrike" cap="none">
                <a:solidFill>
                  <a:schemeClr val="dk1"/>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s-CO"/>
              <a:t>‹Nº›</a:t>
            </a:fld>
            <a:endParaRPr/>
          </a:p>
        </p:txBody>
      </p:sp>
      <p:sp>
        <p:nvSpPr>
          <p:cNvPr id="36" name="Google Shape;36;p3"/>
          <p:cNvSpPr txBox="1">
            <a:spLocks noGrp="1"/>
          </p:cNvSpPr>
          <p:nvPr>
            <p:ph type="body" idx="1"/>
          </p:nvPr>
        </p:nvSpPr>
        <p:spPr>
          <a:xfrm>
            <a:off x="8440739" y="1514009"/>
            <a:ext cx="2913063" cy="4591371"/>
          </a:xfrm>
          <a:prstGeom prst="rect">
            <a:avLst/>
          </a:prstGeom>
          <a:noFill/>
          <a:ln>
            <a:noFill/>
          </a:ln>
        </p:spPr>
        <p:txBody>
          <a:bodyPr spcFirstLastPara="1" wrap="square" lIns="91425" tIns="45700" rIns="91425" bIns="45700" anchor="t" anchorCtr="0">
            <a:noAutofit/>
          </a:bodyPr>
          <a:lstStyle>
            <a:lvl1pPr marL="457200" lvl="0" indent="-355600" algn="l">
              <a:lnSpc>
                <a:spcPct val="90000"/>
              </a:lnSpc>
              <a:spcBef>
                <a:spcPts val="1000"/>
              </a:spcBef>
              <a:spcAft>
                <a:spcPts val="0"/>
              </a:spcAft>
              <a:buClr>
                <a:schemeClr val="dk1"/>
              </a:buClr>
              <a:buSzPts val="2000"/>
              <a:buChar char="•"/>
              <a:defRPr sz="2000"/>
            </a:lvl1pPr>
            <a:lvl2pPr marL="914400" lvl="1" indent="-347154" algn="l">
              <a:lnSpc>
                <a:spcPct val="90000"/>
              </a:lnSpc>
              <a:spcBef>
                <a:spcPts val="500"/>
              </a:spcBef>
              <a:spcAft>
                <a:spcPts val="0"/>
              </a:spcAft>
              <a:buClr>
                <a:schemeClr val="dk1"/>
              </a:buClr>
              <a:buSzPts val="1867"/>
              <a:buChar char="•"/>
              <a:defRPr sz="1867"/>
            </a:lvl2pPr>
            <a:lvl3pPr marL="1371600" lvl="2" indent="-330200" algn="l">
              <a:lnSpc>
                <a:spcPct val="90000"/>
              </a:lnSpc>
              <a:spcBef>
                <a:spcPts val="500"/>
              </a:spcBef>
              <a:spcAft>
                <a:spcPts val="0"/>
              </a:spcAft>
              <a:buClr>
                <a:schemeClr val="dk1"/>
              </a:buClr>
              <a:buSzPts val="1600"/>
              <a:buChar char="•"/>
              <a:defRPr sz="1600"/>
            </a:lvl3pPr>
            <a:lvl4pPr marL="1828800" lvl="3" indent="-321754" algn="l">
              <a:lnSpc>
                <a:spcPct val="90000"/>
              </a:lnSpc>
              <a:spcBef>
                <a:spcPts val="500"/>
              </a:spcBef>
              <a:spcAft>
                <a:spcPts val="0"/>
              </a:spcAft>
              <a:buClr>
                <a:schemeClr val="dk1"/>
              </a:buClr>
              <a:buSzPts val="1467"/>
              <a:buChar char="•"/>
              <a:defRPr sz="1467"/>
            </a:lvl4pPr>
            <a:lvl5pPr marL="2286000" lvl="4" indent="-321754" algn="l">
              <a:lnSpc>
                <a:spcPct val="90000"/>
              </a:lnSpc>
              <a:spcBef>
                <a:spcPts val="500"/>
              </a:spcBef>
              <a:spcAft>
                <a:spcPts val="0"/>
              </a:spcAft>
              <a:buClr>
                <a:schemeClr val="dk1"/>
              </a:buClr>
              <a:buSzPts val="1467"/>
              <a:buChar char="•"/>
              <a:defRPr sz="1467"/>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3"/>
          <p:cNvSpPr/>
          <p:nvPr/>
        </p:nvSpPr>
        <p:spPr>
          <a:xfrm>
            <a:off x="0" y="2731"/>
            <a:ext cx="12192000" cy="213168"/>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l" rtl="0">
              <a:lnSpc>
                <a:spcPct val="107000"/>
              </a:lnSpc>
              <a:spcBef>
                <a:spcPts val="0"/>
              </a:spcBef>
              <a:spcAft>
                <a:spcPts val="0"/>
              </a:spcAft>
              <a:buNone/>
            </a:pPr>
            <a:endParaRPr sz="1067" b="0" i="0" u="none" strike="noStrike" cap="none">
              <a:solidFill>
                <a:schemeClr val="lt1"/>
              </a:solidFill>
              <a:latin typeface="Calibri"/>
              <a:ea typeface="Calibri"/>
              <a:cs typeface="Calibri"/>
              <a:sym typeface="Calibri"/>
            </a:endParaRPr>
          </a:p>
        </p:txBody>
      </p:sp>
      <p:pic>
        <p:nvPicPr>
          <p:cNvPr id="38" name="Google Shape;38;p3"/>
          <p:cNvPicPr preferRelativeResize="0"/>
          <p:nvPr/>
        </p:nvPicPr>
        <p:blipFill rotWithShape="1">
          <a:blip r:embed="rId2">
            <a:alphaModFix/>
          </a:blip>
          <a:srcRect/>
          <a:stretch/>
        </p:blipFill>
        <p:spPr>
          <a:xfrm>
            <a:off x="8514855" y="6193399"/>
            <a:ext cx="666016" cy="620592"/>
          </a:xfrm>
          <a:prstGeom prst="rect">
            <a:avLst/>
          </a:prstGeom>
          <a:noFill/>
          <a:ln>
            <a:noFill/>
          </a:ln>
        </p:spPr>
      </p:pic>
      <p:pic>
        <p:nvPicPr>
          <p:cNvPr id="39" name="Google Shape;39;p3" descr="Resultado de imagen para universidad de cartagena acreditacion"/>
          <p:cNvPicPr preferRelativeResize="0"/>
          <p:nvPr/>
        </p:nvPicPr>
        <p:blipFill rotWithShape="1">
          <a:blip r:embed="rId3">
            <a:alphaModFix/>
          </a:blip>
          <a:srcRect t="8447" b="4864"/>
          <a:stretch/>
        </p:blipFill>
        <p:spPr>
          <a:xfrm>
            <a:off x="10265323" y="6193399"/>
            <a:ext cx="627851" cy="620592"/>
          </a:xfrm>
          <a:prstGeom prst="rect">
            <a:avLst/>
          </a:prstGeom>
          <a:noFill/>
          <a:ln>
            <a:noFill/>
          </a:ln>
          <a:effectLst>
            <a:outerShdw blurRad="12700" algn="ctr" rotWithShape="0">
              <a:srgbClr val="000000"/>
            </a:outerShdw>
          </a:effectLst>
        </p:spPr>
      </p:pic>
      <p:pic>
        <p:nvPicPr>
          <p:cNvPr id="40" name="Google Shape;40;p3" descr="Resultado de imagen para universidad de cartagena acreditacion"/>
          <p:cNvPicPr preferRelativeResize="0"/>
          <p:nvPr/>
        </p:nvPicPr>
        <p:blipFill rotWithShape="1">
          <a:blip r:embed="rId4">
            <a:alphaModFix/>
          </a:blip>
          <a:srcRect l="50263" t="44945" b="1981"/>
          <a:stretch/>
        </p:blipFill>
        <p:spPr>
          <a:xfrm>
            <a:off x="9280464" y="6334531"/>
            <a:ext cx="723555" cy="338328"/>
          </a:xfrm>
          <a:prstGeom prst="rect">
            <a:avLst/>
          </a:prstGeom>
          <a:noFill/>
          <a:ln>
            <a:noFill/>
          </a:ln>
        </p:spPr>
      </p:pic>
      <p:cxnSp>
        <p:nvCxnSpPr>
          <p:cNvPr id="41" name="Google Shape;41;p3"/>
          <p:cNvCxnSpPr/>
          <p:nvPr/>
        </p:nvCxnSpPr>
        <p:spPr>
          <a:xfrm>
            <a:off x="10167625" y="6193399"/>
            <a:ext cx="1484" cy="620592"/>
          </a:xfrm>
          <a:prstGeom prst="straightConnector1">
            <a:avLst/>
          </a:prstGeom>
          <a:noFill/>
          <a:ln w="19050" cap="flat" cmpd="sng">
            <a:solidFill>
              <a:srgbClr val="483700"/>
            </a:solidFill>
            <a:prstDash val="solid"/>
            <a:miter lim="800000"/>
            <a:headEnd type="none" w="sm" len="sm"/>
            <a:tailEnd type="none" w="sm" len="sm"/>
          </a:ln>
        </p:spPr>
      </p:cxnSp>
      <p:pic>
        <p:nvPicPr>
          <p:cNvPr id="42" name="Google Shape;42;p3"/>
          <p:cNvPicPr preferRelativeResize="0"/>
          <p:nvPr/>
        </p:nvPicPr>
        <p:blipFill rotWithShape="1">
          <a:blip r:embed="rId5">
            <a:alphaModFix/>
          </a:blip>
          <a:srcRect/>
          <a:stretch/>
        </p:blipFill>
        <p:spPr>
          <a:xfrm>
            <a:off x="11017579" y="6267015"/>
            <a:ext cx="1043836" cy="470007"/>
          </a:xfrm>
          <a:prstGeom prst="rect">
            <a:avLst/>
          </a:prstGeom>
          <a:noFill/>
          <a:ln>
            <a:noFill/>
          </a:ln>
        </p:spPr>
      </p:pic>
      <p:sp>
        <p:nvSpPr>
          <p:cNvPr id="43" name="Google Shape;43;p3"/>
          <p:cNvSpPr/>
          <p:nvPr/>
        </p:nvSpPr>
        <p:spPr>
          <a:xfrm>
            <a:off x="1" y="6105471"/>
            <a:ext cx="8440739" cy="45719"/>
          </a:xfrm>
          <a:prstGeom prst="rect">
            <a:avLst/>
          </a:prstGeom>
          <a:gradFill>
            <a:gsLst>
              <a:gs pos="0">
                <a:srgbClr val="F6F9FC"/>
              </a:gs>
              <a:gs pos="30000">
                <a:srgbClr val="FEE599"/>
              </a:gs>
              <a:gs pos="100000">
                <a:schemeClr val="accent4"/>
              </a:gs>
            </a:gsLst>
            <a:lin ang="0" scaled="0"/>
          </a:gradFill>
          <a:ln>
            <a:noFill/>
          </a:ln>
        </p:spPr>
        <p:txBody>
          <a:bodyPr spcFirstLastPara="1" wrap="square" lIns="91425" tIns="45700" rIns="91425" bIns="45700" anchor="ctr" anchorCtr="0">
            <a:noAutofit/>
          </a:bodyPr>
          <a:lstStyle/>
          <a:p>
            <a:pPr marL="0" marR="0" lvl="0" indent="0" algn="l" rtl="0">
              <a:lnSpc>
                <a:spcPct val="107000"/>
              </a:lnSpc>
              <a:spcBef>
                <a:spcPts val="0"/>
              </a:spcBef>
              <a:spcAft>
                <a:spcPts val="0"/>
              </a:spcAft>
              <a:buNone/>
            </a:pPr>
            <a:endParaRPr sz="1067" b="0" i="0" u="none" strike="noStrike" cap="none">
              <a:solidFill>
                <a:schemeClr val="lt1"/>
              </a:solidFill>
              <a:latin typeface="Calibri"/>
              <a:ea typeface="Calibri"/>
              <a:cs typeface="Calibri"/>
              <a:sym typeface="Calibri"/>
            </a:endParaRPr>
          </a:p>
        </p:txBody>
      </p:sp>
      <p:sp>
        <p:nvSpPr>
          <p:cNvPr id="44" name="Google Shape;44;p3"/>
          <p:cNvSpPr txBox="1">
            <a:spLocks noGrp="1"/>
          </p:cNvSpPr>
          <p:nvPr>
            <p:ph type="body" idx="2"/>
          </p:nvPr>
        </p:nvSpPr>
        <p:spPr>
          <a:xfrm>
            <a:off x="838220" y="1514008"/>
            <a:ext cx="7348097" cy="459136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424083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2 1">
  <p:cSld name="OBJECT_1_2">
    <p:spTree>
      <p:nvGrpSpPr>
        <p:cNvPr id="1" name="Shape 30"/>
        <p:cNvGrpSpPr/>
        <p:nvPr/>
      </p:nvGrpSpPr>
      <p:grpSpPr>
        <a:xfrm>
          <a:off x="0" y="0"/>
          <a:ext cx="0" cy="0"/>
          <a:chOff x="0" y="0"/>
          <a:chExt cx="0" cy="0"/>
        </a:xfrm>
      </p:grpSpPr>
      <p:pic>
        <p:nvPicPr>
          <p:cNvPr id="31" name="Google Shape;31;p5"/>
          <p:cNvPicPr preferRelativeResize="0"/>
          <p:nvPr/>
        </p:nvPicPr>
        <p:blipFill rotWithShape="1">
          <a:blip r:embed="rId2">
            <a:alphaModFix/>
          </a:blip>
          <a:srcRect/>
          <a:stretch/>
        </p:blipFill>
        <p:spPr>
          <a:xfrm>
            <a:off x="0" y="-93566"/>
            <a:ext cx="12519812" cy="7045131"/>
          </a:xfrm>
          <a:prstGeom prst="rect">
            <a:avLst/>
          </a:prstGeom>
          <a:noFill/>
          <a:ln>
            <a:noFill/>
          </a:ln>
        </p:spPr>
      </p:pic>
      <p:sp>
        <p:nvSpPr>
          <p:cNvPr id="32" name="Google Shape;32;p5"/>
          <p:cNvSpPr txBox="1">
            <a:spLocks noGrp="1"/>
          </p:cNvSpPr>
          <p:nvPr>
            <p:ph type="title"/>
          </p:nvPr>
        </p:nvSpPr>
        <p:spPr>
          <a:xfrm>
            <a:off x="1002100" y="1573825"/>
            <a:ext cx="10515600" cy="13257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rgbClr val="1B1E3C"/>
              </a:buClr>
              <a:buSzPts val="1800"/>
              <a:buNone/>
              <a:defRPr b="1">
                <a:solidFill>
                  <a:srgbClr val="1B1E3C"/>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3" name="Google Shape;33;p5"/>
          <p:cNvSpPr txBox="1">
            <a:spLocks noGrp="1"/>
          </p:cNvSpPr>
          <p:nvPr>
            <p:ph type="body" idx="1"/>
          </p:nvPr>
        </p:nvSpPr>
        <p:spPr>
          <a:xfrm>
            <a:off x="838200" y="2899525"/>
            <a:ext cx="10515600" cy="32772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000"/>
              </a:spcBef>
              <a:spcAft>
                <a:spcPts val="0"/>
              </a:spcAft>
              <a:buSzPts val="1800"/>
              <a:buChar char="•"/>
              <a:defRPr/>
            </a:lvl1pPr>
            <a:lvl2pPr marL="914400" lvl="1" indent="-342900" algn="l" rtl="0">
              <a:lnSpc>
                <a:spcPct val="90000"/>
              </a:lnSpc>
              <a:spcBef>
                <a:spcPts val="500"/>
              </a:spcBef>
              <a:spcAft>
                <a:spcPts val="0"/>
              </a:spcAft>
              <a:buSzPts val="1800"/>
              <a:buChar char="•"/>
              <a:defRPr/>
            </a:lvl2pPr>
            <a:lvl3pPr marL="1371600" lvl="2" indent="-342900" algn="l" rtl="0">
              <a:lnSpc>
                <a:spcPct val="90000"/>
              </a:lnSpc>
              <a:spcBef>
                <a:spcPts val="500"/>
              </a:spcBef>
              <a:spcAft>
                <a:spcPts val="0"/>
              </a:spcAft>
              <a:buSzPts val="1800"/>
              <a:buChar char="•"/>
              <a:defRPr/>
            </a:lvl3pPr>
            <a:lvl4pPr marL="1828800" lvl="3" indent="-342900" algn="l" rtl="0">
              <a:lnSpc>
                <a:spcPct val="90000"/>
              </a:lnSpc>
              <a:spcBef>
                <a:spcPts val="500"/>
              </a:spcBef>
              <a:spcAft>
                <a:spcPts val="0"/>
              </a:spcAft>
              <a:buSzPts val="1800"/>
              <a:buChar char="•"/>
              <a:defRPr/>
            </a:lvl4pPr>
            <a:lvl5pPr marL="2286000" lvl="4" indent="-342900" algn="l" rtl="0">
              <a:lnSpc>
                <a:spcPct val="90000"/>
              </a:lnSpc>
              <a:spcBef>
                <a:spcPts val="500"/>
              </a:spcBef>
              <a:spcAft>
                <a:spcPts val="0"/>
              </a:spcAft>
              <a:buSzPts val="1800"/>
              <a:buChar char="•"/>
              <a:defRPr/>
            </a:lvl5pPr>
            <a:lvl6pPr marL="2743200" lvl="5" indent="-342900" algn="l" rtl="0">
              <a:lnSpc>
                <a:spcPct val="90000"/>
              </a:lnSpc>
              <a:spcBef>
                <a:spcPts val="500"/>
              </a:spcBef>
              <a:spcAft>
                <a:spcPts val="0"/>
              </a:spcAft>
              <a:buSzPts val="1800"/>
              <a:buChar char="•"/>
              <a:defRPr/>
            </a:lvl6pPr>
            <a:lvl7pPr marL="3200400" lvl="6" indent="-342900" algn="l" rtl="0">
              <a:lnSpc>
                <a:spcPct val="90000"/>
              </a:lnSpc>
              <a:spcBef>
                <a:spcPts val="500"/>
              </a:spcBef>
              <a:spcAft>
                <a:spcPts val="0"/>
              </a:spcAft>
              <a:buSzPts val="1800"/>
              <a:buChar char="•"/>
              <a:defRPr/>
            </a:lvl7pPr>
            <a:lvl8pPr marL="3657600" lvl="7" indent="-342900" algn="l" rtl="0">
              <a:lnSpc>
                <a:spcPct val="90000"/>
              </a:lnSpc>
              <a:spcBef>
                <a:spcPts val="500"/>
              </a:spcBef>
              <a:spcAft>
                <a:spcPts val="0"/>
              </a:spcAft>
              <a:buSzPts val="1800"/>
              <a:buChar char="•"/>
              <a:defRPr/>
            </a:lvl8pPr>
            <a:lvl9pPr marL="4114800" lvl="8" indent="-342900" algn="l" rtl="0">
              <a:lnSpc>
                <a:spcPct val="90000"/>
              </a:lnSpc>
              <a:spcBef>
                <a:spcPts val="500"/>
              </a:spcBef>
              <a:spcAft>
                <a:spcPts val="0"/>
              </a:spcAft>
              <a:buSzPts val="1800"/>
              <a:buChar char="•"/>
              <a:defRPr/>
            </a:lvl9pPr>
          </a:lstStyle>
          <a:p>
            <a:endParaRPr/>
          </a:p>
        </p:txBody>
      </p:sp>
      <p:sp>
        <p:nvSpPr>
          <p:cNvPr id="35" name="Google Shape;35;p5"/>
          <p:cNvSpPr txBox="1"/>
          <p:nvPr/>
        </p:nvSpPr>
        <p:spPr>
          <a:xfrm>
            <a:off x="2616300" y="6203950"/>
            <a:ext cx="8330700" cy="501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ES" sz="900">
                <a:solidFill>
                  <a:schemeClr val="lt1"/>
                </a:solidFill>
                <a:latin typeface="Calibri"/>
                <a:ea typeface="Calibri"/>
                <a:cs typeface="Calibri"/>
                <a:sym typeface="Calibri"/>
              </a:rPr>
              <a:t>bIBLIOGRAFÍA</a:t>
            </a:r>
            <a:endParaRPr sz="900">
              <a:solidFill>
                <a:schemeClr val="lt1"/>
              </a:solidFill>
              <a:latin typeface="Calibri"/>
              <a:ea typeface="Calibri"/>
              <a:cs typeface="Calibri"/>
              <a:sym typeface="Calibri"/>
            </a:endParaRPr>
          </a:p>
        </p:txBody>
      </p:sp>
      <p:sp>
        <p:nvSpPr>
          <p:cNvPr id="36" name="Google Shape;36;p5" descr="Referencias"/>
          <p:cNvSpPr txBox="1"/>
          <p:nvPr/>
        </p:nvSpPr>
        <p:spPr>
          <a:xfrm>
            <a:off x="1590000" y="6203950"/>
            <a:ext cx="9357000" cy="501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900">
              <a:solidFill>
                <a:schemeClr val="dk1"/>
              </a:solidFill>
              <a:latin typeface="Calibri"/>
              <a:ea typeface="Calibri"/>
              <a:cs typeface="Calibri"/>
              <a:sym typeface="Calibri"/>
            </a:endParaRPr>
          </a:p>
        </p:txBody>
      </p:sp>
      <p:sp>
        <p:nvSpPr>
          <p:cNvPr id="4" name="Marcador de fecha 3">
            <a:extLst>
              <a:ext uri="{FF2B5EF4-FFF2-40B4-BE49-F238E27FC236}">
                <a16:creationId xmlns:a16="http://schemas.microsoft.com/office/drawing/2014/main" id="{531842B4-A5F6-675B-4FD0-E952EF7F6BCE}"/>
              </a:ext>
            </a:extLst>
          </p:cNvPr>
          <p:cNvSpPr>
            <a:spLocks noGrp="1"/>
          </p:cNvSpPr>
          <p:nvPr>
            <p:ph type="dt" idx="10"/>
          </p:nvPr>
        </p:nvSpPr>
        <p:spPr/>
        <p:txBody>
          <a:bodyPr/>
          <a:lstStyle/>
          <a:p>
            <a:endParaRPr lang="es-CO"/>
          </a:p>
        </p:txBody>
      </p:sp>
      <p:sp>
        <p:nvSpPr>
          <p:cNvPr id="5" name="Marcador de pie de página 4">
            <a:extLst>
              <a:ext uri="{FF2B5EF4-FFF2-40B4-BE49-F238E27FC236}">
                <a16:creationId xmlns:a16="http://schemas.microsoft.com/office/drawing/2014/main" id="{6E4D171E-4F57-880E-D78C-C9AF0B145173}"/>
              </a:ext>
            </a:extLst>
          </p:cNvPr>
          <p:cNvSpPr>
            <a:spLocks noGrp="1"/>
          </p:cNvSpPr>
          <p:nvPr>
            <p:ph type="ftr" idx="11"/>
          </p:nvPr>
        </p:nvSpPr>
        <p:spPr/>
        <p:txBody>
          <a:bodyPr/>
          <a:lstStyle/>
          <a:p>
            <a:endParaRPr lang="es-CO"/>
          </a:p>
        </p:txBody>
      </p:sp>
      <p:sp>
        <p:nvSpPr>
          <p:cNvPr id="6" name="Marcador de número de diapositiva 5">
            <a:extLst>
              <a:ext uri="{FF2B5EF4-FFF2-40B4-BE49-F238E27FC236}">
                <a16:creationId xmlns:a16="http://schemas.microsoft.com/office/drawing/2014/main" id="{1534713A-681C-5161-B2A5-9EA030DE8DB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92"/>
        <p:cNvGrpSpPr/>
        <p:nvPr/>
      </p:nvGrpSpPr>
      <p:grpSpPr>
        <a:xfrm>
          <a:off x="0" y="0"/>
          <a:ext cx="0" cy="0"/>
          <a:chOff x="0" y="0"/>
          <a:chExt cx="0" cy="0"/>
        </a:xfrm>
      </p:grpSpPr>
      <p:pic>
        <p:nvPicPr>
          <p:cNvPr id="93" name="Google Shape;93;p14"/>
          <p:cNvPicPr preferRelativeResize="0"/>
          <p:nvPr/>
        </p:nvPicPr>
        <p:blipFill rotWithShape="1">
          <a:blip r:embed="rId2">
            <a:alphaModFix/>
          </a:blip>
          <a:srcRect r="-633"/>
          <a:stretch/>
        </p:blipFill>
        <p:spPr>
          <a:xfrm>
            <a:off x="0" y="0"/>
            <a:ext cx="12269202" cy="6951001"/>
          </a:xfrm>
          <a:prstGeom prst="rect">
            <a:avLst/>
          </a:prstGeom>
          <a:noFill/>
          <a:ln>
            <a:noFill/>
          </a:ln>
        </p:spPr>
      </p:pic>
      <p:sp>
        <p:nvSpPr>
          <p:cNvPr id="94" name="Google Shape;94;p14"/>
          <p:cNvSpPr txBox="1">
            <a:spLocks noGrp="1"/>
          </p:cNvSpPr>
          <p:nvPr>
            <p:ph type="title"/>
          </p:nvPr>
        </p:nvSpPr>
        <p:spPr>
          <a:xfrm>
            <a:off x="838200" y="365125"/>
            <a:ext cx="85950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b="1"/>
            </a:lvl1pPr>
            <a:lvl2pPr lvl="1">
              <a:spcBef>
                <a:spcPts val="0"/>
              </a:spcBef>
              <a:spcAft>
                <a:spcPts val="0"/>
              </a:spcAft>
              <a:buSzPts val="1400"/>
              <a:buNone/>
              <a:defRPr b="1"/>
            </a:lvl2pPr>
            <a:lvl3pPr lvl="2">
              <a:spcBef>
                <a:spcPts val="0"/>
              </a:spcBef>
              <a:spcAft>
                <a:spcPts val="0"/>
              </a:spcAft>
              <a:buSzPts val="1400"/>
              <a:buNone/>
              <a:defRPr b="1"/>
            </a:lvl3pPr>
            <a:lvl4pPr lvl="3">
              <a:spcBef>
                <a:spcPts val="0"/>
              </a:spcBef>
              <a:spcAft>
                <a:spcPts val="0"/>
              </a:spcAft>
              <a:buSzPts val="1400"/>
              <a:buNone/>
              <a:defRPr b="1"/>
            </a:lvl4pPr>
            <a:lvl5pPr lvl="4">
              <a:spcBef>
                <a:spcPts val="0"/>
              </a:spcBef>
              <a:spcAft>
                <a:spcPts val="0"/>
              </a:spcAft>
              <a:buSzPts val="1400"/>
              <a:buNone/>
              <a:defRPr b="1"/>
            </a:lvl5pPr>
            <a:lvl6pPr lvl="5">
              <a:spcBef>
                <a:spcPts val="0"/>
              </a:spcBef>
              <a:spcAft>
                <a:spcPts val="0"/>
              </a:spcAft>
              <a:buSzPts val="1400"/>
              <a:buNone/>
              <a:defRPr b="1"/>
            </a:lvl6pPr>
            <a:lvl7pPr lvl="6">
              <a:spcBef>
                <a:spcPts val="0"/>
              </a:spcBef>
              <a:spcAft>
                <a:spcPts val="0"/>
              </a:spcAft>
              <a:buSzPts val="1400"/>
              <a:buNone/>
              <a:defRPr b="1"/>
            </a:lvl7pPr>
            <a:lvl8pPr lvl="7">
              <a:spcBef>
                <a:spcPts val="0"/>
              </a:spcBef>
              <a:spcAft>
                <a:spcPts val="0"/>
              </a:spcAft>
              <a:buSzPts val="1400"/>
              <a:buNone/>
              <a:defRPr b="1"/>
            </a:lvl8pPr>
            <a:lvl9pPr lvl="8">
              <a:spcBef>
                <a:spcPts val="0"/>
              </a:spcBef>
              <a:spcAft>
                <a:spcPts val="0"/>
              </a:spcAft>
              <a:buSzPts val="1400"/>
              <a:buNone/>
              <a:defRPr b="1"/>
            </a:lvl9pPr>
          </a:lstStyle>
          <a:p>
            <a:endParaRPr/>
          </a:p>
        </p:txBody>
      </p:sp>
      <p:sp>
        <p:nvSpPr>
          <p:cNvPr id="95" name="Google Shape;95;p1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6" name="Google Shape;96;p1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7" name="Google Shape;97;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
        <p:nvSpPr>
          <p:cNvPr id="98" name="Google Shape;98;p14" descr="Referencias"/>
          <p:cNvSpPr txBox="1"/>
          <p:nvPr/>
        </p:nvSpPr>
        <p:spPr>
          <a:xfrm>
            <a:off x="488075" y="6203950"/>
            <a:ext cx="10458900" cy="501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900">
              <a:solidFill>
                <a:schemeClr val="dk1"/>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ortada" type="title">
  <p:cSld name="TITLE">
    <p:spTree>
      <p:nvGrpSpPr>
        <p:cNvPr id="1" name="Shape 11"/>
        <p:cNvGrpSpPr/>
        <p:nvPr/>
      </p:nvGrpSpPr>
      <p:grpSpPr>
        <a:xfrm>
          <a:off x="0" y="0"/>
          <a:ext cx="0" cy="0"/>
          <a:chOff x="0" y="0"/>
          <a:chExt cx="0" cy="0"/>
        </a:xfrm>
      </p:grpSpPr>
      <p:pic>
        <p:nvPicPr>
          <p:cNvPr id="12" name="Google Shape;12;p2"/>
          <p:cNvPicPr preferRelativeResize="0"/>
          <p:nvPr/>
        </p:nvPicPr>
        <p:blipFill rotWithShape="1">
          <a:blip r:embed="rId2">
            <a:alphaModFix/>
          </a:blip>
          <a:srcRect/>
          <a:stretch/>
        </p:blipFill>
        <p:spPr>
          <a:xfrm>
            <a:off x="0" y="0"/>
            <a:ext cx="12193199" cy="6861340"/>
          </a:xfrm>
          <a:prstGeom prst="rect">
            <a:avLst/>
          </a:prstGeom>
          <a:noFill/>
          <a:ln>
            <a:noFill/>
          </a:ln>
        </p:spPr>
      </p:pic>
      <p:sp>
        <p:nvSpPr>
          <p:cNvPr id="13" name="Google Shape;13;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Página de contenid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880229-2C12-0AB9-9B0C-DCD9CE2DC467}"/>
              </a:ext>
            </a:extLst>
          </p:cNvPr>
          <p:cNvSpPr>
            <a:spLocks noGrp="1"/>
          </p:cNvSpPr>
          <p:nvPr>
            <p:ph type="title" hasCustomPrompt="1"/>
          </p:nvPr>
        </p:nvSpPr>
        <p:spPr>
          <a:xfrm>
            <a:off x="838200" y="365125"/>
            <a:ext cx="10515600" cy="1143635"/>
          </a:xfrm>
          <a:prstGeom prst="rect">
            <a:avLst/>
          </a:prstGeom>
        </p:spPr>
        <p:txBody>
          <a:bodyPr/>
          <a:lstStyle>
            <a:lvl1pPr algn="ctr">
              <a:defRPr sz="3400" b="0">
                <a:solidFill>
                  <a:srgbClr val="2F5597"/>
                </a:solidFill>
                <a:latin typeface="+mj-lt"/>
              </a:defRPr>
            </a:lvl1pPr>
          </a:lstStyle>
          <a:p>
            <a:r>
              <a:rPr kumimoji="0" lang="es-ES_tradnl" sz="3600" b="1" i="0" u="none" strike="noStrike" kern="1200" cap="none" spc="0" normalizeH="0" baseline="0" noProof="0" dirty="0">
                <a:ln>
                  <a:noFill/>
                </a:ln>
                <a:solidFill>
                  <a:srgbClr val="2F5597"/>
                </a:solidFill>
                <a:effectLst/>
                <a:uLnTx/>
                <a:uFillTx/>
                <a:latin typeface="Century Gothic" panose="020B0502020202020204" pitchFamily="34" charset="0"/>
                <a:ea typeface="Lato Light Italic" panose="020F0502020204030203" pitchFamily="34" charset="0"/>
                <a:cs typeface="Lato Light Italic" panose="020F0502020204030203" pitchFamily="34" charset="0"/>
              </a:rPr>
              <a:t>Título</a:t>
            </a:r>
            <a:endParaRPr lang="es-CO" dirty="0"/>
          </a:p>
        </p:txBody>
      </p:sp>
      <p:sp>
        <p:nvSpPr>
          <p:cNvPr id="3" name="Marcador de contenido 2">
            <a:extLst>
              <a:ext uri="{FF2B5EF4-FFF2-40B4-BE49-F238E27FC236}">
                <a16:creationId xmlns:a16="http://schemas.microsoft.com/office/drawing/2014/main" id="{EBFAB7A1-0FE2-ADC5-5EA4-2384C5716835}"/>
              </a:ext>
            </a:extLst>
          </p:cNvPr>
          <p:cNvSpPr>
            <a:spLocks noGrp="1"/>
          </p:cNvSpPr>
          <p:nvPr>
            <p:ph sz="half" idx="1"/>
          </p:nvPr>
        </p:nvSpPr>
        <p:spPr>
          <a:xfrm>
            <a:off x="838200" y="1825625"/>
            <a:ext cx="10515600" cy="3889375"/>
          </a:xfrm>
          <a:prstGeom prst="rect">
            <a:avLst/>
          </a:prstGeom>
        </p:spPr>
        <p:txBody>
          <a:bodyPr/>
          <a:lstStyle>
            <a:lvl1pPr algn="just">
              <a:defRPr sz="2400">
                <a:solidFill>
                  <a:srgbClr val="595959"/>
                </a:solidFill>
              </a:defRPr>
            </a:lvl1pPr>
            <a:lvl2pPr algn="just">
              <a:defRPr>
                <a:solidFill>
                  <a:srgbClr val="595959"/>
                </a:solidFill>
              </a:defRPr>
            </a:lvl2pPr>
            <a:lvl3pPr algn="just">
              <a:defRPr>
                <a:solidFill>
                  <a:srgbClr val="595959"/>
                </a:solidFill>
              </a:defRPr>
            </a:lvl3pPr>
            <a:lvl4pPr algn="just">
              <a:defRPr>
                <a:solidFill>
                  <a:srgbClr val="595959"/>
                </a:solidFill>
              </a:defRPr>
            </a:lvl4pPr>
            <a:lvl5pPr algn="just">
              <a:defRPr>
                <a:solidFill>
                  <a:srgbClr val="595959"/>
                </a:solidFill>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Tree>
    <p:extLst>
      <p:ext uri="{BB962C8B-B14F-4D97-AF65-F5344CB8AC3E}">
        <p14:creationId xmlns:p14="http://schemas.microsoft.com/office/powerpoint/2010/main" val="15063757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Slide 5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E6E6E6"/>
          </a:solidFill>
          <a:ln/>
        </p:spPr>
      </p:sp>
      <p:sp>
        <p:nvSpPr>
          <p:cNvPr id="3" name="Shape 1"/>
          <p:cNvSpPr/>
          <p:nvPr/>
        </p:nvSpPr>
        <p:spPr>
          <a:xfrm>
            <a:off x="0" y="0"/>
            <a:ext cx="12192000" cy="6858000"/>
          </a:xfrm>
          <a:prstGeom prst="rect">
            <a:avLst/>
          </a:prstGeom>
          <a:solidFill>
            <a:srgbClr val="FFFFFF"/>
          </a:solidFill>
          <a:ln/>
        </p:spPr>
      </p:sp>
      <p:pic>
        <p:nvPicPr>
          <p:cNvPr id="4" name="Image 0" descr="preencoded.png">
            <a:hlinkClick r:id="rId2"/>
          </p:cNvPr>
          <p:cNvPicPr>
            <a:picLocks noChangeAspect="1"/>
          </p:cNvPicPr>
          <p:nvPr/>
        </p:nvPicPr>
        <p:blipFill>
          <a:blip r:embed="rId3"/>
          <a:stretch>
            <a:fillRect/>
          </a:stretch>
        </p:blipFill>
        <p:spPr>
          <a:xfrm>
            <a:off x="10699346" y="6457950"/>
            <a:ext cx="1435504" cy="342900"/>
          </a:xfrm>
          <a:prstGeom prst="rect">
            <a:avLst/>
          </a:prstGeom>
        </p:spPr>
      </p:pic>
    </p:spTree>
    <p:extLst>
      <p:ext uri="{BB962C8B-B14F-4D97-AF65-F5344CB8AC3E}">
        <p14:creationId xmlns:p14="http://schemas.microsoft.com/office/powerpoint/2010/main" val="20861083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lide 6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E6E6E6"/>
          </a:solidFill>
          <a:ln/>
        </p:spPr>
      </p:sp>
      <p:sp>
        <p:nvSpPr>
          <p:cNvPr id="3" name="Shape 1"/>
          <p:cNvSpPr/>
          <p:nvPr/>
        </p:nvSpPr>
        <p:spPr>
          <a:xfrm>
            <a:off x="0" y="0"/>
            <a:ext cx="12192000" cy="6858000"/>
          </a:xfrm>
          <a:prstGeom prst="rect">
            <a:avLst/>
          </a:prstGeom>
          <a:solidFill>
            <a:srgbClr val="FFFFFF"/>
          </a:solidFill>
          <a:ln/>
        </p:spPr>
      </p:sp>
      <p:pic>
        <p:nvPicPr>
          <p:cNvPr id="4" name="Image 0" descr="preencoded.png">
            <a:hlinkClick r:id="rId2"/>
          </p:cNvPr>
          <p:cNvPicPr>
            <a:picLocks noChangeAspect="1"/>
          </p:cNvPicPr>
          <p:nvPr/>
        </p:nvPicPr>
        <p:blipFill>
          <a:blip r:embed="rId3"/>
          <a:stretch>
            <a:fillRect/>
          </a:stretch>
        </p:blipFill>
        <p:spPr>
          <a:xfrm>
            <a:off x="10699346" y="6457950"/>
            <a:ext cx="1435504" cy="342900"/>
          </a:xfrm>
          <a:prstGeom prst="rect">
            <a:avLst/>
          </a:prstGeom>
        </p:spPr>
      </p:pic>
    </p:spTree>
    <p:extLst>
      <p:ext uri="{BB962C8B-B14F-4D97-AF65-F5344CB8AC3E}">
        <p14:creationId xmlns:p14="http://schemas.microsoft.com/office/powerpoint/2010/main" val="4191092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4BCAC15-86D5-4747-859E-FFF9C769DD42}"/>
              </a:ext>
            </a:extLst>
          </p:cNvPr>
          <p:cNvSpPr>
            <a:spLocks noGrp="1"/>
          </p:cNvSpPr>
          <p:nvPr>
            <p:ph type="dt" sz="half" idx="10"/>
          </p:nvPr>
        </p:nvSpPr>
        <p:spPr/>
        <p:txBody>
          <a:bodyPr/>
          <a:lstStyle/>
          <a:p>
            <a:fld id="{DA624D05-CD79-4D63-803E-33E20BD2168B}" type="datetimeFigureOut">
              <a:rPr lang="es-CO" smtClean="0"/>
              <a:t>4/08/2025</a:t>
            </a:fld>
            <a:endParaRPr lang="es-CO"/>
          </a:p>
        </p:txBody>
      </p:sp>
      <p:sp>
        <p:nvSpPr>
          <p:cNvPr id="3" name="Footer Placeholder 2">
            <a:extLst>
              <a:ext uri="{FF2B5EF4-FFF2-40B4-BE49-F238E27FC236}">
                <a16:creationId xmlns:a16="http://schemas.microsoft.com/office/drawing/2014/main" id="{7FEE5C17-A42A-47D5-8E13-E700526A41C8}"/>
              </a:ext>
            </a:extLst>
          </p:cNvPr>
          <p:cNvSpPr>
            <a:spLocks noGrp="1"/>
          </p:cNvSpPr>
          <p:nvPr>
            <p:ph type="ftr" sz="quarter" idx="11"/>
          </p:nvPr>
        </p:nvSpPr>
        <p:spPr/>
        <p:txBody>
          <a:bodyPr/>
          <a:lstStyle/>
          <a:p>
            <a:endParaRPr lang="es-CO"/>
          </a:p>
        </p:txBody>
      </p:sp>
      <p:sp>
        <p:nvSpPr>
          <p:cNvPr id="4" name="Slide Number Placeholder 3">
            <a:extLst>
              <a:ext uri="{FF2B5EF4-FFF2-40B4-BE49-F238E27FC236}">
                <a16:creationId xmlns:a16="http://schemas.microsoft.com/office/drawing/2014/main" id="{58F45A2F-1B88-4E2A-A8B4-2A9937636A57}"/>
              </a:ext>
            </a:extLst>
          </p:cNvPr>
          <p:cNvSpPr>
            <a:spLocks noGrp="1"/>
          </p:cNvSpPr>
          <p:nvPr>
            <p:ph type="sldNum" sz="quarter" idx="12"/>
          </p:nvPr>
        </p:nvSpPr>
        <p:spPr/>
        <p:txBody>
          <a:bodyPr/>
          <a:lstStyle/>
          <a:p>
            <a:fld id="{A603A34C-0F62-4FDE-AD43-CC68A181603E}" type="slidenum">
              <a:rPr lang="es-CO" smtClean="0"/>
              <a:t>‹Nº›</a:t>
            </a:fld>
            <a:endParaRPr lang="es-CO"/>
          </a:p>
        </p:txBody>
      </p:sp>
    </p:spTree>
    <p:extLst>
      <p:ext uri="{BB962C8B-B14F-4D97-AF65-F5344CB8AC3E}">
        <p14:creationId xmlns:p14="http://schemas.microsoft.com/office/powerpoint/2010/main" val="1581452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Slide 3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ECECF3"/>
          </a:solidFill>
          <a:ln/>
        </p:spPr>
      </p:sp>
      <p:sp>
        <p:nvSpPr>
          <p:cNvPr id="3" name="Shape 1"/>
          <p:cNvSpPr/>
          <p:nvPr/>
        </p:nvSpPr>
        <p:spPr>
          <a:xfrm>
            <a:off x="0" y="0"/>
            <a:ext cx="12192000" cy="6858000"/>
          </a:xfrm>
          <a:prstGeom prst="rect">
            <a:avLst/>
          </a:prstGeom>
          <a:solidFill>
            <a:srgbClr val="FFFFFF">
              <a:alpha val="95000"/>
            </a:srgbClr>
          </a:solidFill>
          <a:ln/>
        </p:spPr>
      </p:sp>
      <p:pic>
        <p:nvPicPr>
          <p:cNvPr id="4" name="Image 0" descr="preencoded.png">
            <a:hlinkClick r:id="rId2"/>
          </p:cNvPr>
          <p:cNvPicPr>
            <a:picLocks noChangeAspect="1"/>
          </p:cNvPicPr>
          <p:nvPr/>
        </p:nvPicPr>
        <p:blipFill>
          <a:blip r:embed="rId3"/>
          <a:stretch>
            <a:fillRect/>
          </a:stretch>
        </p:blipFill>
        <p:spPr>
          <a:xfrm>
            <a:off x="10699346" y="6457950"/>
            <a:ext cx="1435504" cy="342900"/>
          </a:xfrm>
          <a:prstGeom prst="rect">
            <a:avLst/>
          </a:prstGeom>
        </p:spPr>
      </p:pic>
    </p:spTree>
    <p:extLst>
      <p:ext uri="{BB962C8B-B14F-4D97-AF65-F5344CB8AC3E}">
        <p14:creationId xmlns:p14="http://schemas.microsoft.com/office/powerpoint/2010/main" val="41663078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60" r:id="rId3"/>
    <p:sldLayoutId id="2147483648" r:id="rId4"/>
    <p:sldLayoutId id="2147483669" r:id="rId5"/>
    <p:sldLayoutId id="2147483673" r:id="rId6"/>
    <p:sldLayoutId id="2147483674" r:id="rId7"/>
    <p:sldLayoutId id="2147483679" r:id="rId8"/>
    <p:sldLayoutId id="2147483682" r:id="rId9"/>
    <p:sldLayoutId id="2147483683"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i.org/10.1016/j.semcdb.2020.08.002" TargetMode="External"/><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hyperlink" Target="https://doi.org/10.1128/MMBR.00061-19"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hyperlink" Target="https://doi.org/10.1111/odi.13704" TargetMode="External"/><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hyperlink" Target="https://doi.org/10.1111/odi.13704" TargetMode="External"/><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hyperlink" Target="https://doi.org/10.4317/medoral.23188" TargetMode="External"/><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_rels/slide18.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png"/><Relationship Id="rId3" Type="http://schemas.openxmlformats.org/officeDocument/2006/relationships/image" Target="../media/image29.png"/><Relationship Id="rId7" Type="http://schemas.openxmlformats.org/officeDocument/2006/relationships/image" Target="../media/image32.png"/><Relationship Id="rId12"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10.xml"/><Relationship Id="rId6" Type="http://schemas.openxmlformats.org/officeDocument/2006/relationships/image" Target="../media/image28.png"/><Relationship Id="rId11" Type="http://schemas.openxmlformats.org/officeDocument/2006/relationships/image" Target="../media/image36.png"/><Relationship Id="rId5" Type="http://schemas.openxmlformats.org/officeDocument/2006/relationships/image" Target="../media/image31.png"/><Relationship Id="rId10" Type="http://schemas.openxmlformats.org/officeDocument/2006/relationships/image" Target="../media/image35.png"/><Relationship Id="rId4" Type="http://schemas.openxmlformats.org/officeDocument/2006/relationships/image" Target="../media/image30.png"/><Relationship Id="rId9" Type="http://schemas.openxmlformats.org/officeDocument/2006/relationships/image" Target="../media/image34.png"/></Relationships>
</file>

<file path=ppt/slides/_rels/slide19.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9.png"/><Relationship Id="rId7"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10.xml"/><Relationship Id="rId6" Type="http://schemas.openxmlformats.org/officeDocument/2006/relationships/image" Target="../media/image28.png"/><Relationship Id="rId5" Type="http://schemas.openxmlformats.org/officeDocument/2006/relationships/image" Target="../media/image41.png"/><Relationship Id="rId4" Type="http://schemas.openxmlformats.org/officeDocument/2006/relationships/image" Target="../media/image40.png"/><Relationship Id="rId9"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8.xml"/><Relationship Id="rId1" Type="http://schemas.openxmlformats.org/officeDocument/2006/relationships/slideLayout" Target="../slideLayouts/slideLayout10.xml"/><Relationship Id="rId5" Type="http://schemas.openxmlformats.org/officeDocument/2006/relationships/image" Target="../media/image28.png"/><Relationship Id="rId4" Type="http://schemas.openxmlformats.org/officeDocument/2006/relationships/image" Target="../media/image46.png"/></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10.xml"/><Relationship Id="rId5" Type="http://schemas.openxmlformats.org/officeDocument/2006/relationships/image" Target="../media/image49.png"/><Relationship Id="rId4" Type="http://schemas.openxmlformats.org/officeDocument/2006/relationships/image" Target="../media/image48.png"/></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53.jpg"/><Relationship Id="rId1" Type="http://schemas.openxmlformats.org/officeDocument/2006/relationships/slideLayout" Target="../slideLayouts/slideLayout2.xml"/><Relationship Id="rId4" Type="http://schemas.openxmlformats.org/officeDocument/2006/relationships/image" Target="../media/image55.jp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8" Type="http://schemas.openxmlformats.org/officeDocument/2006/relationships/hyperlink" Target="https://doi.org/10.1016/j.semcdb.2020.08.002" TargetMode="External"/><Relationship Id="rId3" Type="http://schemas.openxmlformats.org/officeDocument/2006/relationships/hyperlink" Target="https://doi.org/10.3389/fmicb.2018.02406" TargetMode="External"/><Relationship Id="rId7" Type="http://schemas.openxmlformats.org/officeDocument/2006/relationships/hyperlink" Target="https://doi.org/10.3390/pharmaceutics15082139" TargetMode="External"/><Relationship Id="rId2" Type="http://schemas.openxmlformats.org/officeDocument/2006/relationships/hyperlink" Target="https://doi.org/10.1007/s00705-018-3938-z" TargetMode="External"/><Relationship Id="rId1" Type="http://schemas.openxmlformats.org/officeDocument/2006/relationships/slideLayout" Target="../slideLayouts/slideLayout10.xml"/><Relationship Id="rId6" Type="http://schemas.openxmlformats.org/officeDocument/2006/relationships/hyperlink" Target="https://doi.org/10.1080/21505594.2021.1982373" TargetMode="External"/><Relationship Id="rId11" Type="http://schemas.openxmlformats.org/officeDocument/2006/relationships/hyperlink" Target="https://doi.org/10.1128/JVI.02179-20" TargetMode="External"/><Relationship Id="rId5" Type="http://schemas.openxmlformats.org/officeDocument/2006/relationships/hyperlink" Target="https://doi.org/10.1016/S1368-8375(03)00102-7" TargetMode="External"/><Relationship Id="rId10" Type="http://schemas.openxmlformats.org/officeDocument/2006/relationships/hyperlink" Target="https://doi.org/10.29262/ram.v64i4.295" TargetMode="External"/><Relationship Id="rId4" Type="http://schemas.openxmlformats.org/officeDocument/2006/relationships/hyperlink" Target="https://doi.org/10.35366/92124" TargetMode="External"/><Relationship Id="rId9" Type="http://schemas.openxmlformats.org/officeDocument/2006/relationships/hyperlink" Target="https://doi.org/10.1038/s41392-020-00233-4" TargetMode="External"/></Relationships>
</file>

<file path=ppt/slides/_rels/slide37.xml.rels><?xml version="1.0" encoding="UTF-8" standalone="yes"?>
<Relationships xmlns="http://schemas.openxmlformats.org/package/2006/relationships"><Relationship Id="rId8" Type="http://schemas.openxmlformats.org/officeDocument/2006/relationships/hyperlink" Target="https://doi.org/10.1186/s12903-023-03623-6" TargetMode="External"/><Relationship Id="rId3" Type="http://schemas.openxmlformats.org/officeDocument/2006/relationships/hyperlink" Target="https://doi.org/10.1128/MMBR.00061-19" TargetMode="External"/><Relationship Id="rId7" Type="http://schemas.openxmlformats.org/officeDocument/2006/relationships/hyperlink" Target="https://doi.org/10.1053/j.semperi.2018.02.004" TargetMode="External"/><Relationship Id="rId2" Type="http://schemas.openxmlformats.org/officeDocument/2006/relationships/hyperlink" Target="https://doi.org/10.1007/s13365-013-0189-3" TargetMode="External"/><Relationship Id="rId1" Type="http://schemas.openxmlformats.org/officeDocument/2006/relationships/slideLayout" Target="../slideLayouts/slideLayout10.xml"/><Relationship Id="rId6" Type="http://schemas.openxmlformats.org/officeDocument/2006/relationships/hyperlink" Target="https://doi.org/10.1099/jgv.0.001673" TargetMode="External"/><Relationship Id="rId11" Type="http://schemas.openxmlformats.org/officeDocument/2006/relationships/hyperlink" Target="https://doi.org/10.3390/v15020451" TargetMode="External"/><Relationship Id="rId5" Type="http://schemas.openxmlformats.org/officeDocument/2006/relationships/hyperlink" Target="https://doi.org/10.1016/S1245-1789(23)47987-5" TargetMode="External"/><Relationship Id="rId10" Type="http://schemas.openxmlformats.org/officeDocument/2006/relationships/hyperlink" Target="https://doi.org/10.32641/andespediatr.v94i1.3534" TargetMode="External"/><Relationship Id="rId4" Type="http://schemas.openxmlformats.org/officeDocument/2006/relationships/hyperlink" Target="https://doi.org/10.3390/v10020092" TargetMode="External"/><Relationship Id="rId9" Type="http://schemas.openxmlformats.org/officeDocument/2006/relationships/hyperlink" Target="https://doi.org/10.3390/cancers15041096" TargetMode="External"/></Relationships>
</file>

<file path=ppt/slides/_rels/slide38.xml.rels><?xml version="1.0" encoding="UTF-8" standalone="yes"?>
<Relationships xmlns="http://schemas.openxmlformats.org/package/2006/relationships"><Relationship Id="rId8" Type="http://schemas.openxmlformats.org/officeDocument/2006/relationships/hyperlink" Target="https://doi.org/10.17533/udea.iatreia.243" TargetMode="External"/><Relationship Id="rId3" Type="http://schemas.openxmlformats.org/officeDocument/2006/relationships/hyperlink" Target="https://doi.org/10.21149/9810" TargetMode="External"/><Relationship Id="rId7" Type="http://schemas.openxmlformats.org/officeDocument/2006/relationships/hyperlink" Target="https://doi.org/10.1016/j.det.2020.05.011" TargetMode="External"/><Relationship Id="rId2" Type="http://schemas.openxmlformats.org/officeDocument/2006/relationships/hyperlink" Target="https://doi.org/10.35366/103899" TargetMode="External"/><Relationship Id="rId1" Type="http://schemas.openxmlformats.org/officeDocument/2006/relationships/slideLayout" Target="../slideLayouts/slideLayout10.xml"/><Relationship Id="rId6" Type="http://schemas.openxmlformats.org/officeDocument/2006/relationships/hyperlink" Target="https://doi.org/10.11144/Javeriana.uo37-78.ecdp" TargetMode="External"/><Relationship Id="rId5" Type="http://schemas.openxmlformats.org/officeDocument/2006/relationships/hyperlink" Target="https://doi.org/10.1051/mbcb/2022017" TargetMode="External"/><Relationship Id="rId4" Type="http://schemas.openxmlformats.org/officeDocument/2006/relationships/hyperlink" Target="https://doi.org/10.20453/reh.v30i3.3826"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s://doi.org/10.1371/journal.pone.0232138" TargetMode="External"/><Relationship Id="rId3" Type="http://schemas.openxmlformats.org/officeDocument/2006/relationships/hyperlink" Target="https://doi.org/10.15517/ijds.2018.32380" TargetMode="External"/><Relationship Id="rId7" Type="http://schemas.openxmlformats.org/officeDocument/2006/relationships/hyperlink" Target="https://doi.org/10.3322/caac.21654" TargetMode="External"/><Relationship Id="rId2" Type="http://schemas.openxmlformats.org/officeDocument/2006/relationships/hyperlink" Target="https://doi.org/10.1111/jop.12999" TargetMode="External"/><Relationship Id="rId1" Type="http://schemas.openxmlformats.org/officeDocument/2006/relationships/slideLayout" Target="../slideLayouts/slideLayout10.xml"/><Relationship Id="rId6" Type="http://schemas.openxmlformats.org/officeDocument/2006/relationships/hyperlink" Target="https://doi.org/10.4321/S0213-12852015000400002" TargetMode="External"/><Relationship Id="rId5" Type="http://schemas.openxmlformats.org/officeDocument/2006/relationships/hyperlink" Target="https://doi.org/10.1111/odi.13704" TargetMode="External"/><Relationship Id="rId4" Type="http://schemas.openxmlformats.org/officeDocument/2006/relationships/hyperlink" Target="https://doi.org/10.1016/j.jaad.2019.07.106"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doi.org/10.1007/s00705-018-3938-z"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hyperlink" Target="https://doi.org/10.3389/fmicb.2018.02406" TargetMode="External"/></Relationships>
</file>

<file path=ppt/slides/_rels/slide40.xml.rels><?xml version="1.0" encoding="UTF-8" standalone="yes"?>
<Relationships xmlns="http://schemas.openxmlformats.org/package/2006/relationships"><Relationship Id="rId8" Type="http://schemas.openxmlformats.org/officeDocument/2006/relationships/hyperlink" Target="https://doi.org/10.3390/medicina56100542" TargetMode="External"/><Relationship Id="rId3" Type="http://schemas.openxmlformats.org/officeDocument/2006/relationships/hyperlink" Target="https://doi.org/10.11604/pamj.2021.38.40.27309" TargetMode="External"/><Relationship Id="rId7" Type="http://schemas.openxmlformats.org/officeDocument/2006/relationships/hyperlink" Target="https://doi.org/10.1200/JCO.2015.61.6995" TargetMode="External"/><Relationship Id="rId2" Type="http://schemas.openxmlformats.org/officeDocument/2006/relationships/hyperlink" Target="https://doi.org/10.1016/j.prp.2008.04.005" TargetMode="External"/><Relationship Id="rId1" Type="http://schemas.openxmlformats.org/officeDocument/2006/relationships/slideLayout" Target="../slideLayouts/slideLayout10.xml"/><Relationship Id="rId6" Type="http://schemas.openxmlformats.org/officeDocument/2006/relationships/hyperlink" Target="https://doi.org/10.1111/j.1601-0825.1997.tb00025.x" TargetMode="External"/><Relationship Id="rId5" Type="http://schemas.openxmlformats.org/officeDocument/2006/relationships/hyperlink" Target="https://doi.org/10.3390/pathogens11101106" TargetMode="External"/><Relationship Id="rId4" Type="http://schemas.openxmlformats.org/officeDocument/2006/relationships/hyperlink" Target="https://doi.org/10.4067/S0718-381X2015000300012" TargetMode="External"/><Relationship Id="rId9" Type="http://schemas.openxmlformats.org/officeDocument/2006/relationships/hyperlink" Target="https://doi.org/10.12816/0059086"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doi.org/10.4317/medoral.23188" TargetMode="External"/><Relationship Id="rId2" Type="http://schemas.openxmlformats.org/officeDocument/2006/relationships/hyperlink" Target="https://doi.org/10.3389/fphar.2023.1182152" TargetMode="External"/><Relationship Id="rId1" Type="http://schemas.openxmlformats.org/officeDocument/2006/relationships/slideLayout" Target="../slideLayouts/slideLayout10.xml"/><Relationship Id="rId4" Type="http://schemas.openxmlformats.org/officeDocument/2006/relationships/hyperlink" Target="https://doi.org/10.7759/cureus.73427" TargetMode="External"/></Relationships>
</file>

<file path=ppt/slides/_rels/slide42.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hyperlink" Target="https://doi.org/10.35366/92124" TargetMode="External"/><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hyperlink" Target="https://doi.org/10.1016/S1368-8375(03)00102-7"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hyperlink" Target="https://doi.org/10.1007/s00705-018-3938-z" TargetMode="External"/><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hyperlink" Target="https://doi.org/10.1016/j.semcdb.2020.08.002" TargetMode="External"/><Relationship Id="rId2" Type="http://schemas.openxmlformats.org/officeDocument/2006/relationships/notesSlide" Target="../notesSlides/notesSlide7.xml"/><Relationship Id="rId1" Type="http://schemas.openxmlformats.org/officeDocument/2006/relationships/slideLayout" Target="../slideLayouts/slideLayout10.xml"/><Relationship Id="rId5" Type="http://schemas.openxmlformats.org/officeDocument/2006/relationships/image" Target="../media/image19.png"/><Relationship Id="rId4" Type="http://schemas.openxmlformats.org/officeDocument/2006/relationships/hyperlink" Target="https://doi.org/10.1128/MMBR.00061-1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1BCFF8-6D8D-50A3-2BD1-E930CE8EBDC6}"/>
              </a:ext>
            </a:extLst>
          </p:cNvPr>
          <p:cNvSpPr>
            <a:spLocks noGrp="1"/>
          </p:cNvSpPr>
          <p:nvPr>
            <p:ph type="title"/>
          </p:nvPr>
        </p:nvSpPr>
        <p:spPr>
          <a:xfrm>
            <a:off x="4457700" y="1810386"/>
            <a:ext cx="7734300" cy="3237228"/>
          </a:xfrm>
        </p:spPr>
        <p:txBody>
          <a:bodyPr>
            <a:normAutofit/>
          </a:bodyPr>
          <a:lstStyle/>
          <a:p>
            <a:pPr algn="ctr">
              <a:lnSpc>
                <a:spcPct val="115000"/>
              </a:lnSpc>
              <a:spcAft>
                <a:spcPts val="800"/>
              </a:spcAft>
            </a:pPr>
            <a:r>
              <a:rPr lang="es-CO" sz="2400" b="1" kern="100" dirty="0">
                <a:effectLst/>
                <a:latin typeface="Arial" panose="020B0604020202020204" pitchFamily="34" charset="0"/>
                <a:ea typeface="Arial" panose="020B0604020202020204" pitchFamily="34" charset="0"/>
              </a:rPr>
              <a:t>DETECCIÓN DE VHS 1-2 Y GENOTIPOS DE VPH EN DESÓRDENES POTENCIALMENTE MALIGNOS Y CÁNCER ORAL EN UN GRUPO DE PACIENTES DE LA COSTA ATLÁNTICA COLOMBIANA</a:t>
            </a:r>
            <a:br>
              <a:rPr lang="es-CO" sz="2400" b="1" kern="100" dirty="0">
                <a:effectLst/>
                <a:latin typeface="Arial" panose="020B0604020202020204" pitchFamily="34" charset="0"/>
                <a:ea typeface="Arial" panose="020B0604020202020204" pitchFamily="34" charset="0"/>
              </a:rPr>
            </a:br>
            <a:endParaRPr lang="es-CO" sz="2400" kern="1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197928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6BA130-9BC4-5088-A039-062BC5F035B1}"/>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F248C387-A7BB-166E-A750-E6DE25CD57DF}"/>
              </a:ext>
            </a:extLst>
          </p:cNvPr>
          <p:cNvSpPr>
            <a:spLocks noGrp="1"/>
          </p:cNvSpPr>
          <p:nvPr>
            <p:ph type="title"/>
          </p:nvPr>
        </p:nvSpPr>
        <p:spPr>
          <a:xfrm>
            <a:off x="0" y="397132"/>
            <a:ext cx="5554134" cy="574324"/>
          </a:xfrm>
        </p:spPr>
        <p:txBody>
          <a:bodyPr/>
          <a:lstStyle/>
          <a:p>
            <a:pPr algn="ctr"/>
            <a:r>
              <a:rPr lang="es-ES" sz="3600" dirty="0"/>
              <a:t>MARCO TEÓRICO</a:t>
            </a:r>
            <a:endParaRPr lang="es-ES" dirty="0"/>
          </a:p>
        </p:txBody>
      </p:sp>
      <p:sp>
        <p:nvSpPr>
          <p:cNvPr id="6" name="Marcador de número de diapositiva 5">
            <a:extLst>
              <a:ext uri="{FF2B5EF4-FFF2-40B4-BE49-F238E27FC236}">
                <a16:creationId xmlns:a16="http://schemas.microsoft.com/office/drawing/2014/main" id="{5D675B42-D6F9-6FC4-DEDE-A0826C0A5F4F}"/>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10</a:t>
            </a:fld>
            <a:endParaRPr lang="es-CO"/>
          </a:p>
        </p:txBody>
      </p:sp>
      <p:sp>
        <p:nvSpPr>
          <p:cNvPr id="7" name="CuadroTexto 6">
            <a:extLst>
              <a:ext uri="{FF2B5EF4-FFF2-40B4-BE49-F238E27FC236}">
                <a16:creationId xmlns:a16="http://schemas.microsoft.com/office/drawing/2014/main" id="{00E82CE8-083A-4396-21C6-373333CBA13A}"/>
              </a:ext>
            </a:extLst>
          </p:cNvPr>
          <p:cNvSpPr txBox="1"/>
          <p:nvPr/>
        </p:nvSpPr>
        <p:spPr>
          <a:xfrm>
            <a:off x="0" y="6169377"/>
            <a:ext cx="7806267" cy="1019253"/>
          </a:xfrm>
          <a:prstGeom prst="rect">
            <a:avLst/>
          </a:prstGeom>
          <a:noFill/>
        </p:spPr>
        <p:txBody>
          <a:bodyPr wrap="square">
            <a:spAutoFit/>
          </a:bodyPr>
          <a:lstStyle/>
          <a:p>
            <a:pPr marL="228600" indent="-228600" algn="just">
              <a:buAutoNum type="arabicPeriod"/>
            </a:pPr>
            <a:r>
              <a:rPr lang="en-US" sz="900" kern="100" dirty="0">
                <a:solidFill>
                  <a:srgbClr val="000000"/>
                </a:solidFill>
                <a:effectLst/>
                <a:latin typeface="Arial" panose="020B0604020202020204" pitchFamily="34" charset="0"/>
                <a:ea typeface="Calibri" panose="020F0502020204030204" pitchFamily="34" charset="0"/>
              </a:rPr>
              <a:t>Dicker K, </a:t>
            </a:r>
            <a:r>
              <a:rPr lang="en-US" sz="900" kern="100" dirty="0" err="1">
                <a:solidFill>
                  <a:srgbClr val="000000"/>
                </a:solidFill>
                <a:effectLst/>
                <a:latin typeface="Arial" panose="020B0604020202020204" pitchFamily="34" charset="0"/>
                <a:ea typeface="Calibri" panose="020F0502020204030204" pitchFamily="34" charset="0"/>
              </a:rPr>
              <a:t>Järvelin</a:t>
            </a:r>
            <a:r>
              <a:rPr lang="en-US" sz="900" kern="100" dirty="0">
                <a:solidFill>
                  <a:srgbClr val="000000"/>
                </a:solidFill>
                <a:effectLst/>
                <a:latin typeface="Arial" panose="020B0604020202020204" pitchFamily="34" charset="0"/>
                <a:ea typeface="Calibri" panose="020F0502020204030204" pitchFamily="34" charset="0"/>
              </a:rPr>
              <a:t> A, Garcia M, Castello A. The importance of virion-incorporated cellular RNA-binding proteins in viral particle assembly and infectivity. Semin Cell Dev Biol. 2021 Mar;111:108-118. </a:t>
            </a:r>
            <a:r>
              <a:rPr lang="en-US" sz="900" kern="100" dirty="0" err="1">
                <a:solidFill>
                  <a:srgbClr val="000000"/>
                </a:solidFill>
                <a:effectLst/>
                <a:latin typeface="Arial" panose="020B0604020202020204" pitchFamily="34" charset="0"/>
                <a:ea typeface="Calibri" panose="020F0502020204030204" pitchFamily="34" charset="0"/>
              </a:rPr>
              <a:t>Epub</a:t>
            </a:r>
            <a:r>
              <a:rPr lang="en-US" sz="900" kern="100" dirty="0">
                <a:solidFill>
                  <a:srgbClr val="000000"/>
                </a:solidFill>
                <a:effectLst/>
                <a:latin typeface="Arial" panose="020B0604020202020204" pitchFamily="34" charset="0"/>
                <a:ea typeface="Calibri" panose="020F0502020204030204" pitchFamily="34" charset="0"/>
              </a:rPr>
              <a:t> 2020. </a:t>
            </a:r>
            <a:r>
              <a:rPr lang="es-CO" sz="900" u="sng" kern="100" dirty="0">
                <a:solidFill>
                  <a:srgbClr val="000000"/>
                </a:solidFill>
                <a:effectLst/>
                <a:latin typeface="Arial" panose="020B0604020202020204" pitchFamily="34" charset="0"/>
                <a:ea typeface="Calibri" panose="020F0502020204030204" pitchFamily="34" charset="0"/>
                <a:hlinkClick r:id="rId3"/>
              </a:rPr>
              <a:t>https://doi.org/10.1016/j.semcdb.2020.08.002</a:t>
            </a:r>
            <a:endParaRPr lang="es-CO" sz="900" u="sng" kern="100" dirty="0">
              <a:solidFill>
                <a:srgbClr val="000000"/>
              </a:solidFill>
              <a:effectLst/>
              <a:latin typeface="Arial" panose="020B0604020202020204" pitchFamily="34" charset="0"/>
              <a:ea typeface="Calibri" panose="020F0502020204030204" pitchFamily="34" charset="0"/>
            </a:endParaRPr>
          </a:p>
          <a:p>
            <a:pPr marL="228600" indent="-228600" algn="just">
              <a:buFont typeface="Arial"/>
              <a:buAutoNum type="arabicPeriod"/>
            </a:pPr>
            <a:r>
              <a:rPr lang="en-US" sz="900" kern="100" dirty="0" err="1">
                <a:latin typeface="Arial" panose="020B0604020202020204" pitchFamily="34" charset="0"/>
                <a:ea typeface="Calibri" panose="020F0502020204030204" pitchFamily="34" charset="0"/>
              </a:rPr>
              <a:t>Koonin</a:t>
            </a:r>
            <a:r>
              <a:rPr lang="en-US" sz="900" kern="100" dirty="0">
                <a:latin typeface="Arial" panose="020B0604020202020204" pitchFamily="34" charset="0"/>
                <a:ea typeface="Calibri" panose="020F0502020204030204" pitchFamily="34" charset="0"/>
              </a:rPr>
              <a:t> EV, </a:t>
            </a:r>
            <a:r>
              <a:rPr lang="en-US" sz="900" kern="100" dirty="0" err="1">
                <a:latin typeface="Arial" panose="020B0604020202020204" pitchFamily="34" charset="0"/>
                <a:ea typeface="Calibri" panose="020F0502020204030204" pitchFamily="34" charset="0"/>
              </a:rPr>
              <a:t>Dolja</a:t>
            </a:r>
            <a:r>
              <a:rPr lang="en-US" sz="900" kern="100" dirty="0">
                <a:latin typeface="Arial" panose="020B0604020202020204" pitchFamily="34" charset="0"/>
                <a:ea typeface="Calibri" panose="020F0502020204030204" pitchFamily="34" charset="0"/>
              </a:rPr>
              <a:t> VV, </a:t>
            </a:r>
            <a:r>
              <a:rPr lang="en-US" sz="900" kern="100" dirty="0" err="1">
                <a:latin typeface="Arial" panose="020B0604020202020204" pitchFamily="34" charset="0"/>
                <a:ea typeface="Calibri" panose="020F0502020204030204" pitchFamily="34" charset="0"/>
              </a:rPr>
              <a:t>Krupovic</a:t>
            </a:r>
            <a:r>
              <a:rPr lang="en-US" sz="900" kern="100" dirty="0">
                <a:latin typeface="Arial" panose="020B0604020202020204" pitchFamily="34" charset="0"/>
                <a:ea typeface="Calibri" panose="020F0502020204030204" pitchFamily="34" charset="0"/>
              </a:rPr>
              <a:t> M, </a:t>
            </a:r>
            <a:r>
              <a:rPr lang="en-US" sz="900" kern="100" dirty="0" err="1">
                <a:latin typeface="Arial" panose="020B0604020202020204" pitchFamily="34" charset="0"/>
                <a:ea typeface="Calibri" panose="020F0502020204030204" pitchFamily="34" charset="0"/>
              </a:rPr>
              <a:t>Varsani</a:t>
            </a:r>
            <a:r>
              <a:rPr lang="en-US" sz="900" kern="100" dirty="0">
                <a:latin typeface="Arial" panose="020B0604020202020204" pitchFamily="34" charset="0"/>
                <a:ea typeface="Calibri" panose="020F0502020204030204" pitchFamily="34" charset="0"/>
              </a:rPr>
              <a:t> A, Wolf YI, </a:t>
            </a:r>
            <a:r>
              <a:rPr lang="en-US" sz="900" kern="100" dirty="0" err="1">
                <a:latin typeface="Arial" panose="020B0604020202020204" pitchFamily="34" charset="0"/>
                <a:ea typeface="Calibri" panose="020F0502020204030204" pitchFamily="34" charset="0"/>
              </a:rPr>
              <a:t>Yutin</a:t>
            </a:r>
            <a:r>
              <a:rPr lang="en-US" sz="900" kern="100" dirty="0">
                <a:latin typeface="Arial" panose="020B0604020202020204" pitchFamily="34" charset="0"/>
                <a:ea typeface="Calibri" panose="020F0502020204030204" pitchFamily="34" charset="0"/>
              </a:rPr>
              <a:t> N, et al. Global organization and proposed </a:t>
            </a:r>
            <a:r>
              <a:rPr lang="en-US" sz="900" kern="100" dirty="0" err="1">
                <a:latin typeface="Arial" panose="020B0604020202020204" pitchFamily="34" charset="0"/>
                <a:ea typeface="Calibri" panose="020F0502020204030204" pitchFamily="34" charset="0"/>
              </a:rPr>
              <a:t>megataxonomy</a:t>
            </a:r>
            <a:r>
              <a:rPr lang="en-US" sz="900" kern="100" dirty="0">
                <a:latin typeface="Arial" panose="020B0604020202020204" pitchFamily="34" charset="0"/>
                <a:ea typeface="Calibri" panose="020F0502020204030204" pitchFamily="34" charset="0"/>
              </a:rPr>
              <a:t> of the virus world. Microbiol Mol Biol Rev. 2020 Mar 4;84(2). </a:t>
            </a:r>
            <a:r>
              <a:rPr lang="en-US" sz="900" kern="100" dirty="0">
                <a:latin typeface="Arial" panose="020B0604020202020204" pitchFamily="34" charset="0"/>
                <a:ea typeface="Calibri" panose="020F0502020204030204" pitchFamily="34" charset="0"/>
                <a:hlinkClick r:id="rId4">
                  <a:extLst>
                    <a:ext uri="{A12FA001-AC4F-418D-AE19-62706E023703}">
                      <ahyp:hlinkClr xmlns:ahyp="http://schemas.microsoft.com/office/drawing/2018/hyperlinkcolor" xmlns="" val="tx"/>
                    </a:ext>
                  </a:extLst>
                </a:hlinkClick>
              </a:rPr>
              <a:t>https://doi.org/10.1128/MMBR.00061-19</a:t>
            </a:r>
            <a:endParaRPr lang="es-CO" sz="900" kern="100" dirty="0">
              <a:latin typeface="Arial" panose="020B0604020202020204" pitchFamily="34" charset="0"/>
              <a:ea typeface="Calibri" panose="020F0502020204030204" pitchFamily="34" charset="0"/>
            </a:endParaRPr>
          </a:p>
          <a:p>
            <a:pPr marL="228600" indent="-228600" algn="just">
              <a:lnSpc>
                <a:spcPct val="107000"/>
              </a:lnSpc>
              <a:spcAft>
                <a:spcPts val="800"/>
              </a:spcAft>
              <a:buAutoNum type="arabicPeriod"/>
            </a:pPr>
            <a:endParaRPr lang="es-CO" sz="900" kern="100" dirty="0">
              <a:effectLst/>
              <a:latin typeface="Calibri" panose="020F0502020204030204" pitchFamily="34" charset="0"/>
              <a:ea typeface="Calibri" panose="020F0502020204030204" pitchFamily="34" charset="0"/>
            </a:endParaRPr>
          </a:p>
          <a:p>
            <a:pPr algn="just">
              <a:lnSpc>
                <a:spcPct val="107000"/>
              </a:lnSpc>
              <a:spcAft>
                <a:spcPts val="800"/>
              </a:spcAft>
            </a:pPr>
            <a:endParaRPr lang="es-CO" sz="800" dirty="0">
              <a:latin typeface="+mj-lt"/>
            </a:endParaRPr>
          </a:p>
        </p:txBody>
      </p:sp>
      <p:sp>
        <p:nvSpPr>
          <p:cNvPr id="3" name="TextBox 9">
            <a:extLst>
              <a:ext uri="{FF2B5EF4-FFF2-40B4-BE49-F238E27FC236}">
                <a16:creationId xmlns:a16="http://schemas.microsoft.com/office/drawing/2014/main" id="{920D4DCC-952E-1E27-8D15-055E562437A2}"/>
              </a:ext>
            </a:extLst>
          </p:cNvPr>
          <p:cNvSpPr txBox="1"/>
          <p:nvPr/>
        </p:nvSpPr>
        <p:spPr>
          <a:xfrm>
            <a:off x="2777067" y="971456"/>
            <a:ext cx="6184778" cy="523220"/>
          </a:xfrm>
          <a:prstGeom prst="rect">
            <a:avLst/>
          </a:prstGeom>
          <a:noFill/>
        </p:spPr>
        <p:txBody>
          <a:bodyPr wrap="square">
            <a:spAutoFit/>
          </a:bodyPr>
          <a:lstStyle/>
          <a:p>
            <a:r>
              <a:rPr lang="es-CO" sz="2800" b="1" dirty="0"/>
              <a:t>FISIOPATOLOGIA DEL VHS</a:t>
            </a:r>
            <a:endParaRPr lang="es-CO" sz="2000" b="1" dirty="0"/>
          </a:p>
        </p:txBody>
      </p:sp>
      <p:sp>
        <p:nvSpPr>
          <p:cNvPr id="24" name="Rounded Rectangle 1">
            <a:extLst>
              <a:ext uri="{FF2B5EF4-FFF2-40B4-BE49-F238E27FC236}">
                <a16:creationId xmlns:a16="http://schemas.microsoft.com/office/drawing/2014/main" id="{5B149913-6D15-C598-9F8D-9DE0DE942C94}"/>
              </a:ext>
            </a:extLst>
          </p:cNvPr>
          <p:cNvSpPr/>
          <p:nvPr/>
        </p:nvSpPr>
        <p:spPr>
          <a:xfrm>
            <a:off x="4182731" y="1575070"/>
            <a:ext cx="2008417" cy="1623028"/>
          </a:xfrm>
          <a:custGeom>
            <a:avLst/>
            <a:gdLst/>
            <a:ahLst/>
            <a:cxnLst/>
            <a:rect l="0" t="0" r="0" b="0"/>
            <a:pathLst>
              <a:path w="2008417" h="1623028">
                <a:moveTo>
                  <a:pt x="1606954" y="1314622"/>
                </a:moveTo>
                <a:lnTo>
                  <a:pt x="1548397" y="1095351"/>
                </a:lnTo>
                <a:cubicBezTo>
                  <a:pt x="1380710" y="1139971"/>
                  <a:pt x="1222179" y="1227991"/>
                  <a:pt x="1090579" y="1359440"/>
                </a:cubicBezTo>
                <a:cubicBezTo>
                  <a:pt x="1011149" y="1438766"/>
                  <a:pt x="947527" y="1527939"/>
                  <a:pt x="899713" y="1623028"/>
                </a:cubicBezTo>
                <a:lnTo>
                  <a:pt x="644828" y="1180820"/>
                </a:lnTo>
                <a:lnTo>
                  <a:pt x="0" y="1421862"/>
                </a:lnTo>
                <a:cubicBezTo>
                  <a:pt x="93387" y="1164813"/>
                  <a:pt x="243234" y="923658"/>
                  <a:pt x="449521" y="717616"/>
                </a:cubicBezTo>
                <a:cubicBezTo>
                  <a:pt x="698094" y="469336"/>
                  <a:pt x="997551" y="303066"/>
                  <a:pt x="1314291" y="218798"/>
                </a:cubicBezTo>
                <a:lnTo>
                  <a:pt x="1255857" y="0"/>
                </a:lnTo>
                <a:lnTo>
                  <a:pt x="2008417" y="620572"/>
                </a:lnTo>
                <a:close/>
              </a:path>
            </a:pathLst>
          </a:custGeom>
          <a:noFill/>
          <a:ln w="14173">
            <a:solidFill>
              <a:srgbClr val="1EABDA"/>
            </a:solidFill>
          </a:ln>
        </p:spPr>
        <p:txBody>
          <a:bodyPr rtlCol="0" anchor="ctr"/>
          <a:lstStyle/>
          <a:p>
            <a:pPr algn="ctr"/>
            <a:endParaRPr sz="1800" b="1"/>
          </a:p>
        </p:txBody>
      </p:sp>
      <p:sp>
        <p:nvSpPr>
          <p:cNvPr id="25" name="Rounded Rectangle 2">
            <a:extLst>
              <a:ext uri="{FF2B5EF4-FFF2-40B4-BE49-F238E27FC236}">
                <a16:creationId xmlns:a16="http://schemas.microsoft.com/office/drawing/2014/main" id="{AD9F1D81-A4D8-215F-4B03-AE19C6E69463}"/>
              </a:ext>
            </a:extLst>
          </p:cNvPr>
          <p:cNvSpPr/>
          <p:nvPr/>
        </p:nvSpPr>
        <p:spPr>
          <a:xfrm>
            <a:off x="3913880" y="2755890"/>
            <a:ext cx="1314074" cy="2139648"/>
          </a:xfrm>
          <a:custGeom>
            <a:avLst/>
            <a:gdLst/>
            <a:ahLst/>
            <a:cxnLst/>
            <a:rect l="0" t="0" r="0" b="0"/>
            <a:pathLst>
              <a:path w="1314074" h="2139648">
                <a:moveTo>
                  <a:pt x="603724" y="2139648"/>
                </a:moveTo>
                <a:cubicBezTo>
                  <a:pt x="188428" y="1645734"/>
                  <a:pt x="60125" y="992590"/>
                  <a:pt x="218694" y="400309"/>
                </a:cubicBezTo>
                <a:lnTo>
                  <a:pt x="0" y="341534"/>
                </a:lnTo>
                <a:lnTo>
                  <a:pt x="913679" y="0"/>
                </a:lnTo>
                <a:lnTo>
                  <a:pt x="1314074" y="694664"/>
                </a:lnTo>
                <a:lnTo>
                  <a:pt x="1094898" y="635766"/>
                </a:lnTo>
                <a:cubicBezTo>
                  <a:pt x="1020777" y="912593"/>
                  <a:pt x="1065038" y="1214535"/>
                  <a:pt x="1227717" y="1461416"/>
                </a:cubicBezTo>
                <a:lnTo>
                  <a:pt x="717229" y="1461114"/>
                </a:lnTo>
                <a:close/>
              </a:path>
            </a:pathLst>
          </a:custGeom>
          <a:noFill/>
          <a:ln w="14173">
            <a:solidFill>
              <a:srgbClr val="92BD39"/>
            </a:solidFill>
          </a:ln>
        </p:spPr>
        <p:txBody>
          <a:bodyPr rtlCol="0" anchor="ctr"/>
          <a:lstStyle/>
          <a:p>
            <a:pPr algn="ctr"/>
            <a:endParaRPr sz="1800" b="1"/>
          </a:p>
        </p:txBody>
      </p:sp>
      <p:sp>
        <p:nvSpPr>
          <p:cNvPr id="26" name="Rounded Rectangle 3">
            <a:extLst>
              <a:ext uri="{FF2B5EF4-FFF2-40B4-BE49-F238E27FC236}">
                <a16:creationId xmlns:a16="http://schemas.microsoft.com/office/drawing/2014/main" id="{2E84D9F1-4976-7881-7199-CE4A1B5EA442}"/>
              </a:ext>
            </a:extLst>
          </p:cNvPr>
          <p:cNvSpPr/>
          <p:nvPr/>
        </p:nvSpPr>
        <p:spPr>
          <a:xfrm>
            <a:off x="4470179" y="4217006"/>
            <a:ext cx="1858485" cy="1442934"/>
          </a:xfrm>
          <a:custGeom>
            <a:avLst/>
            <a:gdLst/>
            <a:ahLst/>
            <a:cxnLst/>
            <a:rect l="0" t="0" r="0" b="0"/>
            <a:pathLst>
              <a:path w="1858485" h="1442934">
                <a:moveTo>
                  <a:pt x="0" y="962060"/>
                </a:moveTo>
                <a:lnTo>
                  <a:pt x="160921" y="0"/>
                </a:lnTo>
                <a:lnTo>
                  <a:pt x="962721" y="472"/>
                </a:lnTo>
                <a:lnTo>
                  <a:pt x="802272" y="160741"/>
                </a:lnTo>
                <a:cubicBezTo>
                  <a:pt x="1016591" y="375316"/>
                  <a:pt x="1302687" y="474543"/>
                  <a:pt x="1583378" y="458375"/>
                </a:cubicBezTo>
                <a:lnTo>
                  <a:pt x="1327662" y="900460"/>
                </a:lnTo>
                <a:lnTo>
                  <a:pt x="1858485" y="1338179"/>
                </a:lnTo>
                <a:cubicBezTo>
                  <a:pt x="1260298" y="1442934"/>
                  <a:pt x="622197" y="1264096"/>
                  <a:pt x="160448" y="801800"/>
                </a:cubicBezTo>
                <a:close/>
              </a:path>
            </a:pathLst>
          </a:custGeom>
          <a:noFill/>
          <a:ln w="14173">
            <a:solidFill>
              <a:srgbClr val="3CC583"/>
            </a:solidFill>
          </a:ln>
        </p:spPr>
        <p:txBody>
          <a:bodyPr rtlCol="0" anchor="ctr"/>
          <a:lstStyle/>
          <a:p>
            <a:pPr algn="ctr"/>
            <a:endParaRPr sz="1800" b="1"/>
          </a:p>
        </p:txBody>
      </p:sp>
      <p:sp>
        <p:nvSpPr>
          <p:cNvPr id="27" name="Rounded Rectangle 4">
            <a:extLst>
              <a:ext uri="{FF2B5EF4-FFF2-40B4-BE49-F238E27FC236}">
                <a16:creationId xmlns:a16="http://schemas.microsoft.com/office/drawing/2014/main" id="{A84E82E4-D0FB-6352-AF57-8CCF5501D1A5}"/>
              </a:ext>
            </a:extLst>
          </p:cNvPr>
          <p:cNvSpPr/>
          <p:nvPr/>
        </p:nvSpPr>
        <p:spPr>
          <a:xfrm>
            <a:off x="5797841" y="4115009"/>
            <a:ext cx="2008426" cy="1623018"/>
          </a:xfrm>
          <a:custGeom>
            <a:avLst/>
            <a:gdLst/>
            <a:ahLst/>
            <a:cxnLst/>
            <a:rect l="0" t="0" r="0" b="0"/>
            <a:pathLst>
              <a:path w="2008426" h="1623018">
                <a:moveTo>
                  <a:pt x="1363588" y="442207"/>
                </a:moveTo>
                <a:lnTo>
                  <a:pt x="2008426" y="201165"/>
                </a:lnTo>
                <a:cubicBezTo>
                  <a:pt x="1915029" y="458214"/>
                  <a:pt x="1765183" y="699369"/>
                  <a:pt x="1558905" y="905411"/>
                </a:cubicBezTo>
                <a:cubicBezTo>
                  <a:pt x="1310322" y="1153691"/>
                  <a:pt x="1010865" y="1319951"/>
                  <a:pt x="694125" y="1404229"/>
                </a:cubicBezTo>
                <a:lnTo>
                  <a:pt x="752559" y="1623018"/>
                </a:lnTo>
                <a:lnTo>
                  <a:pt x="0" y="1002455"/>
                </a:lnTo>
                <a:lnTo>
                  <a:pt x="401462" y="308405"/>
                </a:lnTo>
                <a:lnTo>
                  <a:pt x="460019" y="527676"/>
                </a:lnTo>
                <a:cubicBezTo>
                  <a:pt x="627706" y="483056"/>
                  <a:pt x="786246" y="395036"/>
                  <a:pt x="917846" y="263587"/>
                </a:cubicBezTo>
                <a:cubicBezTo>
                  <a:pt x="997268" y="184251"/>
                  <a:pt x="1060890" y="95088"/>
                  <a:pt x="1108712" y="0"/>
                </a:cubicBezTo>
                <a:close/>
              </a:path>
            </a:pathLst>
          </a:custGeom>
          <a:noFill/>
          <a:ln w="14173">
            <a:solidFill>
              <a:srgbClr val="E0CB15"/>
            </a:solidFill>
          </a:ln>
        </p:spPr>
        <p:txBody>
          <a:bodyPr rtlCol="0" anchor="ctr"/>
          <a:lstStyle/>
          <a:p>
            <a:pPr algn="ctr"/>
            <a:endParaRPr sz="1800" b="1"/>
          </a:p>
        </p:txBody>
      </p:sp>
      <p:sp>
        <p:nvSpPr>
          <p:cNvPr id="28" name="Rounded Rectangle 5">
            <a:extLst>
              <a:ext uri="{FF2B5EF4-FFF2-40B4-BE49-F238E27FC236}">
                <a16:creationId xmlns:a16="http://schemas.microsoft.com/office/drawing/2014/main" id="{25CCD8F4-DED8-C848-60F4-CB485008B59B}"/>
              </a:ext>
            </a:extLst>
          </p:cNvPr>
          <p:cNvSpPr/>
          <p:nvPr/>
        </p:nvSpPr>
        <p:spPr>
          <a:xfrm>
            <a:off x="6761044" y="2417568"/>
            <a:ext cx="1314074" cy="2139648"/>
          </a:xfrm>
          <a:custGeom>
            <a:avLst/>
            <a:gdLst/>
            <a:ahLst/>
            <a:cxnLst/>
            <a:rect l="0" t="0" r="0" b="0"/>
            <a:pathLst>
              <a:path w="1314074" h="2139648">
                <a:moveTo>
                  <a:pt x="710349" y="0"/>
                </a:moveTo>
                <a:cubicBezTo>
                  <a:pt x="1125646" y="493904"/>
                  <a:pt x="1253948" y="1147048"/>
                  <a:pt x="1095370" y="1739339"/>
                </a:cubicBezTo>
                <a:lnTo>
                  <a:pt x="1314074" y="1798104"/>
                </a:lnTo>
                <a:lnTo>
                  <a:pt x="400394" y="2139648"/>
                </a:lnTo>
                <a:lnTo>
                  <a:pt x="0" y="1444975"/>
                </a:lnTo>
                <a:lnTo>
                  <a:pt x="219176" y="1503872"/>
                </a:lnTo>
                <a:cubicBezTo>
                  <a:pt x="293296" y="1227046"/>
                  <a:pt x="249035" y="925103"/>
                  <a:pt x="86357" y="678231"/>
                </a:cubicBezTo>
                <a:lnTo>
                  <a:pt x="596845" y="678534"/>
                </a:lnTo>
                <a:close/>
              </a:path>
            </a:pathLst>
          </a:custGeom>
          <a:noFill/>
          <a:ln w="14173">
            <a:solidFill>
              <a:srgbClr val="DE8431"/>
            </a:solidFill>
          </a:ln>
        </p:spPr>
        <p:txBody>
          <a:bodyPr rtlCol="0" anchor="ctr"/>
          <a:lstStyle/>
          <a:p>
            <a:pPr algn="ctr"/>
            <a:endParaRPr sz="1800" b="1"/>
          </a:p>
        </p:txBody>
      </p:sp>
      <p:sp>
        <p:nvSpPr>
          <p:cNvPr id="29" name="Rounded Rectangle 6">
            <a:extLst>
              <a:ext uri="{FF2B5EF4-FFF2-40B4-BE49-F238E27FC236}">
                <a16:creationId xmlns:a16="http://schemas.microsoft.com/office/drawing/2014/main" id="{A94C89E6-E4E0-31E2-1486-9B13BEC5E1B2}"/>
              </a:ext>
            </a:extLst>
          </p:cNvPr>
          <p:cNvSpPr/>
          <p:nvPr/>
        </p:nvSpPr>
        <p:spPr>
          <a:xfrm>
            <a:off x="5660325" y="1653168"/>
            <a:ext cx="1858494" cy="1442934"/>
          </a:xfrm>
          <a:custGeom>
            <a:avLst/>
            <a:gdLst/>
            <a:ahLst/>
            <a:cxnLst/>
            <a:rect l="0" t="0" r="0" b="0"/>
            <a:pathLst>
              <a:path w="1858494" h="1442934">
                <a:moveTo>
                  <a:pt x="0" y="104754"/>
                </a:moveTo>
                <a:cubicBezTo>
                  <a:pt x="598186" y="0"/>
                  <a:pt x="1236287" y="178837"/>
                  <a:pt x="1698036" y="641133"/>
                </a:cubicBezTo>
                <a:lnTo>
                  <a:pt x="1858494" y="480864"/>
                </a:lnTo>
                <a:lnTo>
                  <a:pt x="1697563" y="1442934"/>
                </a:lnTo>
                <a:lnTo>
                  <a:pt x="895763" y="1442461"/>
                </a:lnTo>
                <a:lnTo>
                  <a:pt x="1056222" y="1282192"/>
                </a:lnTo>
                <a:cubicBezTo>
                  <a:pt x="841893" y="1067617"/>
                  <a:pt x="555806" y="968391"/>
                  <a:pt x="275106" y="984558"/>
                </a:cubicBezTo>
                <a:lnTo>
                  <a:pt x="530823" y="542473"/>
                </a:lnTo>
                <a:close/>
              </a:path>
            </a:pathLst>
          </a:custGeom>
          <a:noFill/>
          <a:ln w="14173">
            <a:solidFill>
              <a:srgbClr val="E55753"/>
            </a:solidFill>
          </a:ln>
        </p:spPr>
        <p:txBody>
          <a:bodyPr rtlCol="0" anchor="ctr"/>
          <a:lstStyle/>
          <a:p>
            <a:pPr algn="ctr"/>
            <a:endParaRPr sz="1800" b="1"/>
          </a:p>
        </p:txBody>
      </p:sp>
      <p:sp>
        <p:nvSpPr>
          <p:cNvPr id="30" name="TextBox 8">
            <a:extLst>
              <a:ext uri="{FF2B5EF4-FFF2-40B4-BE49-F238E27FC236}">
                <a16:creationId xmlns:a16="http://schemas.microsoft.com/office/drawing/2014/main" id="{2FD28E92-4D87-4B1D-4818-7276C81E6BAA}"/>
              </a:ext>
            </a:extLst>
          </p:cNvPr>
          <p:cNvSpPr txBox="1"/>
          <p:nvPr/>
        </p:nvSpPr>
        <p:spPr>
          <a:xfrm>
            <a:off x="3317092" y="1634402"/>
            <a:ext cx="1413849" cy="553998"/>
          </a:xfrm>
          <a:prstGeom prst="rect">
            <a:avLst/>
          </a:prstGeom>
          <a:noFill/>
          <a:ln>
            <a:noFill/>
          </a:ln>
        </p:spPr>
        <p:txBody>
          <a:bodyPr wrap="none" lIns="0" tIns="0" rIns="0" bIns="0" anchor="t">
            <a:spAutoFit/>
          </a:bodyPr>
          <a:lstStyle/>
          <a:p>
            <a:pPr algn="r"/>
            <a:r>
              <a:rPr sz="1800" b="1">
                <a:solidFill>
                  <a:srgbClr val="484848"/>
                </a:solidFill>
                <a:latin typeface="Roboto"/>
              </a:rPr>
              <a:t>Evasión
Inmunológica</a:t>
            </a:r>
          </a:p>
        </p:txBody>
      </p:sp>
      <p:sp>
        <p:nvSpPr>
          <p:cNvPr id="31" name="TextBox 9">
            <a:extLst>
              <a:ext uri="{FF2B5EF4-FFF2-40B4-BE49-F238E27FC236}">
                <a16:creationId xmlns:a16="http://schemas.microsoft.com/office/drawing/2014/main" id="{69F09D17-9E0F-8935-8024-F3242B5460DB}"/>
              </a:ext>
            </a:extLst>
          </p:cNvPr>
          <p:cNvSpPr txBox="1"/>
          <p:nvPr/>
        </p:nvSpPr>
        <p:spPr>
          <a:xfrm>
            <a:off x="7374095" y="1861185"/>
            <a:ext cx="1338508" cy="276999"/>
          </a:xfrm>
          <a:prstGeom prst="rect">
            <a:avLst/>
          </a:prstGeom>
          <a:noFill/>
          <a:ln>
            <a:noFill/>
          </a:ln>
        </p:spPr>
        <p:txBody>
          <a:bodyPr wrap="none" lIns="0" tIns="0" rIns="0" bIns="0" anchor="t">
            <a:spAutoFit/>
          </a:bodyPr>
          <a:lstStyle/>
          <a:p>
            <a:pPr algn="l"/>
            <a:r>
              <a:rPr sz="1800" b="1">
                <a:solidFill>
                  <a:srgbClr val="484848"/>
                </a:solidFill>
                <a:latin typeface="Roboto"/>
              </a:rPr>
              <a:t>Entrada Viral</a:t>
            </a:r>
          </a:p>
        </p:txBody>
      </p:sp>
      <p:sp>
        <p:nvSpPr>
          <p:cNvPr id="32" name="TextBox 10">
            <a:extLst>
              <a:ext uri="{FF2B5EF4-FFF2-40B4-BE49-F238E27FC236}">
                <a16:creationId xmlns:a16="http://schemas.microsoft.com/office/drawing/2014/main" id="{A0A9A0FD-1BFC-8C6E-913E-B8B5AB853C28}"/>
              </a:ext>
            </a:extLst>
          </p:cNvPr>
          <p:cNvSpPr txBox="1"/>
          <p:nvPr/>
        </p:nvSpPr>
        <p:spPr>
          <a:xfrm>
            <a:off x="2612958" y="3448665"/>
            <a:ext cx="1336904" cy="553998"/>
          </a:xfrm>
          <a:prstGeom prst="rect">
            <a:avLst/>
          </a:prstGeom>
          <a:noFill/>
          <a:ln>
            <a:noFill/>
          </a:ln>
        </p:spPr>
        <p:txBody>
          <a:bodyPr wrap="none" lIns="0" tIns="0" rIns="0" bIns="0" anchor="t">
            <a:spAutoFit/>
          </a:bodyPr>
          <a:lstStyle/>
          <a:p>
            <a:pPr algn="r"/>
            <a:r>
              <a:rPr sz="1800" b="1" dirty="0" err="1">
                <a:solidFill>
                  <a:srgbClr val="484848"/>
                </a:solidFill>
                <a:latin typeface="Roboto"/>
              </a:rPr>
              <a:t>Reactivación</a:t>
            </a:r>
            <a:r>
              <a:rPr sz="1800" b="1" dirty="0">
                <a:solidFill>
                  <a:srgbClr val="484848"/>
                </a:solidFill>
                <a:latin typeface="Roboto"/>
              </a:rPr>
              <a:t>
Viral</a:t>
            </a:r>
          </a:p>
        </p:txBody>
      </p:sp>
      <p:sp>
        <p:nvSpPr>
          <p:cNvPr id="33" name="TextBox 11">
            <a:extLst>
              <a:ext uri="{FF2B5EF4-FFF2-40B4-BE49-F238E27FC236}">
                <a16:creationId xmlns:a16="http://schemas.microsoft.com/office/drawing/2014/main" id="{68E913F8-90EC-6F99-23F7-DC7D1DEB6ADA}"/>
              </a:ext>
            </a:extLst>
          </p:cNvPr>
          <p:cNvSpPr txBox="1"/>
          <p:nvPr/>
        </p:nvSpPr>
        <p:spPr>
          <a:xfrm>
            <a:off x="8268797" y="3562057"/>
            <a:ext cx="1208664" cy="553998"/>
          </a:xfrm>
          <a:prstGeom prst="rect">
            <a:avLst/>
          </a:prstGeom>
          <a:noFill/>
          <a:ln>
            <a:noFill/>
          </a:ln>
        </p:spPr>
        <p:txBody>
          <a:bodyPr wrap="none" lIns="0" tIns="0" rIns="0" bIns="0" anchor="t">
            <a:spAutoFit/>
          </a:bodyPr>
          <a:lstStyle/>
          <a:p>
            <a:pPr algn="ctr"/>
            <a:r>
              <a:rPr sz="1800" b="1">
                <a:solidFill>
                  <a:srgbClr val="484848"/>
                </a:solidFill>
                <a:latin typeface="Roboto"/>
              </a:rPr>
              <a:t>Infección y
Replicación</a:t>
            </a:r>
          </a:p>
        </p:txBody>
      </p:sp>
      <p:sp>
        <p:nvSpPr>
          <p:cNvPr id="34" name="TextBox 12">
            <a:extLst>
              <a:ext uri="{FF2B5EF4-FFF2-40B4-BE49-F238E27FC236}">
                <a16:creationId xmlns:a16="http://schemas.microsoft.com/office/drawing/2014/main" id="{B2D3FE90-E800-4085-BBEF-53D1F7F0A5F5}"/>
              </a:ext>
            </a:extLst>
          </p:cNvPr>
          <p:cNvSpPr txBox="1"/>
          <p:nvPr/>
        </p:nvSpPr>
        <p:spPr>
          <a:xfrm>
            <a:off x="3094632" y="5262928"/>
            <a:ext cx="1671933" cy="553998"/>
          </a:xfrm>
          <a:prstGeom prst="rect">
            <a:avLst/>
          </a:prstGeom>
          <a:noFill/>
          <a:ln>
            <a:noFill/>
          </a:ln>
        </p:spPr>
        <p:txBody>
          <a:bodyPr wrap="none" lIns="0" tIns="0" rIns="0" bIns="0" anchor="t">
            <a:spAutoFit/>
          </a:bodyPr>
          <a:lstStyle/>
          <a:p>
            <a:pPr algn="r"/>
            <a:r>
              <a:rPr sz="1800" b="1">
                <a:solidFill>
                  <a:srgbClr val="484848"/>
                </a:solidFill>
                <a:latin typeface="Roboto"/>
              </a:rPr>
              <a:t>Establecimiento
de Latencia</a:t>
            </a:r>
          </a:p>
        </p:txBody>
      </p:sp>
      <p:sp>
        <p:nvSpPr>
          <p:cNvPr id="35" name="TextBox 13">
            <a:extLst>
              <a:ext uri="{FF2B5EF4-FFF2-40B4-BE49-F238E27FC236}">
                <a16:creationId xmlns:a16="http://schemas.microsoft.com/office/drawing/2014/main" id="{577D3558-EAD6-C515-4376-42348DC0992B}"/>
              </a:ext>
            </a:extLst>
          </p:cNvPr>
          <p:cNvSpPr txBox="1"/>
          <p:nvPr/>
        </p:nvSpPr>
        <p:spPr>
          <a:xfrm>
            <a:off x="7374095" y="5262928"/>
            <a:ext cx="1410643" cy="553998"/>
          </a:xfrm>
          <a:prstGeom prst="rect">
            <a:avLst/>
          </a:prstGeom>
          <a:noFill/>
          <a:ln>
            <a:noFill/>
          </a:ln>
        </p:spPr>
        <p:txBody>
          <a:bodyPr wrap="none" lIns="0" tIns="0" rIns="0" bIns="0" anchor="t">
            <a:spAutoFit/>
          </a:bodyPr>
          <a:lstStyle/>
          <a:p>
            <a:pPr algn="l"/>
            <a:r>
              <a:rPr sz="1800" b="1">
                <a:solidFill>
                  <a:srgbClr val="484848"/>
                </a:solidFill>
                <a:latin typeface="Roboto"/>
              </a:rPr>
              <a:t>Diseminación
Viral</a:t>
            </a:r>
          </a:p>
        </p:txBody>
      </p:sp>
      <p:sp>
        <p:nvSpPr>
          <p:cNvPr id="36" name="Rounded Rectangle 14">
            <a:extLst>
              <a:ext uri="{FF2B5EF4-FFF2-40B4-BE49-F238E27FC236}">
                <a16:creationId xmlns:a16="http://schemas.microsoft.com/office/drawing/2014/main" id="{DFB3767E-90A4-3C44-2543-4E797EB9BE55}"/>
              </a:ext>
            </a:extLst>
          </p:cNvPr>
          <p:cNvSpPr/>
          <p:nvPr/>
        </p:nvSpPr>
        <p:spPr>
          <a:xfrm>
            <a:off x="5108398" y="2146800"/>
            <a:ext cx="411493" cy="411492"/>
          </a:xfrm>
          <a:custGeom>
            <a:avLst/>
            <a:gdLst/>
            <a:ahLst/>
            <a:cxnLst/>
            <a:rect l="0" t="0" r="0" b="0"/>
            <a:pathLst>
              <a:path w="411493" h="411492">
                <a:moveTo>
                  <a:pt x="0" y="205746"/>
                </a:moveTo>
                <a:cubicBezTo>
                  <a:pt x="0" y="92115"/>
                  <a:pt x="92116" y="0"/>
                  <a:pt x="205747" y="0"/>
                </a:cubicBezTo>
                <a:cubicBezTo>
                  <a:pt x="319378" y="0"/>
                  <a:pt x="411493" y="92115"/>
                  <a:pt x="411493" y="205746"/>
                </a:cubicBezTo>
                <a:cubicBezTo>
                  <a:pt x="411493" y="319377"/>
                  <a:pt x="319378" y="411492"/>
                  <a:pt x="205747" y="411492"/>
                </a:cubicBezTo>
                <a:cubicBezTo>
                  <a:pt x="92116" y="411492"/>
                  <a:pt x="0" y="319377"/>
                  <a:pt x="0" y="205746"/>
                </a:cubicBezTo>
                <a:close/>
                <a:moveTo>
                  <a:pt x="351475" y="131676"/>
                </a:moveTo>
                <a:cubicBezTo>
                  <a:pt x="324462" y="78638"/>
                  <a:pt x="269346" y="42309"/>
                  <a:pt x="205745" y="42309"/>
                </a:cubicBezTo>
                <a:cubicBezTo>
                  <a:pt x="115479" y="42309"/>
                  <a:pt x="42305" y="115484"/>
                  <a:pt x="42305" y="205749"/>
                </a:cubicBezTo>
                <a:moveTo>
                  <a:pt x="133732" y="279244"/>
                </a:moveTo>
                <a:cubicBezTo>
                  <a:pt x="149329" y="279244"/>
                  <a:pt x="161973" y="266601"/>
                  <a:pt x="161973" y="251004"/>
                </a:cubicBezTo>
                <a:cubicBezTo>
                  <a:pt x="161973" y="235407"/>
                  <a:pt x="149329" y="222764"/>
                  <a:pt x="133732" y="222764"/>
                </a:cubicBezTo>
                <a:cubicBezTo>
                  <a:pt x="118136" y="222764"/>
                  <a:pt x="105492" y="235407"/>
                  <a:pt x="105492" y="251004"/>
                </a:cubicBezTo>
                <a:cubicBezTo>
                  <a:pt x="105492" y="266601"/>
                  <a:pt x="118136" y="279244"/>
                  <a:pt x="133732" y="279244"/>
                </a:cubicBezTo>
                <a:close/>
                <a:moveTo>
                  <a:pt x="200294" y="157942"/>
                </a:moveTo>
                <a:cubicBezTo>
                  <a:pt x="196817" y="159139"/>
                  <a:pt x="193086" y="159789"/>
                  <a:pt x="189203" y="159789"/>
                </a:cubicBezTo>
                <a:cubicBezTo>
                  <a:pt x="170395" y="159789"/>
                  <a:pt x="155147" y="144542"/>
                  <a:pt x="155147" y="125733"/>
                </a:cubicBezTo>
                <a:cubicBezTo>
                  <a:pt x="155147" y="106925"/>
                  <a:pt x="170395" y="91678"/>
                  <a:pt x="189203" y="91678"/>
                </a:cubicBezTo>
                <a:cubicBezTo>
                  <a:pt x="198930" y="91678"/>
                  <a:pt x="207704" y="95756"/>
                  <a:pt x="213911" y="102296"/>
                </a:cubicBezTo>
                <a:cubicBezTo>
                  <a:pt x="222067" y="95657"/>
                  <a:pt x="232477" y="91678"/>
                  <a:pt x="243814" y="91678"/>
                </a:cubicBezTo>
                <a:cubicBezTo>
                  <a:pt x="270000" y="91678"/>
                  <a:pt x="291229" y="112906"/>
                  <a:pt x="291229" y="139093"/>
                </a:cubicBezTo>
                <a:cubicBezTo>
                  <a:pt x="291229" y="165279"/>
                  <a:pt x="270000" y="186507"/>
                  <a:pt x="243814" y="186507"/>
                </a:cubicBezTo>
                <a:cubicBezTo>
                  <a:pt x="224326" y="186507"/>
                  <a:pt x="207583" y="174750"/>
                  <a:pt x="200294" y="157942"/>
                </a:cubicBezTo>
                <a:close/>
                <a:moveTo>
                  <a:pt x="214984" y="264167"/>
                </a:moveTo>
                <a:cubicBezTo>
                  <a:pt x="248501" y="230214"/>
                  <a:pt x="278289" y="278027"/>
                  <a:pt x="307292" y="237843"/>
                </a:cubicBezTo>
                <a:moveTo>
                  <a:pt x="237230" y="315490"/>
                </a:moveTo>
                <a:cubicBezTo>
                  <a:pt x="234144" y="315490"/>
                  <a:pt x="231641" y="317992"/>
                  <a:pt x="231641" y="321078"/>
                </a:cubicBezTo>
                <a:cubicBezTo>
                  <a:pt x="231641" y="324166"/>
                  <a:pt x="234144" y="326668"/>
                  <a:pt x="237230" y="326668"/>
                </a:cubicBezTo>
                <a:moveTo>
                  <a:pt x="237232" y="326668"/>
                </a:moveTo>
                <a:cubicBezTo>
                  <a:pt x="240318" y="326668"/>
                  <a:pt x="242820" y="324166"/>
                  <a:pt x="242820" y="321078"/>
                </a:cubicBezTo>
                <a:cubicBezTo>
                  <a:pt x="242820" y="317992"/>
                  <a:pt x="240318" y="315490"/>
                  <a:pt x="237232" y="315490"/>
                </a:cubicBezTo>
                <a:moveTo>
                  <a:pt x="108290" y="169513"/>
                </a:moveTo>
                <a:cubicBezTo>
                  <a:pt x="105203" y="169513"/>
                  <a:pt x="102701" y="167011"/>
                  <a:pt x="102701" y="163924"/>
                </a:cubicBezTo>
                <a:cubicBezTo>
                  <a:pt x="102701" y="160837"/>
                  <a:pt x="105203" y="158335"/>
                  <a:pt x="108290" y="158335"/>
                </a:cubicBezTo>
                <a:moveTo>
                  <a:pt x="108291" y="158335"/>
                </a:moveTo>
                <a:cubicBezTo>
                  <a:pt x="111378" y="158335"/>
                  <a:pt x="113880" y="160837"/>
                  <a:pt x="113880" y="163924"/>
                </a:cubicBezTo>
                <a:cubicBezTo>
                  <a:pt x="113880" y="167011"/>
                  <a:pt x="111378" y="169513"/>
                  <a:pt x="108291" y="169513"/>
                </a:cubicBezTo>
                <a:moveTo>
                  <a:pt x="299756" y="339459"/>
                </a:moveTo>
                <a:cubicBezTo>
                  <a:pt x="341748" y="309879"/>
                  <a:pt x="369183" y="261016"/>
                  <a:pt x="369183" y="205747"/>
                </a:cubicBezTo>
                <a:moveTo>
                  <a:pt x="51994" y="261322"/>
                </a:moveTo>
                <a:cubicBezTo>
                  <a:pt x="74736" y="324230"/>
                  <a:pt x="134989" y="369190"/>
                  <a:pt x="205743" y="369190"/>
                </a:cubicBezTo>
              </a:path>
            </a:pathLst>
          </a:custGeom>
          <a:noFill/>
          <a:ln w="14173">
            <a:solidFill>
              <a:srgbClr val="1EABDA"/>
            </a:solidFill>
          </a:ln>
        </p:spPr>
        <p:txBody>
          <a:bodyPr rtlCol="0" anchor="ctr"/>
          <a:lstStyle/>
          <a:p>
            <a:pPr algn="ctr"/>
            <a:endParaRPr sz="1800" b="1"/>
          </a:p>
        </p:txBody>
      </p:sp>
      <p:sp>
        <p:nvSpPr>
          <p:cNvPr id="37" name="Rounded Rectangle 15">
            <a:extLst>
              <a:ext uri="{FF2B5EF4-FFF2-40B4-BE49-F238E27FC236}">
                <a16:creationId xmlns:a16="http://schemas.microsoft.com/office/drawing/2014/main" id="{090B0DD2-2D6A-ECAC-109A-6798C6138AF1}"/>
              </a:ext>
            </a:extLst>
          </p:cNvPr>
          <p:cNvSpPr/>
          <p:nvPr/>
        </p:nvSpPr>
        <p:spPr>
          <a:xfrm>
            <a:off x="6448065" y="2125765"/>
            <a:ext cx="433034" cy="439267"/>
          </a:xfrm>
          <a:custGeom>
            <a:avLst/>
            <a:gdLst/>
            <a:ahLst/>
            <a:cxnLst/>
            <a:rect l="0" t="0" r="0" b="0"/>
            <a:pathLst>
              <a:path w="433034" h="439267">
                <a:moveTo>
                  <a:pt x="0" y="0"/>
                </a:moveTo>
                <a:moveTo>
                  <a:pt x="421271" y="268849"/>
                </a:moveTo>
                <a:lnTo>
                  <a:pt x="357143" y="257035"/>
                </a:lnTo>
                <a:moveTo>
                  <a:pt x="409830" y="141850"/>
                </a:moveTo>
                <a:lnTo>
                  <a:pt x="329950" y="164269"/>
                </a:lnTo>
                <a:moveTo>
                  <a:pt x="71635" y="439267"/>
                </a:moveTo>
                <a:lnTo>
                  <a:pt x="85937" y="392256"/>
                </a:lnTo>
                <a:cubicBezTo>
                  <a:pt x="90446" y="377436"/>
                  <a:pt x="98531" y="363950"/>
                  <a:pt x="109478" y="352987"/>
                </a:cubicBezTo>
                <a:lnTo>
                  <a:pt x="142034" y="320389"/>
                </a:lnTo>
                <a:moveTo>
                  <a:pt x="0" y="0"/>
                </a:moveTo>
                <a:moveTo>
                  <a:pt x="220389" y="124021"/>
                </a:moveTo>
                <a:lnTo>
                  <a:pt x="220389" y="108645"/>
                </a:lnTo>
                <a:cubicBezTo>
                  <a:pt x="220389" y="78572"/>
                  <a:pt x="232337" y="49730"/>
                  <a:pt x="253601" y="28465"/>
                </a:cubicBezTo>
                <a:lnTo>
                  <a:pt x="263956" y="18110"/>
                </a:lnTo>
                <a:moveTo>
                  <a:pt x="183375" y="108666"/>
                </a:moveTo>
                <a:lnTo>
                  <a:pt x="161200" y="52912"/>
                </a:lnTo>
                <a:moveTo>
                  <a:pt x="310127" y="331832"/>
                </a:moveTo>
                <a:lnTo>
                  <a:pt x="314763" y="336468"/>
                </a:lnTo>
                <a:cubicBezTo>
                  <a:pt x="336027" y="357732"/>
                  <a:pt x="347973" y="386574"/>
                  <a:pt x="347973" y="416647"/>
                </a:cubicBezTo>
                <a:lnTo>
                  <a:pt x="347973" y="431291"/>
                </a:lnTo>
                <a:moveTo>
                  <a:pt x="0" y="0"/>
                </a:moveTo>
                <a:moveTo>
                  <a:pt x="367930" y="153550"/>
                </a:moveTo>
                <a:lnTo>
                  <a:pt x="374509" y="129171"/>
                </a:lnTo>
                <a:cubicBezTo>
                  <a:pt x="382777" y="98523"/>
                  <a:pt x="403514" y="72745"/>
                  <a:pt x="431677" y="58102"/>
                </a:cubicBezTo>
                <a:lnTo>
                  <a:pt x="433034" y="57397"/>
                </a:lnTo>
                <a:moveTo>
                  <a:pt x="0" y="0"/>
                </a:moveTo>
                <a:moveTo>
                  <a:pt x="23499" y="120385"/>
                </a:moveTo>
                <a:lnTo>
                  <a:pt x="45911" y="118740"/>
                </a:lnTo>
                <a:cubicBezTo>
                  <a:pt x="70905" y="116904"/>
                  <a:pt x="95604" y="125073"/>
                  <a:pt x="114575" y="141448"/>
                </a:cubicBezTo>
                <a:lnTo>
                  <a:pt x="131348" y="155927"/>
                </a:lnTo>
                <a:moveTo>
                  <a:pt x="0" y="0"/>
                </a:moveTo>
                <a:moveTo>
                  <a:pt x="277378" y="116149"/>
                </a:moveTo>
                <a:lnTo>
                  <a:pt x="311497" y="61675"/>
                </a:lnTo>
                <a:moveTo>
                  <a:pt x="49775" y="85136"/>
                </a:moveTo>
                <a:lnTo>
                  <a:pt x="77362" y="116642"/>
                </a:lnTo>
                <a:moveTo>
                  <a:pt x="0" y="0"/>
                </a:moveTo>
                <a:moveTo>
                  <a:pt x="92779" y="229810"/>
                </a:moveTo>
                <a:lnTo>
                  <a:pt x="23495" y="245843"/>
                </a:lnTo>
                <a:moveTo>
                  <a:pt x="0" y="0"/>
                </a:moveTo>
                <a:moveTo>
                  <a:pt x="195568" y="357300"/>
                </a:moveTo>
                <a:lnTo>
                  <a:pt x="201645" y="412931"/>
                </a:lnTo>
                <a:moveTo>
                  <a:pt x="0" y="0"/>
                </a:moveTo>
                <a:moveTo>
                  <a:pt x="119294" y="343097"/>
                </a:moveTo>
                <a:lnTo>
                  <a:pt x="67019" y="330747"/>
                </a:lnTo>
                <a:moveTo>
                  <a:pt x="315076" y="310552"/>
                </a:moveTo>
                <a:cubicBezTo>
                  <a:pt x="315076" y="339501"/>
                  <a:pt x="291608" y="362969"/>
                  <a:pt x="262659" y="362969"/>
                </a:cubicBezTo>
                <a:cubicBezTo>
                  <a:pt x="246456" y="362969"/>
                  <a:pt x="231968" y="355616"/>
                  <a:pt x="222353" y="344063"/>
                </a:cubicBezTo>
                <a:cubicBezTo>
                  <a:pt x="213731" y="352913"/>
                  <a:pt x="201685" y="358409"/>
                  <a:pt x="188353" y="358409"/>
                </a:cubicBezTo>
                <a:cubicBezTo>
                  <a:pt x="162140" y="358409"/>
                  <a:pt x="140890" y="337159"/>
                  <a:pt x="140890" y="310945"/>
                </a:cubicBezTo>
                <a:cubicBezTo>
                  <a:pt x="140890" y="306425"/>
                  <a:pt x="141522" y="302053"/>
                  <a:pt x="142703" y="297911"/>
                </a:cubicBezTo>
                <a:cubicBezTo>
                  <a:pt x="114061" y="291739"/>
                  <a:pt x="92596" y="266265"/>
                  <a:pt x="92596" y="235778"/>
                </a:cubicBezTo>
                <a:cubicBezTo>
                  <a:pt x="92596" y="208736"/>
                  <a:pt x="109484" y="185640"/>
                  <a:pt x="133288" y="176458"/>
                </a:cubicBezTo>
                <a:cubicBezTo>
                  <a:pt x="131783" y="171573"/>
                  <a:pt x="130973" y="166383"/>
                  <a:pt x="130973" y="161005"/>
                </a:cubicBezTo>
                <a:cubicBezTo>
                  <a:pt x="130973" y="132056"/>
                  <a:pt x="154441" y="108588"/>
                  <a:pt x="183390" y="108588"/>
                </a:cubicBezTo>
                <a:cubicBezTo>
                  <a:pt x="201810" y="108588"/>
                  <a:pt x="218010" y="118089"/>
                  <a:pt x="227359" y="132457"/>
                </a:cubicBezTo>
                <a:cubicBezTo>
                  <a:pt x="238388" y="121950"/>
                  <a:pt x="253320" y="115499"/>
                  <a:pt x="269756" y="115499"/>
                </a:cubicBezTo>
                <a:cubicBezTo>
                  <a:pt x="303709" y="115499"/>
                  <a:pt x="331233" y="143023"/>
                  <a:pt x="331233" y="176976"/>
                </a:cubicBezTo>
                <a:cubicBezTo>
                  <a:pt x="331233" y="187958"/>
                  <a:pt x="328353" y="198268"/>
                  <a:pt x="323307" y="207192"/>
                </a:cubicBezTo>
                <a:cubicBezTo>
                  <a:pt x="342950" y="212312"/>
                  <a:pt x="357451" y="230173"/>
                  <a:pt x="357451" y="251420"/>
                </a:cubicBezTo>
                <a:cubicBezTo>
                  <a:pt x="357451" y="276130"/>
                  <a:pt x="337840" y="296259"/>
                  <a:pt x="313334" y="297094"/>
                </a:cubicBezTo>
                <a:cubicBezTo>
                  <a:pt x="314472" y="301390"/>
                  <a:pt x="315076" y="305899"/>
                  <a:pt x="315076" y="310552"/>
                </a:cubicBezTo>
                <a:close/>
                <a:moveTo>
                  <a:pt x="0" y="0"/>
                </a:moveTo>
                <a:moveTo>
                  <a:pt x="347676" y="386931"/>
                </a:moveTo>
                <a:lnTo>
                  <a:pt x="418121" y="400489"/>
                </a:lnTo>
                <a:moveTo>
                  <a:pt x="269540" y="264081"/>
                </a:moveTo>
                <a:cubicBezTo>
                  <a:pt x="266454" y="264081"/>
                  <a:pt x="263952" y="266583"/>
                  <a:pt x="263952" y="269671"/>
                </a:cubicBezTo>
                <a:cubicBezTo>
                  <a:pt x="263952" y="272757"/>
                  <a:pt x="266454" y="275259"/>
                  <a:pt x="269540" y="275259"/>
                </a:cubicBezTo>
                <a:moveTo>
                  <a:pt x="269542" y="275259"/>
                </a:moveTo>
                <a:cubicBezTo>
                  <a:pt x="272628" y="275259"/>
                  <a:pt x="275131" y="272757"/>
                  <a:pt x="275131" y="269671"/>
                </a:cubicBezTo>
                <a:cubicBezTo>
                  <a:pt x="275131" y="266583"/>
                  <a:pt x="272628" y="264081"/>
                  <a:pt x="269542" y="264081"/>
                </a:cubicBezTo>
                <a:moveTo>
                  <a:pt x="191005" y="270168"/>
                </a:moveTo>
                <a:cubicBezTo>
                  <a:pt x="208989" y="267354"/>
                  <a:pt x="221823" y="253917"/>
                  <a:pt x="218556" y="233028"/>
                </a:cubicBezTo>
                <a:cubicBezTo>
                  <a:pt x="215290" y="212140"/>
                  <a:pt x="198966" y="203263"/>
                  <a:pt x="180982" y="206075"/>
                </a:cubicBezTo>
                <a:cubicBezTo>
                  <a:pt x="162998" y="208889"/>
                  <a:pt x="150135" y="222133"/>
                  <a:pt x="153432" y="243215"/>
                </a:cubicBezTo>
                <a:cubicBezTo>
                  <a:pt x="156610" y="263532"/>
                  <a:pt x="173023" y="272980"/>
                  <a:pt x="191005" y="270168"/>
                </a:cubicBezTo>
                <a:close/>
                <a:moveTo>
                  <a:pt x="271336" y="201541"/>
                </a:moveTo>
                <a:cubicBezTo>
                  <a:pt x="281866" y="199893"/>
                  <a:pt x="289380" y="192024"/>
                  <a:pt x="287468" y="179790"/>
                </a:cubicBezTo>
                <a:cubicBezTo>
                  <a:pt x="285553" y="167556"/>
                  <a:pt x="275994" y="162357"/>
                  <a:pt x="265464" y="164004"/>
                </a:cubicBezTo>
                <a:cubicBezTo>
                  <a:pt x="254934" y="165651"/>
                  <a:pt x="247401" y="173407"/>
                  <a:pt x="249332" y="185755"/>
                </a:cubicBezTo>
                <a:cubicBezTo>
                  <a:pt x="251194" y="197654"/>
                  <a:pt x="260804" y="203187"/>
                  <a:pt x="271336" y="201541"/>
                </a:cubicBezTo>
                <a:close/>
              </a:path>
            </a:pathLst>
          </a:custGeom>
          <a:noFill/>
          <a:ln w="14173">
            <a:solidFill>
              <a:srgbClr val="E55753"/>
            </a:solidFill>
          </a:ln>
        </p:spPr>
        <p:txBody>
          <a:bodyPr rtlCol="0" anchor="ctr"/>
          <a:lstStyle/>
          <a:p>
            <a:pPr algn="ctr"/>
            <a:endParaRPr sz="1800" b="1"/>
          </a:p>
        </p:txBody>
      </p:sp>
      <p:sp>
        <p:nvSpPr>
          <p:cNvPr id="38" name="Rounded Rectangle 16">
            <a:extLst>
              <a:ext uri="{FF2B5EF4-FFF2-40B4-BE49-F238E27FC236}">
                <a16:creationId xmlns:a16="http://schemas.microsoft.com/office/drawing/2014/main" id="{AAD0586B-2B68-1FB3-70EA-F0F93411195A}"/>
              </a:ext>
            </a:extLst>
          </p:cNvPr>
          <p:cNvSpPr/>
          <p:nvPr/>
        </p:nvSpPr>
        <p:spPr>
          <a:xfrm>
            <a:off x="4303077" y="3439216"/>
            <a:ext cx="434667" cy="434667"/>
          </a:xfrm>
          <a:custGeom>
            <a:avLst/>
            <a:gdLst/>
            <a:ahLst/>
            <a:cxnLst/>
            <a:rect l="0" t="0" r="0" b="0"/>
            <a:pathLst>
              <a:path w="434667" h="434667">
                <a:moveTo>
                  <a:pt x="75594" y="151188"/>
                </a:moveTo>
                <a:lnTo>
                  <a:pt x="75594" y="108666"/>
                </a:lnTo>
                <a:cubicBezTo>
                  <a:pt x="75589" y="89859"/>
                  <a:pt x="83062" y="71822"/>
                  <a:pt x="96366" y="58528"/>
                </a:cubicBezTo>
                <a:cubicBezTo>
                  <a:pt x="109670" y="45235"/>
                  <a:pt x="127713" y="37777"/>
                  <a:pt x="146520" y="37797"/>
                </a:cubicBezTo>
                <a:lnTo>
                  <a:pt x="179536" y="37797"/>
                </a:lnTo>
                <a:moveTo>
                  <a:pt x="37853" y="113391"/>
                </a:moveTo>
                <a:lnTo>
                  <a:pt x="75650" y="151188"/>
                </a:lnTo>
                <a:lnTo>
                  <a:pt x="113448" y="113391"/>
                </a:lnTo>
                <a:moveTo>
                  <a:pt x="151245" y="66144"/>
                </a:moveTo>
                <a:lnTo>
                  <a:pt x="179593" y="37797"/>
                </a:lnTo>
                <a:lnTo>
                  <a:pt x="151245" y="9449"/>
                </a:lnTo>
                <a:moveTo>
                  <a:pt x="434667" y="37797"/>
                </a:moveTo>
                <a:cubicBezTo>
                  <a:pt x="434667" y="58671"/>
                  <a:pt x="417744" y="75594"/>
                  <a:pt x="396869" y="75594"/>
                </a:cubicBezTo>
                <a:lnTo>
                  <a:pt x="302377" y="75594"/>
                </a:lnTo>
                <a:cubicBezTo>
                  <a:pt x="281502" y="75594"/>
                  <a:pt x="264579" y="58671"/>
                  <a:pt x="264579" y="37797"/>
                </a:cubicBezTo>
                <a:cubicBezTo>
                  <a:pt x="264579" y="16922"/>
                  <a:pt x="281502" y="0"/>
                  <a:pt x="302377" y="0"/>
                </a:cubicBezTo>
                <a:lnTo>
                  <a:pt x="396869" y="0"/>
                </a:lnTo>
                <a:cubicBezTo>
                  <a:pt x="417744" y="0"/>
                  <a:pt x="434667" y="16922"/>
                  <a:pt x="434667" y="37797"/>
                </a:cubicBezTo>
                <a:close/>
                <a:moveTo>
                  <a:pt x="316551" y="33072"/>
                </a:moveTo>
                <a:cubicBezTo>
                  <a:pt x="313941" y="33072"/>
                  <a:pt x="311826" y="35187"/>
                  <a:pt x="311826" y="37797"/>
                </a:cubicBezTo>
                <a:cubicBezTo>
                  <a:pt x="311826" y="40406"/>
                  <a:pt x="313941" y="42521"/>
                  <a:pt x="316551" y="42521"/>
                </a:cubicBezTo>
                <a:cubicBezTo>
                  <a:pt x="319160" y="42521"/>
                  <a:pt x="321275" y="40406"/>
                  <a:pt x="321275" y="37797"/>
                </a:cubicBezTo>
                <a:cubicBezTo>
                  <a:pt x="321275" y="35187"/>
                  <a:pt x="319160" y="33072"/>
                  <a:pt x="316551" y="33072"/>
                </a:cubicBezTo>
                <a:lnTo>
                  <a:pt x="316551" y="33072"/>
                </a:lnTo>
                <a:moveTo>
                  <a:pt x="434667" y="113391"/>
                </a:moveTo>
                <a:cubicBezTo>
                  <a:pt x="434667" y="134266"/>
                  <a:pt x="417744" y="151188"/>
                  <a:pt x="396869" y="151188"/>
                </a:cubicBezTo>
                <a:lnTo>
                  <a:pt x="302377" y="151188"/>
                </a:lnTo>
                <a:cubicBezTo>
                  <a:pt x="281502" y="151188"/>
                  <a:pt x="264579" y="134266"/>
                  <a:pt x="264579" y="113391"/>
                </a:cubicBezTo>
                <a:cubicBezTo>
                  <a:pt x="264579" y="92516"/>
                  <a:pt x="281502" y="75594"/>
                  <a:pt x="302377" y="75594"/>
                </a:cubicBezTo>
                <a:lnTo>
                  <a:pt x="396869" y="75594"/>
                </a:lnTo>
                <a:cubicBezTo>
                  <a:pt x="417744" y="75594"/>
                  <a:pt x="434667" y="92516"/>
                  <a:pt x="434667" y="113391"/>
                </a:cubicBezTo>
                <a:close/>
                <a:moveTo>
                  <a:pt x="316551" y="108666"/>
                </a:moveTo>
                <a:cubicBezTo>
                  <a:pt x="313941" y="108666"/>
                  <a:pt x="311826" y="110782"/>
                  <a:pt x="311826" y="113391"/>
                </a:cubicBezTo>
                <a:cubicBezTo>
                  <a:pt x="311826" y="116000"/>
                  <a:pt x="313941" y="118116"/>
                  <a:pt x="316551" y="118116"/>
                </a:cubicBezTo>
                <a:cubicBezTo>
                  <a:pt x="319160" y="118116"/>
                  <a:pt x="321275" y="116000"/>
                  <a:pt x="321275" y="113391"/>
                </a:cubicBezTo>
                <a:cubicBezTo>
                  <a:pt x="321275" y="110782"/>
                  <a:pt x="319160" y="108666"/>
                  <a:pt x="316551" y="108666"/>
                </a:cubicBezTo>
                <a:lnTo>
                  <a:pt x="316551" y="108666"/>
                </a:lnTo>
                <a:moveTo>
                  <a:pt x="434667" y="188985"/>
                </a:moveTo>
                <a:cubicBezTo>
                  <a:pt x="434667" y="209860"/>
                  <a:pt x="417744" y="226782"/>
                  <a:pt x="396869" y="226782"/>
                </a:cubicBezTo>
                <a:lnTo>
                  <a:pt x="302377" y="226782"/>
                </a:lnTo>
                <a:cubicBezTo>
                  <a:pt x="281502" y="226782"/>
                  <a:pt x="264579" y="209860"/>
                  <a:pt x="264579" y="188985"/>
                </a:cubicBezTo>
                <a:cubicBezTo>
                  <a:pt x="264579" y="168110"/>
                  <a:pt x="281502" y="151188"/>
                  <a:pt x="302377" y="151188"/>
                </a:cubicBezTo>
                <a:lnTo>
                  <a:pt x="396869" y="151188"/>
                </a:lnTo>
                <a:cubicBezTo>
                  <a:pt x="417744" y="151188"/>
                  <a:pt x="434667" y="168110"/>
                  <a:pt x="434667" y="188985"/>
                </a:cubicBezTo>
                <a:close/>
                <a:moveTo>
                  <a:pt x="316551" y="184261"/>
                </a:moveTo>
                <a:cubicBezTo>
                  <a:pt x="313941" y="184261"/>
                  <a:pt x="311826" y="186376"/>
                  <a:pt x="311826" y="188985"/>
                </a:cubicBezTo>
                <a:cubicBezTo>
                  <a:pt x="311826" y="191595"/>
                  <a:pt x="313941" y="193710"/>
                  <a:pt x="316551" y="193710"/>
                </a:cubicBezTo>
                <a:cubicBezTo>
                  <a:pt x="319160" y="193710"/>
                  <a:pt x="321275" y="191595"/>
                  <a:pt x="321275" y="188985"/>
                </a:cubicBezTo>
                <a:cubicBezTo>
                  <a:pt x="321275" y="186376"/>
                  <a:pt x="319160" y="184261"/>
                  <a:pt x="316551" y="184261"/>
                </a:cubicBezTo>
                <a:lnTo>
                  <a:pt x="316551" y="184261"/>
                </a:lnTo>
                <a:moveTo>
                  <a:pt x="170087" y="245681"/>
                </a:moveTo>
                <a:cubicBezTo>
                  <a:pt x="170087" y="266556"/>
                  <a:pt x="153164" y="283478"/>
                  <a:pt x="132289" y="283478"/>
                </a:cubicBezTo>
                <a:lnTo>
                  <a:pt x="37797" y="283478"/>
                </a:lnTo>
                <a:cubicBezTo>
                  <a:pt x="16922" y="283478"/>
                  <a:pt x="0" y="266556"/>
                  <a:pt x="0" y="245681"/>
                </a:cubicBezTo>
                <a:cubicBezTo>
                  <a:pt x="0" y="224806"/>
                  <a:pt x="16922" y="207884"/>
                  <a:pt x="37797" y="207884"/>
                </a:cubicBezTo>
                <a:lnTo>
                  <a:pt x="132289" y="207884"/>
                </a:lnTo>
                <a:cubicBezTo>
                  <a:pt x="153164" y="207884"/>
                  <a:pt x="170087" y="224806"/>
                  <a:pt x="170087" y="245681"/>
                </a:cubicBezTo>
                <a:close/>
                <a:moveTo>
                  <a:pt x="51971" y="240956"/>
                </a:moveTo>
                <a:cubicBezTo>
                  <a:pt x="49361" y="240956"/>
                  <a:pt x="47246" y="243072"/>
                  <a:pt x="47246" y="245681"/>
                </a:cubicBezTo>
                <a:cubicBezTo>
                  <a:pt x="47246" y="248290"/>
                  <a:pt x="49361" y="250406"/>
                  <a:pt x="51971" y="250406"/>
                </a:cubicBezTo>
                <a:cubicBezTo>
                  <a:pt x="54580" y="250406"/>
                  <a:pt x="56695" y="248290"/>
                  <a:pt x="56695" y="245681"/>
                </a:cubicBezTo>
                <a:cubicBezTo>
                  <a:pt x="56695" y="243072"/>
                  <a:pt x="54580" y="240956"/>
                  <a:pt x="51971" y="240956"/>
                </a:cubicBezTo>
                <a:lnTo>
                  <a:pt x="51971" y="240956"/>
                </a:lnTo>
                <a:moveTo>
                  <a:pt x="170087" y="321275"/>
                </a:moveTo>
                <a:cubicBezTo>
                  <a:pt x="170087" y="342150"/>
                  <a:pt x="153164" y="359072"/>
                  <a:pt x="132289" y="359072"/>
                </a:cubicBezTo>
                <a:lnTo>
                  <a:pt x="37797" y="359072"/>
                </a:lnTo>
                <a:cubicBezTo>
                  <a:pt x="16922" y="359072"/>
                  <a:pt x="0" y="342150"/>
                  <a:pt x="0" y="321275"/>
                </a:cubicBezTo>
                <a:cubicBezTo>
                  <a:pt x="0" y="300400"/>
                  <a:pt x="16922" y="283478"/>
                  <a:pt x="37797" y="283478"/>
                </a:cubicBezTo>
                <a:lnTo>
                  <a:pt x="132289" y="283478"/>
                </a:lnTo>
                <a:cubicBezTo>
                  <a:pt x="153164" y="283478"/>
                  <a:pt x="170087" y="300400"/>
                  <a:pt x="170087" y="321275"/>
                </a:cubicBezTo>
                <a:close/>
                <a:moveTo>
                  <a:pt x="51971" y="316551"/>
                </a:moveTo>
                <a:cubicBezTo>
                  <a:pt x="49361" y="316551"/>
                  <a:pt x="47246" y="318666"/>
                  <a:pt x="47246" y="321275"/>
                </a:cubicBezTo>
                <a:cubicBezTo>
                  <a:pt x="47246" y="323885"/>
                  <a:pt x="49361" y="326000"/>
                  <a:pt x="51971" y="326000"/>
                </a:cubicBezTo>
                <a:cubicBezTo>
                  <a:pt x="54580" y="326000"/>
                  <a:pt x="56695" y="323885"/>
                  <a:pt x="56695" y="321275"/>
                </a:cubicBezTo>
                <a:cubicBezTo>
                  <a:pt x="56695" y="318666"/>
                  <a:pt x="54580" y="316551"/>
                  <a:pt x="51971" y="316551"/>
                </a:cubicBezTo>
                <a:lnTo>
                  <a:pt x="51971" y="316551"/>
                </a:lnTo>
                <a:moveTo>
                  <a:pt x="170087" y="396869"/>
                </a:moveTo>
                <a:cubicBezTo>
                  <a:pt x="170087" y="417744"/>
                  <a:pt x="153164" y="434667"/>
                  <a:pt x="132289" y="434667"/>
                </a:cubicBezTo>
                <a:lnTo>
                  <a:pt x="37797" y="434667"/>
                </a:lnTo>
                <a:cubicBezTo>
                  <a:pt x="16922" y="434667"/>
                  <a:pt x="0" y="417744"/>
                  <a:pt x="0" y="396869"/>
                </a:cubicBezTo>
                <a:cubicBezTo>
                  <a:pt x="0" y="375995"/>
                  <a:pt x="16922" y="359072"/>
                  <a:pt x="37797" y="359072"/>
                </a:cubicBezTo>
                <a:lnTo>
                  <a:pt x="132289" y="359072"/>
                </a:lnTo>
                <a:cubicBezTo>
                  <a:pt x="153164" y="359072"/>
                  <a:pt x="170087" y="375995"/>
                  <a:pt x="170087" y="396869"/>
                </a:cubicBezTo>
                <a:close/>
                <a:moveTo>
                  <a:pt x="51971" y="392145"/>
                </a:moveTo>
                <a:cubicBezTo>
                  <a:pt x="49361" y="392145"/>
                  <a:pt x="47246" y="394260"/>
                  <a:pt x="47246" y="396869"/>
                </a:cubicBezTo>
                <a:cubicBezTo>
                  <a:pt x="47246" y="399479"/>
                  <a:pt x="49361" y="401594"/>
                  <a:pt x="51971" y="401594"/>
                </a:cubicBezTo>
                <a:cubicBezTo>
                  <a:pt x="54580" y="401594"/>
                  <a:pt x="56695" y="399479"/>
                  <a:pt x="56695" y="396869"/>
                </a:cubicBezTo>
                <a:cubicBezTo>
                  <a:pt x="56695" y="394260"/>
                  <a:pt x="54580" y="392145"/>
                  <a:pt x="51971" y="392145"/>
                </a:cubicBezTo>
                <a:lnTo>
                  <a:pt x="51971" y="392145"/>
                </a:lnTo>
              </a:path>
            </a:pathLst>
          </a:custGeom>
          <a:noFill/>
          <a:ln w="14173">
            <a:solidFill>
              <a:srgbClr val="92BD39"/>
            </a:solidFill>
          </a:ln>
        </p:spPr>
        <p:txBody>
          <a:bodyPr rtlCol="0" anchor="ctr"/>
          <a:lstStyle/>
          <a:p>
            <a:pPr algn="ctr"/>
            <a:endParaRPr sz="1800" b="1"/>
          </a:p>
        </p:txBody>
      </p:sp>
      <p:sp>
        <p:nvSpPr>
          <p:cNvPr id="39" name="Rounded Rectangle 17">
            <a:extLst>
              <a:ext uri="{FF2B5EF4-FFF2-40B4-BE49-F238E27FC236}">
                <a16:creationId xmlns:a16="http://schemas.microsoft.com/office/drawing/2014/main" id="{06A6BA65-3BB7-2CCC-3D8A-4CB29132E3D6}"/>
              </a:ext>
            </a:extLst>
          </p:cNvPr>
          <p:cNvSpPr/>
          <p:nvPr/>
        </p:nvSpPr>
        <p:spPr>
          <a:xfrm>
            <a:off x="7241805" y="3429767"/>
            <a:ext cx="434908" cy="434914"/>
          </a:xfrm>
          <a:custGeom>
            <a:avLst/>
            <a:gdLst/>
            <a:ahLst/>
            <a:cxnLst/>
            <a:rect l="0" t="0" r="0" b="0"/>
            <a:pathLst>
              <a:path w="434908" h="434914">
                <a:moveTo>
                  <a:pt x="155777" y="291191"/>
                </a:moveTo>
                <a:cubicBezTo>
                  <a:pt x="102361" y="280978"/>
                  <a:pt x="61992" y="234017"/>
                  <a:pt x="61992" y="177624"/>
                </a:cubicBezTo>
                <a:cubicBezTo>
                  <a:pt x="61992" y="113766"/>
                  <a:pt x="113759" y="61999"/>
                  <a:pt x="177617" y="61999"/>
                </a:cubicBezTo>
                <a:cubicBezTo>
                  <a:pt x="234531" y="61999"/>
                  <a:pt x="281841" y="103119"/>
                  <a:pt x="291457" y="157271"/>
                </a:cubicBezTo>
                <a:moveTo>
                  <a:pt x="0" y="0"/>
                </a:moveTo>
                <a:moveTo>
                  <a:pt x="40039" y="256984"/>
                </a:moveTo>
                <a:lnTo>
                  <a:pt x="77417" y="235406"/>
                </a:lnTo>
                <a:moveTo>
                  <a:pt x="0" y="0"/>
                </a:moveTo>
                <a:moveTo>
                  <a:pt x="277822" y="119802"/>
                </a:moveTo>
                <a:lnTo>
                  <a:pt x="315199" y="98030"/>
                </a:lnTo>
                <a:moveTo>
                  <a:pt x="98225" y="40036"/>
                </a:moveTo>
                <a:lnTo>
                  <a:pt x="119804" y="77414"/>
                </a:lnTo>
                <a:moveTo>
                  <a:pt x="119804" y="277793"/>
                </a:moveTo>
                <a:lnTo>
                  <a:pt x="98225" y="315171"/>
                </a:lnTo>
                <a:moveTo>
                  <a:pt x="0" y="0"/>
                </a:moveTo>
                <a:moveTo>
                  <a:pt x="235427" y="77414"/>
                </a:moveTo>
                <a:lnTo>
                  <a:pt x="257198" y="40036"/>
                </a:lnTo>
                <a:moveTo>
                  <a:pt x="77417" y="119802"/>
                </a:moveTo>
                <a:lnTo>
                  <a:pt x="40039" y="98030"/>
                </a:lnTo>
                <a:moveTo>
                  <a:pt x="177619" y="62001"/>
                </a:moveTo>
                <a:lnTo>
                  <a:pt x="177619" y="18650"/>
                </a:lnTo>
                <a:moveTo>
                  <a:pt x="62009" y="177604"/>
                </a:moveTo>
                <a:lnTo>
                  <a:pt x="18658" y="177604"/>
                </a:lnTo>
                <a:moveTo>
                  <a:pt x="194846" y="305650"/>
                </a:moveTo>
                <a:cubicBezTo>
                  <a:pt x="194846" y="244456"/>
                  <a:pt x="244452" y="194849"/>
                  <a:pt x="305644" y="194849"/>
                </a:cubicBezTo>
                <a:cubicBezTo>
                  <a:pt x="366838" y="194849"/>
                  <a:pt x="416445" y="244456"/>
                  <a:pt x="416445" y="305650"/>
                </a:cubicBezTo>
                <a:cubicBezTo>
                  <a:pt x="416445" y="366842"/>
                  <a:pt x="366838" y="416448"/>
                  <a:pt x="305644" y="416448"/>
                </a:cubicBezTo>
                <a:cubicBezTo>
                  <a:pt x="244452" y="416448"/>
                  <a:pt x="194846" y="366842"/>
                  <a:pt x="194846" y="305650"/>
                </a:cubicBezTo>
                <a:close/>
                <a:moveTo>
                  <a:pt x="189252" y="162487"/>
                </a:moveTo>
                <a:cubicBezTo>
                  <a:pt x="202874" y="162487"/>
                  <a:pt x="213918" y="151444"/>
                  <a:pt x="213918" y="137822"/>
                </a:cubicBezTo>
                <a:cubicBezTo>
                  <a:pt x="213918" y="124200"/>
                  <a:pt x="202874" y="113157"/>
                  <a:pt x="189252" y="113157"/>
                </a:cubicBezTo>
                <a:cubicBezTo>
                  <a:pt x="175630" y="113157"/>
                  <a:pt x="164587" y="124200"/>
                  <a:pt x="164587" y="137822"/>
                </a:cubicBezTo>
                <a:cubicBezTo>
                  <a:pt x="164587" y="151444"/>
                  <a:pt x="175630" y="162487"/>
                  <a:pt x="189252" y="162487"/>
                </a:cubicBezTo>
                <a:close/>
                <a:moveTo>
                  <a:pt x="0" y="0"/>
                </a:moveTo>
                <a:moveTo>
                  <a:pt x="434908" y="434914"/>
                </a:moveTo>
                <a:lnTo>
                  <a:pt x="383941" y="383947"/>
                </a:lnTo>
                <a:moveTo>
                  <a:pt x="138395" y="194849"/>
                </a:moveTo>
                <a:cubicBezTo>
                  <a:pt x="133907" y="194849"/>
                  <a:pt x="130269" y="198487"/>
                  <a:pt x="130269" y="202976"/>
                </a:cubicBezTo>
                <a:cubicBezTo>
                  <a:pt x="130269" y="207464"/>
                  <a:pt x="133907" y="211102"/>
                  <a:pt x="138395" y="211102"/>
                </a:cubicBezTo>
                <a:moveTo>
                  <a:pt x="138399" y="211102"/>
                </a:moveTo>
                <a:cubicBezTo>
                  <a:pt x="142887" y="211102"/>
                  <a:pt x="146526" y="207464"/>
                  <a:pt x="146526" y="202976"/>
                </a:cubicBezTo>
                <a:cubicBezTo>
                  <a:pt x="146526" y="198487"/>
                  <a:pt x="142887" y="194849"/>
                  <a:pt x="138399" y="194849"/>
                </a:cubicBezTo>
              </a:path>
            </a:pathLst>
          </a:custGeom>
          <a:noFill/>
          <a:ln w="14173">
            <a:solidFill>
              <a:srgbClr val="DE8431"/>
            </a:solidFill>
          </a:ln>
        </p:spPr>
        <p:txBody>
          <a:bodyPr rtlCol="0" anchor="ctr"/>
          <a:lstStyle/>
          <a:p>
            <a:pPr algn="ctr"/>
            <a:endParaRPr sz="1800" b="1"/>
          </a:p>
        </p:txBody>
      </p:sp>
      <p:sp>
        <p:nvSpPr>
          <p:cNvPr id="40" name="Rounded Rectangle 18">
            <a:extLst>
              <a:ext uri="{FF2B5EF4-FFF2-40B4-BE49-F238E27FC236}">
                <a16:creationId xmlns:a16="http://schemas.microsoft.com/office/drawing/2014/main" id="{473EA744-B89E-06B6-49A5-28C32D121C8F}"/>
              </a:ext>
            </a:extLst>
          </p:cNvPr>
          <p:cNvSpPr/>
          <p:nvPr/>
        </p:nvSpPr>
        <p:spPr>
          <a:xfrm>
            <a:off x="5120441" y="4747942"/>
            <a:ext cx="387420" cy="425217"/>
          </a:xfrm>
          <a:custGeom>
            <a:avLst/>
            <a:gdLst/>
            <a:ahLst/>
            <a:cxnLst/>
            <a:rect l="0" t="0" r="0" b="0"/>
            <a:pathLst>
              <a:path w="387420" h="425217">
                <a:moveTo>
                  <a:pt x="51971" y="212608"/>
                </a:moveTo>
                <a:cubicBezTo>
                  <a:pt x="51971" y="123891"/>
                  <a:pt x="115429" y="51971"/>
                  <a:pt x="193710" y="51971"/>
                </a:cubicBezTo>
                <a:cubicBezTo>
                  <a:pt x="271990" y="51971"/>
                  <a:pt x="335449" y="123891"/>
                  <a:pt x="335449" y="212608"/>
                </a:cubicBezTo>
                <a:cubicBezTo>
                  <a:pt x="335449" y="301326"/>
                  <a:pt x="271990" y="373246"/>
                  <a:pt x="193710" y="373246"/>
                </a:cubicBezTo>
                <a:cubicBezTo>
                  <a:pt x="115429" y="373246"/>
                  <a:pt x="51971" y="301326"/>
                  <a:pt x="51971" y="212608"/>
                </a:cubicBezTo>
                <a:moveTo>
                  <a:pt x="193710" y="0"/>
                </a:moveTo>
                <a:lnTo>
                  <a:pt x="193710" y="51971"/>
                </a:lnTo>
                <a:moveTo>
                  <a:pt x="193710" y="425217"/>
                </a:moveTo>
                <a:lnTo>
                  <a:pt x="193710" y="373246"/>
                </a:lnTo>
                <a:moveTo>
                  <a:pt x="121668" y="73496"/>
                </a:moveTo>
                <a:lnTo>
                  <a:pt x="95683" y="28480"/>
                </a:lnTo>
                <a:moveTo>
                  <a:pt x="291737" y="396737"/>
                </a:moveTo>
                <a:lnTo>
                  <a:pt x="265751" y="351721"/>
                </a:lnTo>
                <a:moveTo>
                  <a:pt x="71001" y="132289"/>
                </a:moveTo>
                <a:lnTo>
                  <a:pt x="25985" y="106304"/>
                </a:lnTo>
                <a:moveTo>
                  <a:pt x="361435" y="318913"/>
                </a:moveTo>
                <a:lnTo>
                  <a:pt x="316418" y="292927"/>
                </a:lnTo>
                <a:moveTo>
                  <a:pt x="51971" y="212608"/>
                </a:moveTo>
                <a:lnTo>
                  <a:pt x="0" y="212608"/>
                </a:lnTo>
                <a:moveTo>
                  <a:pt x="335449" y="212608"/>
                </a:moveTo>
                <a:lnTo>
                  <a:pt x="387420" y="212608"/>
                </a:lnTo>
                <a:moveTo>
                  <a:pt x="25985" y="318913"/>
                </a:moveTo>
                <a:lnTo>
                  <a:pt x="71001" y="292927"/>
                </a:lnTo>
                <a:moveTo>
                  <a:pt x="316418" y="132289"/>
                </a:moveTo>
                <a:lnTo>
                  <a:pt x="361435" y="106304"/>
                </a:lnTo>
                <a:moveTo>
                  <a:pt x="95664" y="396737"/>
                </a:moveTo>
                <a:lnTo>
                  <a:pt x="121650" y="351721"/>
                </a:lnTo>
                <a:moveTo>
                  <a:pt x="291756" y="28480"/>
                </a:moveTo>
                <a:lnTo>
                  <a:pt x="265770" y="73496"/>
                </a:lnTo>
                <a:moveTo>
                  <a:pt x="184261" y="212608"/>
                </a:moveTo>
                <a:cubicBezTo>
                  <a:pt x="184261" y="217827"/>
                  <a:pt x="188491" y="222058"/>
                  <a:pt x="193710" y="222058"/>
                </a:cubicBezTo>
                <a:cubicBezTo>
                  <a:pt x="198928" y="222058"/>
                  <a:pt x="203159" y="217827"/>
                  <a:pt x="203159" y="212608"/>
                </a:cubicBezTo>
                <a:cubicBezTo>
                  <a:pt x="203159" y="207390"/>
                  <a:pt x="198928" y="203159"/>
                  <a:pt x="193710" y="203159"/>
                </a:cubicBezTo>
                <a:cubicBezTo>
                  <a:pt x="188491" y="203159"/>
                  <a:pt x="184261" y="207390"/>
                  <a:pt x="184261" y="212608"/>
                </a:cubicBezTo>
                <a:moveTo>
                  <a:pt x="99217" y="212608"/>
                </a:moveTo>
                <a:cubicBezTo>
                  <a:pt x="99217" y="217827"/>
                  <a:pt x="103448" y="222058"/>
                  <a:pt x="108666" y="222058"/>
                </a:cubicBezTo>
                <a:cubicBezTo>
                  <a:pt x="113885" y="222058"/>
                  <a:pt x="118116" y="217827"/>
                  <a:pt x="118116" y="212608"/>
                </a:cubicBezTo>
                <a:cubicBezTo>
                  <a:pt x="118116" y="207390"/>
                  <a:pt x="113885" y="203159"/>
                  <a:pt x="108666" y="203159"/>
                </a:cubicBezTo>
                <a:cubicBezTo>
                  <a:pt x="103448" y="203159"/>
                  <a:pt x="99217" y="207390"/>
                  <a:pt x="99217" y="212608"/>
                </a:cubicBezTo>
                <a:moveTo>
                  <a:pt x="132289" y="138054"/>
                </a:moveTo>
                <a:cubicBezTo>
                  <a:pt x="132289" y="143272"/>
                  <a:pt x="136520" y="147503"/>
                  <a:pt x="141739" y="147503"/>
                </a:cubicBezTo>
                <a:cubicBezTo>
                  <a:pt x="146957" y="147503"/>
                  <a:pt x="151188" y="143272"/>
                  <a:pt x="151188" y="138054"/>
                </a:cubicBezTo>
                <a:cubicBezTo>
                  <a:pt x="151188" y="132835"/>
                  <a:pt x="146957" y="128604"/>
                  <a:pt x="141739" y="128604"/>
                </a:cubicBezTo>
                <a:cubicBezTo>
                  <a:pt x="136520" y="128604"/>
                  <a:pt x="132289" y="132835"/>
                  <a:pt x="132289" y="138054"/>
                </a:cubicBezTo>
                <a:moveTo>
                  <a:pt x="132289" y="287163"/>
                </a:moveTo>
                <a:cubicBezTo>
                  <a:pt x="132289" y="292382"/>
                  <a:pt x="136520" y="296613"/>
                  <a:pt x="141739" y="296613"/>
                </a:cubicBezTo>
                <a:cubicBezTo>
                  <a:pt x="146957" y="296613"/>
                  <a:pt x="151188" y="292382"/>
                  <a:pt x="151188" y="287163"/>
                </a:cubicBezTo>
                <a:cubicBezTo>
                  <a:pt x="151188" y="281945"/>
                  <a:pt x="146957" y="277714"/>
                  <a:pt x="141739" y="277714"/>
                </a:cubicBezTo>
                <a:cubicBezTo>
                  <a:pt x="136520" y="277714"/>
                  <a:pt x="132289" y="281945"/>
                  <a:pt x="132289" y="287163"/>
                </a:cubicBezTo>
                <a:moveTo>
                  <a:pt x="269304" y="212608"/>
                </a:moveTo>
                <a:cubicBezTo>
                  <a:pt x="269304" y="217827"/>
                  <a:pt x="273535" y="222058"/>
                  <a:pt x="278753" y="222058"/>
                </a:cubicBezTo>
                <a:cubicBezTo>
                  <a:pt x="283972" y="222058"/>
                  <a:pt x="288203" y="217827"/>
                  <a:pt x="288203" y="212608"/>
                </a:cubicBezTo>
                <a:cubicBezTo>
                  <a:pt x="288203" y="207390"/>
                  <a:pt x="283972" y="203159"/>
                  <a:pt x="278753" y="203159"/>
                </a:cubicBezTo>
                <a:cubicBezTo>
                  <a:pt x="273535" y="203159"/>
                  <a:pt x="269304" y="207390"/>
                  <a:pt x="269304" y="212608"/>
                </a:cubicBezTo>
                <a:moveTo>
                  <a:pt x="236232" y="138054"/>
                </a:moveTo>
                <a:cubicBezTo>
                  <a:pt x="236232" y="143272"/>
                  <a:pt x="240462" y="147503"/>
                  <a:pt x="245681" y="147503"/>
                </a:cubicBezTo>
                <a:cubicBezTo>
                  <a:pt x="250900" y="147503"/>
                  <a:pt x="255130" y="143272"/>
                  <a:pt x="255130" y="138054"/>
                </a:cubicBezTo>
                <a:cubicBezTo>
                  <a:pt x="255130" y="132835"/>
                  <a:pt x="250900" y="128604"/>
                  <a:pt x="245681" y="128604"/>
                </a:cubicBezTo>
                <a:cubicBezTo>
                  <a:pt x="240462" y="128604"/>
                  <a:pt x="236232" y="132835"/>
                  <a:pt x="236232" y="138054"/>
                </a:cubicBezTo>
                <a:moveTo>
                  <a:pt x="236232" y="287163"/>
                </a:moveTo>
                <a:cubicBezTo>
                  <a:pt x="236232" y="292382"/>
                  <a:pt x="240462" y="296613"/>
                  <a:pt x="245681" y="296613"/>
                </a:cubicBezTo>
                <a:cubicBezTo>
                  <a:pt x="250900" y="296613"/>
                  <a:pt x="255130" y="292382"/>
                  <a:pt x="255130" y="287163"/>
                </a:cubicBezTo>
                <a:cubicBezTo>
                  <a:pt x="255130" y="281945"/>
                  <a:pt x="250900" y="277714"/>
                  <a:pt x="245681" y="277714"/>
                </a:cubicBezTo>
                <a:cubicBezTo>
                  <a:pt x="240462" y="277714"/>
                  <a:pt x="236232" y="281945"/>
                  <a:pt x="236232" y="287163"/>
                </a:cubicBezTo>
              </a:path>
            </a:pathLst>
          </a:custGeom>
          <a:noFill/>
          <a:ln w="14173">
            <a:solidFill>
              <a:srgbClr val="3CC583"/>
            </a:solidFill>
          </a:ln>
        </p:spPr>
        <p:txBody>
          <a:bodyPr rtlCol="0" anchor="ctr"/>
          <a:lstStyle/>
          <a:p>
            <a:pPr algn="ctr"/>
            <a:endParaRPr sz="1800" b="1"/>
          </a:p>
        </p:txBody>
      </p:sp>
      <p:sp>
        <p:nvSpPr>
          <p:cNvPr id="41" name="Rounded Rectangle 19">
            <a:extLst>
              <a:ext uri="{FF2B5EF4-FFF2-40B4-BE49-F238E27FC236}">
                <a16:creationId xmlns:a16="http://schemas.microsoft.com/office/drawing/2014/main" id="{2A64D322-32C4-90D3-C239-4149AABE5F28}"/>
              </a:ext>
            </a:extLst>
          </p:cNvPr>
          <p:cNvSpPr/>
          <p:nvPr/>
        </p:nvSpPr>
        <p:spPr>
          <a:xfrm>
            <a:off x="6448065" y="4733768"/>
            <a:ext cx="439391" cy="406319"/>
          </a:xfrm>
          <a:custGeom>
            <a:avLst/>
            <a:gdLst/>
            <a:ahLst/>
            <a:cxnLst/>
            <a:rect l="0" t="0" r="0" b="0"/>
            <a:pathLst>
              <a:path w="439391" h="406319">
                <a:moveTo>
                  <a:pt x="50080" y="188984"/>
                </a:moveTo>
                <a:cubicBezTo>
                  <a:pt x="50080" y="171240"/>
                  <a:pt x="64464" y="156856"/>
                  <a:pt x="82208" y="156856"/>
                </a:cubicBezTo>
                <a:cubicBezTo>
                  <a:pt x="99951" y="156856"/>
                  <a:pt x="114335" y="171240"/>
                  <a:pt x="114335" y="188984"/>
                </a:cubicBezTo>
                <a:cubicBezTo>
                  <a:pt x="114335" y="206727"/>
                  <a:pt x="99951" y="221113"/>
                  <a:pt x="82208" y="221113"/>
                </a:cubicBezTo>
                <a:cubicBezTo>
                  <a:pt x="64464" y="221113"/>
                  <a:pt x="50080" y="206727"/>
                  <a:pt x="50080" y="188984"/>
                </a:cubicBezTo>
                <a:close/>
                <a:moveTo>
                  <a:pt x="82208" y="317495"/>
                </a:moveTo>
                <a:lnTo>
                  <a:pt x="82208" y="221115"/>
                </a:lnTo>
                <a:moveTo>
                  <a:pt x="163471" y="164417"/>
                </a:moveTo>
                <a:cubicBezTo>
                  <a:pt x="163471" y="146674"/>
                  <a:pt x="177855" y="132289"/>
                  <a:pt x="195600" y="132289"/>
                </a:cubicBezTo>
                <a:cubicBezTo>
                  <a:pt x="213342" y="132289"/>
                  <a:pt x="227727" y="146674"/>
                  <a:pt x="227727" y="164417"/>
                </a:cubicBezTo>
                <a:cubicBezTo>
                  <a:pt x="227727" y="182161"/>
                  <a:pt x="213342" y="196545"/>
                  <a:pt x="195600" y="196545"/>
                </a:cubicBezTo>
                <a:cubicBezTo>
                  <a:pt x="177855" y="196545"/>
                  <a:pt x="163471" y="182161"/>
                  <a:pt x="163471" y="164417"/>
                </a:cubicBezTo>
                <a:close/>
                <a:moveTo>
                  <a:pt x="195600" y="292927"/>
                </a:moveTo>
                <a:lnTo>
                  <a:pt x="195600" y="196545"/>
                </a:lnTo>
                <a:moveTo>
                  <a:pt x="305211" y="79374"/>
                </a:moveTo>
                <a:cubicBezTo>
                  <a:pt x="305211" y="61630"/>
                  <a:pt x="319595" y="47246"/>
                  <a:pt x="337339" y="47246"/>
                </a:cubicBezTo>
                <a:cubicBezTo>
                  <a:pt x="355081" y="47246"/>
                  <a:pt x="369467" y="61630"/>
                  <a:pt x="369467" y="79374"/>
                </a:cubicBezTo>
                <a:cubicBezTo>
                  <a:pt x="369467" y="97117"/>
                  <a:pt x="355081" y="111501"/>
                  <a:pt x="337339" y="111501"/>
                </a:cubicBezTo>
                <a:cubicBezTo>
                  <a:pt x="319595" y="111501"/>
                  <a:pt x="305211" y="97117"/>
                  <a:pt x="305211" y="79374"/>
                </a:cubicBezTo>
                <a:close/>
                <a:moveTo>
                  <a:pt x="0" y="0"/>
                </a:moveTo>
                <a:moveTo>
                  <a:pt x="297652" y="200324"/>
                </a:moveTo>
                <a:lnTo>
                  <a:pt x="327890" y="111501"/>
                </a:lnTo>
                <a:moveTo>
                  <a:pt x="301432" y="317495"/>
                </a:moveTo>
                <a:cubicBezTo>
                  <a:pt x="303322" y="289148"/>
                  <a:pt x="326000" y="268361"/>
                  <a:pt x="354348" y="268361"/>
                </a:cubicBezTo>
                <a:cubicBezTo>
                  <a:pt x="390255" y="268361"/>
                  <a:pt x="416713" y="302378"/>
                  <a:pt x="405374" y="340176"/>
                </a:cubicBezTo>
                <a:moveTo>
                  <a:pt x="44411" y="328835"/>
                </a:moveTo>
                <a:cubicBezTo>
                  <a:pt x="102997" y="313716"/>
                  <a:pt x="159692" y="292927"/>
                  <a:pt x="208829" y="292927"/>
                </a:cubicBezTo>
                <a:cubicBezTo>
                  <a:pt x="246626" y="292927"/>
                  <a:pt x="274974" y="292927"/>
                  <a:pt x="293872" y="311826"/>
                </a:cubicBezTo>
                <a:cubicBezTo>
                  <a:pt x="312771" y="330724"/>
                  <a:pt x="312771" y="340174"/>
                  <a:pt x="331669" y="340174"/>
                </a:cubicBezTo>
                <a:lnTo>
                  <a:pt x="407264" y="340174"/>
                </a:lnTo>
                <a:cubicBezTo>
                  <a:pt x="416713" y="340174"/>
                  <a:pt x="439391" y="351513"/>
                  <a:pt x="439391" y="374191"/>
                </a:cubicBezTo>
                <a:cubicBezTo>
                  <a:pt x="439391" y="396869"/>
                  <a:pt x="416713" y="406319"/>
                  <a:pt x="407264" y="406319"/>
                </a:cubicBezTo>
                <a:lnTo>
                  <a:pt x="48191" y="406319"/>
                </a:lnTo>
                <a:cubicBezTo>
                  <a:pt x="29292" y="406319"/>
                  <a:pt x="14173" y="385530"/>
                  <a:pt x="14173" y="366632"/>
                </a:cubicBezTo>
                <a:cubicBezTo>
                  <a:pt x="14173" y="347733"/>
                  <a:pt x="27402" y="330724"/>
                  <a:pt x="44411" y="328835"/>
                </a:cubicBezTo>
                <a:close/>
                <a:moveTo>
                  <a:pt x="0" y="0"/>
                </a:moveTo>
                <a:moveTo>
                  <a:pt x="233397" y="359072"/>
                </a:moveTo>
                <a:lnTo>
                  <a:pt x="242846" y="368522"/>
                </a:lnTo>
                <a:cubicBezTo>
                  <a:pt x="252295" y="377971"/>
                  <a:pt x="280643" y="406319"/>
                  <a:pt x="308991" y="406319"/>
                </a:cubicBezTo>
              </a:path>
            </a:pathLst>
          </a:custGeom>
          <a:noFill/>
          <a:ln w="14173">
            <a:solidFill>
              <a:srgbClr val="E0CB15"/>
            </a:solidFill>
          </a:ln>
        </p:spPr>
        <p:txBody>
          <a:bodyPr rtlCol="0" anchor="ctr"/>
          <a:lstStyle/>
          <a:p>
            <a:pPr algn="ctr"/>
            <a:endParaRPr sz="1800" b="1"/>
          </a:p>
        </p:txBody>
      </p:sp>
    </p:spTree>
    <p:extLst>
      <p:ext uri="{BB962C8B-B14F-4D97-AF65-F5344CB8AC3E}">
        <p14:creationId xmlns:p14="http://schemas.microsoft.com/office/powerpoint/2010/main" val="223404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38200" y="215858"/>
            <a:ext cx="10515600" cy="637753"/>
          </a:xfrm>
        </p:spPr>
        <p:txBody>
          <a:bodyPr/>
          <a:lstStyle/>
          <a:p>
            <a:pPr algn="ctr"/>
            <a:r>
              <a:rPr lang="es-ES" sz="3600" dirty="0"/>
              <a:t>MARCO TEÓRICO</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11</a:t>
            </a:fld>
            <a:endParaRPr lang="es-CO"/>
          </a:p>
        </p:txBody>
      </p:sp>
      <p:sp>
        <p:nvSpPr>
          <p:cNvPr id="9" name="CuadroTexto 6">
            <a:extLst>
              <a:ext uri="{FF2B5EF4-FFF2-40B4-BE49-F238E27FC236}">
                <a16:creationId xmlns:a16="http://schemas.microsoft.com/office/drawing/2014/main" id="{2D5966C6-DE36-4703-B267-0A18D5CCBDC5}"/>
              </a:ext>
            </a:extLst>
          </p:cNvPr>
          <p:cNvSpPr txBox="1"/>
          <p:nvPr/>
        </p:nvSpPr>
        <p:spPr>
          <a:xfrm>
            <a:off x="0" y="6169377"/>
            <a:ext cx="7806267" cy="574324"/>
          </a:xfrm>
          <a:prstGeom prst="rect">
            <a:avLst/>
          </a:prstGeom>
          <a:noFill/>
        </p:spPr>
        <p:txBody>
          <a:bodyPr wrap="square">
            <a:spAutoFit/>
          </a:bodyPr>
          <a:lstStyle/>
          <a:p>
            <a:pPr algn="just">
              <a:lnSpc>
                <a:spcPct val="107000"/>
              </a:lnSpc>
              <a:spcAft>
                <a:spcPts val="800"/>
              </a:spcAft>
            </a:pPr>
            <a:r>
              <a:rPr lang="es-CO" sz="1000" dirty="0"/>
              <a:t>Rebolledo Cobos M., Arango Fernández H., Rebolledo Cobos R., Alonso Brujes I.. Rol del virus del papiloma humano en el desarrollo de carcinoma oral: una revisión. </a:t>
            </a:r>
            <a:r>
              <a:rPr lang="es-CO" sz="1000" dirty="0" err="1"/>
              <a:t>Av</a:t>
            </a:r>
            <a:r>
              <a:rPr lang="es-CO" sz="1000" dirty="0"/>
              <a:t> </a:t>
            </a:r>
            <a:r>
              <a:rPr lang="es-CO" sz="1000" dirty="0" err="1"/>
              <a:t>Odontoestomatol</a:t>
            </a:r>
            <a:r>
              <a:rPr lang="es-CO" sz="1000" dirty="0"/>
              <a:t>  [Internet]. 2016  Jun [citado  2025  Mayo  25] ;  32( 3 ): 135-144. Disponible en: http://scielo.isciii.es/scielo.php?script=sci_arttext&amp;pid=S0213-12852016000300002&amp;lng=es.</a:t>
            </a:r>
            <a:endParaRPr lang="es-CO" sz="800" dirty="0">
              <a:latin typeface="+mj-lt"/>
            </a:endParaRPr>
          </a:p>
        </p:txBody>
      </p:sp>
      <p:pic>
        <p:nvPicPr>
          <p:cNvPr id="11" name="Picture 10">
            <a:extLst>
              <a:ext uri="{FF2B5EF4-FFF2-40B4-BE49-F238E27FC236}">
                <a16:creationId xmlns:a16="http://schemas.microsoft.com/office/drawing/2014/main" id="{D76CBA18-418E-4550-81B6-C1D4E0FA5D4A}"/>
              </a:ext>
            </a:extLst>
          </p:cNvPr>
          <p:cNvPicPr>
            <a:picLocks noChangeAspect="1"/>
          </p:cNvPicPr>
          <p:nvPr/>
        </p:nvPicPr>
        <p:blipFill rotWithShape="1">
          <a:blip r:embed="rId3"/>
          <a:srcRect l="6470" b="12930"/>
          <a:stretch/>
        </p:blipFill>
        <p:spPr>
          <a:xfrm>
            <a:off x="385354" y="1330197"/>
            <a:ext cx="5384800" cy="4661668"/>
          </a:xfrm>
          <a:prstGeom prst="rect">
            <a:avLst/>
          </a:prstGeom>
        </p:spPr>
      </p:pic>
      <p:pic>
        <p:nvPicPr>
          <p:cNvPr id="7" name="Picture 6">
            <a:extLst>
              <a:ext uri="{FF2B5EF4-FFF2-40B4-BE49-F238E27FC236}">
                <a16:creationId xmlns:a16="http://schemas.microsoft.com/office/drawing/2014/main" id="{B4D474D0-FFC5-4E1D-A6CA-BB0AFC3BFCEC}"/>
              </a:ext>
            </a:extLst>
          </p:cNvPr>
          <p:cNvPicPr>
            <a:picLocks noChangeAspect="1"/>
          </p:cNvPicPr>
          <p:nvPr/>
        </p:nvPicPr>
        <p:blipFill rotWithShape="1">
          <a:blip r:embed="rId4"/>
          <a:srcRect b="25924"/>
          <a:stretch/>
        </p:blipFill>
        <p:spPr>
          <a:xfrm>
            <a:off x="6421847" y="1308777"/>
            <a:ext cx="5384799" cy="4661668"/>
          </a:xfrm>
          <a:prstGeom prst="rect">
            <a:avLst/>
          </a:prstGeom>
        </p:spPr>
      </p:pic>
      <p:sp>
        <p:nvSpPr>
          <p:cNvPr id="10" name="TextBox 9">
            <a:extLst>
              <a:ext uri="{FF2B5EF4-FFF2-40B4-BE49-F238E27FC236}">
                <a16:creationId xmlns:a16="http://schemas.microsoft.com/office/drawing/2014/main" id="{2CC9C03B-1293-43A1-9894-009C78BA53F3}"/>
              </a:ext>
            </a:extLst>
          </p:cNvPr>
          <p:cNvSpPr txBox="1"/>
          <p:nvPr/>
        </p:nvSpPr>
        <p:spPr>
          <a:xfrm>
            <a:off x="3329458" y="790933"/>
            <a:ext cx="6184778" cy="523220"/>
          </a:xfrm>
          <a:prstGeom prst="rect">
            <a:avLst/>
          </a:prstGeom>
          <a:noFill/>
        </p:spPr>
        <p:txBody>
          <a:bodyPr wrap="square">
            <a:spAutoFit/>
          </a:bodyPr>
          <a:lstStyle/>
          <a:p>
            <a:r>
              <a:rPr lang="es-CO" sz="2800" b="1" dirty="0"/>
              <a:t>FISIOPATOLOGIA DEL VPH</a:t>
            </a:r>
            <a:endParaRPr lang="es-CO" sz="2000" b="1" dirty="0"/>
          </a:p>
        </p:txBody>
      </p:sp>
    </p:spTree>
    <p:extLst>
      <p:ext uri="{BB962C8B-B14F-4D97-AF65-F5344CB8AC3E}">
        <p14:creationId xmlns:p14="http://schemas.microsoft.com/office/powerpoint/2010/main" val="2874196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38200" y="215899"/>
            <a:ext cx="10515600" cy="689133"/>
          </a:xfrm>
        </p:spPr>
        <p:txBody>
          <a:bodyPr/>
          <a:lstStyle/>
          <a:p>
            <a:pPr algn="ctr"/>
            <a:r>
              <a:rPr lang="es-ES" sz="3600" dirty="0"/>
              <a:t>MARCO TEÓRICO</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a:xfrm flipH="1">
            <a:off x="8113761" y="6216804"/>
            <a:ext cx="548640" cy="508880"/>
          </a:xfrm>
        </p:spPr>
        <p:txBody>
          <a:bodyPr/>
          <a:lstStyle/>
          <a:p>
            <a:pPr marL="0" lvl="0" indent="0" algn="ctr" rtl="0">
              <a:spcBef>
                <a:spcPts val="0"/>
              </a:spcBef>
              <a:spcAft>
                <a:spcPts val="0"/>
              </a:spcAft>
              <a:buNone/>
            </a:pPr>
            <a:fld id="{00000000-1234-1234-1234-123412341234}" type="slidenum">
              <a:rPr lang="es-CO" smtClean="0"/>
              <a:t>12</a:t>
            </a:fld>
            <a:endParaRPr lang="es-CO" dirty="0"/>
          </a:p>
        </p:txBody>
      </p:sp>
      <p:sp>
        <p:nvSpPr>
          <p:cNvPr id="165" name="TextBox 164">
            <a:extLst>
              <a:ext uri="{FF2B5EF4-FFF2-40B4-BE49-F238E27FC236}">
                <a16:creationId xmlns:a16="http://schemas.microsoft.com/office/drawing/2014/main" id="{A492DDC3-5194-43CF-8737-B46CFCFF0C41}"/>
              </a:ext>
            </a:extLst>
          </p:cNvPr>
          <p:cNvSpPr txBox="1"/>
          <p:nvPr/>
        </p:nvSpPr>
        <p:spPr>
          <a:xfrm>
            <a:off x="4713550" y="1347034"/>
            <a:ext cx="2633734" cy="307777"/>
          </a:xfrm>
          <a:prstGeom prst="rect">
            <a:avLst/>
          </a:prstGeom>
          <a:noFill/>
          <a:ln>
            <a:noFill/>
          </a:ln>
        </p:spPr>
        <p:txBody>
          <a:bodyPr wrap="none" lIns="0" tIns="0" rIns="0" bIns="0" anchor="t">
            <a:spAutoFit/>
          </a:bodyPr>
          <a:lstStyle/>
          <a:p>
            <a:pPr algn="ctr"/>
            <a:r>
              <a:rPr lang="es-CO" sz="2000" b="1" dirty="0">
                <a:solidFill>
                  <a:srgbClr val="969696"/>
                </a:solidFill>
                <a:latin typeface="Roboto"/>
              </a:rPr>
              <a:t>RELACIÓN CON  EL CO</a:t>
            </a:r>
          </a:p>
        </p:txBody>
      </p:sp>
      <p:sp>
        <p:nvSpPr>
          <p:cNvPr id="7" name="Rounded Rectangle 1">
            <a:extLst>
              <a:ext uri="{FF2B5EF4-FFF2-40B4-BE49-F238E27FC236}">
                <a16:creationId xmlns:a16="http://schemas.microsoft.com/office/drawing/2014/main" id="{D2FDF852-002D-4398-8652-90C93808B6C0}"/>
              </a:ext>
            </a:extLst>
          </p:cNvPr>
          <p:cNvSpPr/>
          <p:nvPr/>
        </p:nvSpPr>
        <p:spPr>
          <a:xfrm>
            <a:off x="259337" y="3317628"/>
            <a:ext cx="9876073" cy="790575"/>
          </a:xfrm>
          <a:custGeom>
            <a:avLst/>
            <a:gdLst/>
            <a:ahLst/>
            <a:cxnLst/>
            <a:rect l="0" t="0" r="0" b="0"/>
            <a:pathLst>
              <a:path w="6742453" h="790575">
                <a:moveTo>
                  <a:pt x="6056653" y="395287"/>
                </a:moveTo>
                <a:lnTo>
                  <a:pt x="6742453" y="395287"/>
                </a:lnTo>
                <a:moveTo>
                  <a:pt x="914399" y="390525"/>
                </a:moveTo>
                <a:lnTo>
                  <a:pt x="2400300" y="390525"/>
                </a:lnTo>
                <a:moveTo>
                  <a:pt x="2628900" y="390525"/>
                </a:moveTo>
                <a:lnTo>
                  <a:pt x="4114800" y="390525"/>
                </a:lnTo>
                <a:moveTo>
                  <a:pt x="2514600" y="509587"/>
                </a:moveTo>
                <a:lnTo>
                  <a:pt x="2514600" y="790575"/>
                </a:lnTo>
                <a:moveTo>
                  <a:pt x="4229100" y="0"/>
                </a:moveTo>
                <a:lnTo>
                  <a:pt x="4229100" y="280987"/>
                </a:lnTo>
                <a:moveTo>
                  <a:pt x="4343400" y="390525"/>
                </a:moveTo>
                <a:lnTo>
                  <a:pt x="5829300" y="390525"/>
                </a:lnTo>
                <a:moveTo>
                  <a:pt x="5943600" y="509587"/>
                </a:moveTo>
                <a:lnTo>
                  <a:pt x="5943600" y="790575"/>
                </a:lnTo>
                <a:moveTo>
                  <a:pt x="0" y="390525"/>
                </a:moveTo>
                <a:lnTo>
                  <a:pt x="685800" y="390525"/>
                </a:lnTo>
                <a:moveTo>
                  <a:pt x="800099" y="280987"/>
                </a:moveTo>
                <a:lnTo>
                  <a:pt x="800099" y="0"/>
                </a:lnTo>
              </a:path>
            </a:pathLst>
          </a:custGeom>
          <a:noFill/>
          <a:ln w="14287">
            <a:solidFill>
              <a:srgbClr val="484848"/>
            </a:solid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grpSp>
        <p:nvGrpSpPr>
          <p:cNvPr id="8" name="Group 7">
            <a:extLst>
              <a:ext uri="{FF2B5EF4-FFF2-40B4-BE49-F238E27FC236}">
                <a16:creationId xmlns:a16="http://schemas.microsoft.com/office/drawing/2014/main" id="{7202CFAB-EB2F-4903-87B8-6BFF9297CCB5}"/>
              </a:ext>
            </a:extLst>
          </p:cNvPr>
          <p:cNvGrpSpPr/>
          <p:nvPr/>
        </p:nvGrpSpPr>
        <p:grpSpPr>
          <a:xfrm>
            <a:off x="991847" y="2133998"/>
            <a:ext cx="857250" cy="1685925"/>
            <a:chOff x="829922" y="1628775"/>
            <a:chExt cx="857250" cy="1685925"/>
          </a:xfrm>
        </p:grpSpPr>
        <p:sp>
          <p:nvSpPr>
            <p:cNvPr id="38" name="Rounded Rectangle 2">
              <a:extLst>
                <a:ext uri="{FF2B5EF4-FFF2-40B4-BE49-F238E27FC236}">
                  <a16:creationId xmlns:a16="http://schemas.microsoft.com/office/drawing/2014/main" id="{3FF3E942-ECA7-4442-A337-D3950CA5128F}"/>
                </a:ext>
              </a:extLst>
            </p:cNvPr>
            <p:cNvSpPr/>
            <p:nvPr/>
          </p:nvSpPr>
          <p:spPr>
            <a:xfrm>
              <a:off x="829922" y="1628775"/>
              <a:ext cx="857250" cy="1175485"/>
            </a:xfrm>
            <a:custGeom>
              <a:avLst/>
              <a:gdLst/>
              <a:ahLst/>
              <a:cxnLst/>
              <a:rect l="0" t="0" r="0" b="0"/>
              <a:pathLst>
                <a:path w="857250" h="1175485">
                  <a:moveTo>
                    <a:pt x="857250" y="428625"/>
                  </a:moveTo>
                  <a:cubicBezTo>
                    <a:pt x="857250" y="535724"/>
                    <a:pt x="804862" y="643770"/>
                    <a:pt x="752475" y="723900"/>
                  </a:cubicBezTo>
                  <a:lnTo>
                    <a:pt x="436397" y="1170127"/>
                  </a:lnTo>
                  <a:cubicBezTo>
                    <a:pt x="432601" y="1175485"/>
                    <a:pt x="424648" y="1175485"/>
                    <a:pt x="420852" y="1170127"/>
                  </a:cubicBezTo>
                  <a:lnTo>
                    <a:pt x="104775" y="723900"/>
                  </a:lnTo>
                  <a:cubicBezTo>
                    <a:pt x="42862" y="638175"/>
                    <a:pt x="0" y="540338"/>
                    <a:pt x="0" y="428625"/>
                  </a:cubicBezTo>
                  <a:cubicBezTo>
                    <a:pt x="0" y="191902"/>
                    <a:pt x="191902" y="0"/>
                    <a:pt x="428625" y="0"/>
                  </a:cubicBezTo>
                  <a:cubicBezTo>
                    <a:pt x="665347" y="0"/>
                    <a:pt x="857250" y="191902"/>
                    <a:pt x="857250" y="428625"/>
                  </a:cubicBezTo>
                  <a:close/>
                  <a:moveTo>
                    <a:pt x="428625" y="771525"/>
                  </a:moveTo>
                  <a:cubicBezTo>
                    <a:pt x="618002" y="771525"/>
                    <a:pt x="771525" y="618002"/>
                    <a:pt x="771525" y="428625"/>
                  </a:cubicBezTo>
                  <a:cubicBezTo>
                    <a:pt x="771525" y="239246"/>
                    <a:pt x="618002" y="85725"/>
                    <a:pt x="428625" y="85725"/>
                  </a:cubicBezTo>
                  <a:cubicBezTo>
                    <a:pt x="239246" y="85725"/>
                    <a:pt x="85725" y="239246"/>
                    <a:pt x="85725" y="428625"/>
                  </a:cubicBezTo>
                  <a:cubicBezTo>
                    <a:pt x="85725" y="618002"/>
                    <a:pt x="239246" y="771525"/>
                    <a:pt x="428625" y="771525"/>
                  </a:cubicBezTo>
                  <a:close/>
                </a:path>
              </a:pathLst>
            </a:custGeom>
            <a:gradFill rotWithShape="1">
              <a:gsLst>
                <a:gs pos="0">
                  <a:srgbClr val="9CC2FF"/>
                </a:gs>
                <a:gs pos="100000">
                  <a:srgbClr val="4F92FF"/>
                </a:gs>
              </a:gsLst>
              <a:lin ang="5400000" scaled="1"/>
            </a:gradFill>
            <a:ln>
              <a:no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39" name="Rounded Rectangle 3">
              <a:extLst>
                <a:ext uri="{FF2B5EF4-FFF2-40B4-BE49-F238E27FC236}">
                  <a16:creationId xmlns:a16="http://schemas.microsoft.com/office/drawing/2014/main" id="{4436DF2D-5605-4B94-8DB4-AE13276EF731}"/>
                </a:ext>
              </a:extLst>
            </p:cNvPr>
            <p:cNvSpPr/>
            <p:nvPr/>
          </p:nvSpPr>
          <p:spPr>
            <a:xfrm>
              <a:off x="1144247" y="3086100"/>
              <a:ext cx="228600" cy="228600"/>
            </a:xfrm>
            <a:custGeom>
              <a:avLst/>
              <a:gdLst/>
              <a:ahLst/>
              <a:cxnLst/>
              <a:rect l="0" t="0" r="0" b="0"/>
              <a:pathLst>
                <a:path w="228600" h="228600">
                  <a:moveTo>
                    <a:pt x="0" y="114300"/>
                  </a:moveTo>
                  <a:cubicBezTo>
                    <a:pt x="0" y="51174"/>
                    <a:pt x="51174" y="0"/>
                    <a:pt x="114300" y="0"/>
                  </a:cubicBezTo>
                  <a:cubicBezTo>
                    <a:pt x="177425" y="0"/>
                    <a:pt x="228600" y="51174"/>
                    <a:pt x="228600" y="114300"/>
                  </a:cubicBezTo>
                  <a:cubicBezTo>
                    <a:pt x="228600" y="177425"/>
                    <a:pt x="177425" y="228600"/>
                    <a:pt x="114300" y="228600"/>
                  </a:cubicBezTo>
                  <a:cubicBezTo>
                    <a:pt x="51174" y="228600"/>
                    <a:pt x="0" y="177425"/>
                    <a:pt x="0" y="114300"/>
                  </a:cubicBezTo>
                  <a:close/>
                  <a:moveTo>
                    <a:pt x="114300" y="171450"/>
                  </a:moveTo>
                  <a:cubicBezTo>
                    <a:pt x="145862" y="171450"/>
                    <a:pt x="171450" y="145862"/>
                    <a:pt x="171450" y="114300"/>
                  </a:cubicBezTo>
                  <a:cubicBezTo>
                    <a:pt x="171450" y="82737"/>
                    <a:pt x="145862" y="57150"/>
                    <a:pt x="114300" y="57150"/>
                  </a:cubicBezTo>
                  <a:cubicBezTo>
                    <a:pt x="82737" y="57150"/>
                    <a:pt x="57150" y="82737"/>
                    <a:pt x="57150" y="114300"/>
                  </a:cubicBezTo>
                  <a:cubicBezTo>
                    <a:pt x="57150" y="145862"/>
                    <a:pt x="82737" y="171450"/>
                    <a:pt x="114300" y="171450"/>
                  </a:cubicBezTo>
                  <a:close/>
                </a:path>
              </a:pathLst>
            </a:custGeom>
            <a:gradFill rotWithShape="1">
              <a:gsLst>
                <a:gs pos="0">
                  <a:srgbClr val="9CC2FF"/>
                </a:gs>
                <a:gs pos="100000">
                  <a:srgbClr val="4F92FF"/>
                </a:gs>
              </a:gsLst>
              <a:lin ang="5400000" scaled="1"/>
            </a:gradFill>
            <a:ln>
              <a:no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40" name="Rounded Rectangle 4">
              <a:extLst>
                <a:ext uri="{FF2B5EF4-FFF2-40B4-BE49-F238E27FC236}">
                  <a16:creationId xmlns:a16="http://schemas.microsoft.com/office/drawing/2014/main" id="{1DFD3A84-6DDB-40D3-BA61-ED22DA3F03AF}"/>
                </a:ext>
              </a:extLst>
            </p:cNvPr>
            <p:cNvSpPr/>
            <p:nvPr/>
          </p:nvSpPr>
          <p:spPr>
            <a:xfrm>
              <a:off x="829922" y="1628775"/>
              <a:ext cx="857250" cy="1175485"/>
            </a:xfrm>
            <a:custGeom>
              <a:avLst/>
              <a:gdLst/>
              <a:ahLst/>
              <a:cxnLst/>
              <a:rect l="0" t="0" r="0" b="0"/>
              <a:pathLst>
                <a:path w="857250" h="1175485">
                  <a:moveTo>
                    <a:pt x="857250" y="428625"/>
                  </a:moveTo>
                  <a:cubicBezTo>
                    <a:pt x="857250" y="535724"/>
                    <a:pt x="804862" y="643770"/>
                    <a:pt x="752475" y="723900"/>
                  </a:cubicBezTo>
                  <a:lnTo>
                    <a:pt x="436397" y="1170127"/>
                  </a:lnTo>
                  <a:cubicBezTo>
                    <a:pt x="432601" y="1175485"/>
                    <a:pt x="424648" y="1175485"/>
                    <a:pt x="420852" y="1170127"/>
                  </a:cubicBezTo>
                  <a:lnTo>
                    <a:pt x="104775" y="723900"/>
                  </a:lnTo>
                  <a:cubicBezTo>
                    <a:pt x="42862" y="638175"/>
                    <a:pt x="0" y="540338"/>
                    <a:pt x="0" y="428625"/>
                  </a:cubicBezTo>
                  <a:cubicBezTo>
                    <a:pt x="0" y="191902"/>
                    <a:pt x="191902" y="0"/>
                    <a:pt x="428625" y="0"/>
                  </a:cubicBezTo>
                  <a:cubicBezTo>
                    <a:pt x="665347" y="0"/>
                    <a:pt x="857250" y="191902"/>
                    <a:pt x="857250" y="428625"/>
                  </a:cubicBezTo>
                  <a:close/>
                  <a:moveTo>
                    <a:pt x="428625" y="771525"/>
                  </a:moveTo>
                  <a:cubicBezTo>
                    <a:pt x="618002" y="771525"/>
                    <a:pt x="771525" y="618002"/>
                    <a:pt x="771525" y="428625"/>
                  </a:cubicBezTo>
                  <a:cubicBezTo>
                    <a:pt x="771525" y="239246"/>
                    <a:pt x="618002" y="85725"/>
                    <a:pt x="428625" y="85725"/>
                  </a:cubicBezTo>
                  <a:cubicBezTo>
                    <a:pt x="239246" y="85725"/>
                    <a:pt x="85725" y="239246"/>
                    <a:pt x="85725" y="428625"/>
                  </a:cubicBezTo>
                  <a:cubicBezTo>
                    <a:pt x="85725" y="618002"/>
                    <a:pt x="239246" y="771525"/>
                    <a:pt x="428625" y="771525"/>
                  </a:cubicBezTo>
                  <a:close/>
                </a:path>
              </a:pathLst>
            </a:custGeom>
            <a:noFill/>
            <a:ln w="14287">
              <a:solidFill>
                <a:srgbClr val="484848"/>
              </a:solid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41" name="Rounded Rectangle 5">
              <a:extLst>
                <a:ext uri="{FF2B5EF4-FFF2-40B4-BE49-F238E27FC236}">
                  <a16:creationId xmlns:a16="http://schemas.microsoft.com/office/drawing/2014/main" id="{AFCA8CF1-7BA7-45AC-8CCA-F295815DA6D5}"/>
                </a:ext>
              </a:extLst>
            </p:cNvPr>
            <p:cNvSpPr/>
            <p:nvPr/>
          </p:nvSpPr>
          <p:spPr>
            <a:xfrm>
              <a:off x="1144247" y="3086100"/>
              <a:ext cx="228600" cy="228600"/>
            </a:xfrm>
            <a:custGeom>
              <a:avLst/>
              <a:gdLst/>
              <a:ahLst/>
              <a:cxnLst/>
              <a:rect l="0" t="0" r="0" b="0"/>
              <a:pathLst>
                <a:path w="228600" h="228600">
                  <a:moveTo>
                    <a:pt x="0" y="114300"/>
                  </a:moveTo>
                  <a:cubicBezTo>
                    <a:pt x="0" y="51174"/>
                    <a:pt x="51174" y="0"/>
                    <a:pt x="114300" y="0"/>
                  </a:cubicBezTo>
                  <a:cubicBezTo>
                    <a:pt x="177425" y="0"/>
                    <a:pt x="228600" y="51174"/>
                    <a:pt x="228600" y="114300"/>
                  </a:cubicBezTo>
                  <a:cubicBezTo>
                    <a:pt x="228600" y="177425"/>
                    <a:pt x="177425" y="228600"/>
                    <a:pt x="114300" y="228600"/>
                  </a:cubicBezTo>
                  <a:cubicBezTo>
                    <a:pt x="51174" y="228600"/>
                    <a:pt x="0" y="177425"/>
                    <a:pt x="0" y="114300"/>
                  </a:cubicBezTo>
                  <a:close/>
                  <a:moveTo>
                    <a:pt x="114300" y="171450"/>
                  </a:moveTo>
                  <a:cubicBezTo>
                    <a:pt x="145862" y="171450"/>
                    <a:pt x="171450" y="145862"/>
                    <a:pt x="171450" y="114300"/>
                  </a:cubicBezTo>
                  <a:cubicBezTo>
                    <a:pt x="171450" y="82737"/>
                    <a:pt x="145862" y="57150"/>
                    <a:pt x="114300" y="57150"/>
                  </a:cubicBezTo>
                  <a:cubicBezTo>
                    <a:pt x="82737" y="57150"/>
                    <a:pt x="57150" y="82737"/>
                    <a:pt x="57150" y="114300"/>
                  </a:cubicBezTo>
                  <a:cubicBezTo>
                    <a:pt x="57150" y="145862"/>
                    <a:pt x="82737" y="171450"/>
                    <a:pt x="114300" y="171450"/>
                  </a:cubicBezTo>
                  <a:close/>
                </a:path>
              </a:pathLst>
            </a:custGeom>
            <a:noFill/>
            <a:ln w="14287">
              <a:solidFill>
                <a:srgbClr val="484848"/>
              </a:solid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grpSp>
      <p:grpSp>
        <p:nvGrpSpPr>
          <p:cNvPr id="10" name="Group 9">
            <a:extLst>
              <a:ext uri="{FF2B5EF4-FFF2-40B4-BE49-F238E27FC236}">
                <a16:creationId xmlns:a16="http://schemas.microsoft.com/office/drawing/2014/main" id="{8095864E-2901-4D44-9413-EC974AAC7789}"/>
              </a:ext>
            </a:extLst>
          </p:cNvPr>
          <p:cNvGrpSpPr/>
          <p:nvPr/>
        </p:nvGrpSpPr>
        <p:grpSpPr>
          <a:xfrm>
            <a:off x="3508764" y="3591323"/>
            <a:ext cx="857250" cy="1685927"/>
            <a:chOff x="2544422" y="3086100"/>
            <a:chExt cx="857250" cy="1685927"/>
          </a:xfrm>
        </p:grpSpPr>
        <p:sp>
          <p:nvSpPr>
            <p:cNvPr id="34" name="Rounded Rectangle 7">
              <a:extLst>
                <a:ext uri="{FF2B5EF4-FFF2-40B4-BE49-F238E27FC236}">
                  <a16:creationId xmlns:a16="http://schemas.microsoft.com/office/drawing/2014/main" id="{D2C9737E-DAC1-4775-8DFF-434B40EFF90D}"/>
                </a:ext>
              </a:extLst>
            </p:cNvPr>
            <p:cNvSpPr/>
            <p:nvPr/>
          </p:nvSpPr>
          <p:spPr>
            <a:xfrm>
              <a:off x="2544422" y="3596542"/>
              <a:ext cx="857250" cy="1175485"/>
            </a:xfrm>
            <a:custGeom>
              <a:avLst/>
              <a:gdLst/>
              <a:ahLst/>
              <a:cxnLst/>
              <a:rect l="0" t="0" r="0" b="0"/>
              <a:pathLst>
                <a:path w="857250" h="1175485">
                  <a:moveTo>
                    <a:pt x="428625" y="1175485"/>
                  </a:moveTo>
                  <a:cubicBezTo>
                    <a:pt x="191902" y="1175485"/>
                    <a:pt x="0" y="983584"/>
                    <a:pt x="0" y="746860"/>
                  </a:cubicBezTo>
                  <a:cubicBezTo>
                    <a:pt x="0" y="635147"/>
                    <a:pt x="42862" y="537310"/>
                    <a:pt x="104775" y="451585"/>
                  </a:cubicBezTo>
                  <a:lnTo>
                    <a:pt x="420852" y="5359"/>
                  </a:lnTo>
                  <a:cubicBezTo>
                    <a:pt x="424648" y="0"/>
                    <a:pt x="432601" y="0"/>
                    <a:pt x="436397" y="5359"/>
                  </a:cubicBezTo>
                  <a:lnTo>
                    <a:pt x="752475" y="451585"/>
                  </a:lnTo>
                  <a:cubicBezTo>
                    <a:pt x="804862" y="531715"/>
                    <a:pt x="857250" y="639762"/>
                    <a:pt x="857250" y="746860"/>
                  </a:cubicBezTo>
                  <a:cubicBezTo>
                    <a:pt x="857250" y="983584"/>
                    <a:pt x="665347" y="1175485"/>
                    <a:pt x="428625" y="1175485"/>
                  </a:cubicBezTo>
                  <a:close/>
                  <a:moveTo>
                    <a:pt x="85725" y="746860"/>
                  </a:moveTo>
                  <a:cubicBezTo>
                    <a:pt x="85725" y="936239"/>
                    <a:pt x="239246" y="1089760"/>
                    <a:pt x="428625" y="1089760"/>
                  </a:cubicBezTo>
                  <a:cubicBezTo>
                    <a:pt x="618002" y="1089760"/>
                    <a:pt x="771525" y="936239"/>
                    <a:pt x="771525" y="746860"/>
                  </a:cubicBezTo>
                  <a:cubicBezTo>
                    <a:pt x="771525" y="557483"/>
                    <a:pt x="618002" y="403960"/>
                    <a:pt x="428625" y="403960"/>
                  </a:cubicBezTo>
                  <a:cubicBezTo>
                    <a:pt x="239246" y="403960"/>
                    <a:pt x="85725" y="557483"/>
                    <a:pt x="85725" y="746860"/>
                  </a:cubicBezTo>
                  <a:close/>
                </a:path>
              </a:pathLst>
            </a:custGeom>
            <a:gradFill rotWithShape="1">
              <a:gsLst>
                <a:gs pos="0">
                  <a:srgbClr val="7FDFFF"/>
                </a:gs>
                <a:gs pos="100000">
                  <a:srgbClr val="1AC6FF"/>
                </a:gs>
              </a:gsLst>
              <a:lin ang="5400000" scaled="1"/>
            </a:gradFill>
            <a:ln>
              <a:no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35" name="Rounded Rectangle 8">
              <a:extLst>
                <a:ext uri="{FF2B5EF4-FFF2-40B4-BE49-F238E27FC236}">
                  <a16:creationId xmlns:a16="http://schemas.microsoft.com/office/drawing/2014/main" id="{1FCCDA7B-71E2-4302-96D2-CB6BA735C867}"/>
                </a:ext>
              </a:extLst>
            </p:cNvPr>
            <p:cNvSpPr/>
            <p:nvPr/>
          </p:nvSpPr>
          <p:spPr>
            <a:xfrm>
              <a:off x="2858747" y="3086100"/>
              <a:ext cx="228600" cy="228600"/>
            </a:xfrm>
            <a:custGeom>
              <a:avLst/>
              <a:gdLst/>
              <a:ahLst/>
              <a:cxnLst/>
              <a:rect l="0" t="0" r="0" b="0"/>
              <a:pathLst>
                <a:path w="228600" h="228600">
                  <a:moveTo>
                    <a:pt x="0" y="114300"/>
                  </a:moveTo>
                  <a:cubicBezTo>
                    <a:pt x="0" y="51174"/>
                    <a:pt x="51174" y="0"/>
                    <a:pt x="114300" y="0"/>
                  </a:cubicBezTo>
                  <a:cubicBezTo>
                    <a:pt x="177425" y="0"/>
                    <a:pt x="228600" y="51174"/>
                    <a:pt x="228600" y="114300"/>
                  </a:cubicBezTo>
                  <a:cubicBezTo>
                    <a:pt x="228600" y="177425"/>
                    <a:pt x="177425" y="228600"/>
                    <a:pt x="114300" y="228600"/>
                  </a:cubicBezTo>
                  <a:cubicBezTo>
                    <a:pt x="51174" y="228600"/>
                    <a:pt x="0" y="177425"/>
                    <a:pt x="0" y="114300"/>
                  </a:cubicBezTo>
                  <a:close/>
                  <a:moveTo>
                    <a:pt x="114300" y="171450"/>
                  </a:moveTo>
                  <a:cubicBezTo>
                    <a:pt x="145862" y="171450"/>
                    <a:pt x="171450" y="145862"/>
                    <a:pt x="171450" y="114300"/>
                  </a:cubicBezTo>
                  <a:cubicBezTo>
                    <a:pt x="171450" y="82737"/>
                    <a:pt x="145862" y="57150"/>
                    <a:pt x="114300" y="57150"/>
                  </a:cubicBezTo>
                  <a:cubicBezTo>
                    <a:pt x="82737" y="57150"/>
                    <a:pt x="57150" y="82737"/>
                    <a:pt x="57150" y="114300"/>
                  </a:cubicBezTo>
                  <a:cubicBezTo>
                    <a:pt x="57150" y="145862"/>
                    <a:pt x="82737" y="171450"/>
                    <a:pt x="114300" y="171450"/>
                  </a:cubicBezTo>
                  <a:close/>
                </a:path>
              </a:pathLst>
            </a:custGeom>
            <a:gradFill rotWithShape="1">
              <a:gsLst>
                <a:gs pos="0">
                  <a:srgbClr val="7FDFFF"/>
                </a:gs>
                <a:gs pos="100000">
                  <a:srgbClr val="1AC6FF"/>
                </a:gs>
              </a:gsLst>
              <a:lin ang="5400000" scaled="1"/>
            </a:gradFill>
            <a:ln>
              <a:no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36" name="Rounded Rectangle 9">
              <a:extLst>
                <a:ext uri="{FF2B5EF4-FFF2-40B4-BE49-F238E27FC236}">
                  <a16:creationId xmlns:a16="http://schemas.microsoft.com/office/drawing/2014/main" id="{11293701-7972-4E16-AE20-7EF89A3B8086}"/>
                </a:ext>
              </a:extLst>
            </p:cNvPr>
            <p:cNvSpPr/>
            <p:nvPr/>
          </p:nvSpPr>
          <p:spPr>
            <a:xfrm>
              <a:off x="2544422" y="3596542"/>
              <a:ext cx="857250" cy="1175485"/>
            </a:xfrm>
            <a:custGeom>
              <a:avLst/>
              <a:gdLst/>
              <a:ahLst/>
              <a:cxnLst/>
              <a:rect l="0" t="0" r="0" b="0"/>
              <a:pathLst>
                <a:path w="857250" h="1175485">
                  <a:moveTo>
                    <a:pt x="428625" y="1175485"/>
                  </a:moveTo>
                  <a:cubicBezTo>
                    <a:pt x="191902" y="1175485"/>
                    <a:pt x="0" y="983584"/>
                    <a:pt x="0" y="746860"/>
                  </a:cubicBezTo>
                  <a:cubicBezTo>
                    <a:pt x="0" y="635147"/>
                    <a:pt x="42862" y="537310"/>
                    <a:pt x="104775" y="451585"/>
                  </a:cubicBezTo>
                  <a:lnTo>
                    <a:pt x="420852" y="5359"/>
                  </a:lnTo>
                  <a:cubicBezTo>
                    <a:pt x="424648" y="0"/>
                    <a:pt x="432601" y="0"/>
                    <a:pt x="436397" y="5359"/>
                  </a:cubicBezTo>
                  <a:lnTo>
                    <a:pt x="752475" y="451585"/>
                  </a:lnTo>
                  <a:cubicBezTo>
                    <a:pt x="804862" y="531715"/>
                    <a:pt x="857250" y="639762"/>
                    <a:pt x="857250" y="746860"/>
                  </a:cubicBezTo>
                  <a:cubicBezTo>
                    <a:pt x="857250" y="983584"/>
                    <a:pt x="665347" y="1175485"/>
                    <a:pt x="428625" y="1175485"/>
                  </a:cubicBezTo>
                  <a:close/>
                  <a:moveTo>
                    <a:pt x="85725" y="746860"/>
                  </a:moveTo>
                  <a:cubicBezTo>
                    <a:pt x="85725" y="936239"/>
                    <a:pt x="239246" y="1089760"/>
                    <a:pt x="428625" y="1089760"/>
                  </a:cubicBezTo>
                  <a:cubicBezTo>
                    <a:pt x="618002" y="1089760"/>
                    <a:pt x="771525" y="936239"/>
                    <a:pt x="771525" y="746860"/>
                  </a:cubicBezTo>
                  <a:cubicBezTo>
                    <a:pt x="771525" y="557483"/>
                    <a:pt x="618002" y="403960"/>
                    <a:pt x="428625" y="403960"/>
                  </a:cubicBezTo>
                  <a:cubicBezTo>
                    <a:pt x="239246" y="403960"/>
                    <a:pt x="85725" y="557483"/>
                    <a:pt x="85725" y="746860"/>
                  </a:cubicBezTo>
                  <a:close/>
                </a:path>
              </a:pathLst>
            </a:custGeom>
            <a:noFill/>
            <a:ln w="14287">
              <a:solidFill>
                <a:srgbClr val="484848"/>
              </a:solid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37" name="Rounded Rectangle 10">
              <a:extLst>
                <a:ext uri="{FF2B5EF4-FFF2-40B4-BE49-F238E27FC236}">
                  <a16:creationId xmlns:a16="http://schemas.microsoft.com/office/drawing/2014/main" id="{5636A46D-FB72-4205-A0AA-8FA5E6B46335}"/>
                </a:ext>
              </a:extLst>
            </p:cNvPr>
            <p:cNvSpPr/>
            <p:nvPr/>
          </p:nvSpPr>
          <p:spPr>
            <a:xfrm>
              <a:off x="2858747" y="3086100"/>
              <a:ext cx="228600" cy="228600"/>
            </a:xfrm>
            <a:custGeom>
              <a:avLst/>
              <a:gdLst/>
              <a:ahLst/>
              <a:cxnLst/>
              <a:rect l="0" t="0" r="0" b="0"/>
              <a:pathLst>
                <a:path w="228600" h="228600">
                  <a:moveTo>
                    <a:pt x="0" y="114300"/>
                  </a:moveTo>
                  <a:cubicBezTo>
                    <a:pt x="0" y="51174"/>
                    <a:pt x="51174" y="0"/>
                    <a:pt x="114300" y="0"/>
                  </a:cubicBezTo>
                  <a:cubicBezTo>
                    <a:pt x="177425" y="0"/>
                    <a:pt x="228600" y="51174"/>
                    <a:pt x="228600" y="114300"/>
                  </a:cubicBezTo>
                  <a:cubicBezTo>
                    <a:pt x="228600" y="177425"/>
                    <a:pt x="177425" y="228600"/>
                    <a:pt x="114300" y="228600"/>
                  </a:cubicBezTo>
                  <a:cubicBezTo>
                    <a:pt x="51174" y="228600"/>
                    <a:pt x="0" y="177425"/>
                    <a:pt x="0" y="114300"/>
                  </a:cubicBezTo>
                  <a:close/>
                  <a:moveTo>
                    <a:pt x="114300" y="171450"/>
                  </a:moveTo>
                  <a:cubicBezTo>
                    <a:pt x="145862" y="171450"/>
                    <a:pt x="171450" y="145862"/>
                    <a:pt x="171450" y="114300"/>
                  </a:cubicBezTo>
                  <a:cubicBezTo>
                    <a:pt x="171450" y="82737"/>
                    <a:pt x="145862" y="57150"/>
                    <a:pt x="114300" y="57150"/>
                  </a:cubicBezTo>
                  <a:cubicBezTo>
                    <a:pt x="82737" y="57150"/>
                    <a:pt x="57150" y="82737"/>
                    <a:pt x="57150" y="114300"/>
                  </a:cubicBezTo>
                  <a:cubicBezTo>
                    <a:pt x="57150" y="145862"/>
                    <a:pt x="82737" y="171450"/>
                    <a:pt x="114300" y="171450"/>
                  </a:cubicBezTo>
                  <a:close/>
                </a:path>
              </a:pathLst>
            </a:custGeom>
            <a:noFill/>
            <a:ln w="14287">
              <a:solidFill>
                <a:srgbClr val="484848"/>
              </a:solid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grpSp>
      <p:grpSp>
        <p:nvGrpSpPr>
          <p:cNvPr id="11" name="Group 10">
            <a:extLst>
              <a:ext uri="{FF2B5EF4-FFF2-40B4-BE49-F238E27FC236}">
                <a16:creationId xmlns:a16="http://schemas.microsoft.com/office/drawing/2014/main" id="{BFE53F31-A176-4DD2-B5AF-B2129DC8D7BB}"/>
              </a:ext>
            </a:extLst>
          </p:cNvPr>
          <p:cNvGrpSpPr/>
          <p:nvPr/>
        </p:nvGrpSpPr>
        <p:grpSpPr>
          <a:xfrm>
            <a:off x="6024571" y="2148581"/>
            <a:ext cx="857250" cy="1685925"/>
            <a:chOff x="4258922" y="1628775"/>
            <a:chExt cx="857250" cy="1685925"/>
          </a:xfrm>
        </p:grpSpPr>
        <p:sp>
          <p:nvSpPr>
            <p:cNvPr id="30" name="Rounded Rectangle 12">
              <a:extLst>
                <a:ext uri="{FF2B5EF4-FFF2-40B4-BE49-F238E27FC236}">
                  <a16:creationId xmlns:a16="http://schemas.microsoft.com/office/drawing/2014/main" id="{835ACFC0-F413-4A2A-90AF-DEA2D7E41C04}"/>
                </a:ext>
              </a:extLst>
            </p:cNvPr>
            <p:cNvSpPr/>
            <p:nvPr/>
          </p:nvSpPr>
          <p:spPr>
            <a:xfrm>
              <a:off x="4258922" y="1628775"/>
              <a:ext cx="857250" cy="1175485"/>
            </a:xfrm>
            <a:custGeom>
              <a:avLst/>
              <a:gdLst/>
              <a:ahLst/>
              <a:cxnLst/>
              <a:rect l="0" t="0" r="0" b="0"/>
              <a:pathLst>
                <a:path w="857250" h="1175485">
                  <a:moveTo>
                    <a:pt x="857250" y="428625"/>
                  </a:moveTo>
                  <a:cubicBezTo>
                    <a:pt x="857250" y="535724"/>
                    <a:pt x="804862" y="643770"/>
                    <a:pt x="752475" y="723900"/>
                  </a:cubicBezTo>
                  <a:lnTo>
                    <a:pt x="436397" y="1170127"/>
                  </a:lnTo>
                  <a:cubicBezTo>
                    <a:pt x="432601" y="1175485"/>
                    <a:pt x="424648" y="1175485"/>
                    <a:pt x="420852" y="1170127"/>
                  </a:cubicBezTo>
                  <a:lnTo>
                    <a:pt x="104775" y="723900"/>
                  </a:lnTo>
                  <a:cubicBezTo>
                    <a:pt x="42862" y="638175"/>
                    <a:pt x="0" y="540338"/>
                    <a:pt x="0" y="428625"/>
                  </a:cubicBezTo>
                  <a:cubicBezTo>
                    <a:pt x="0" y="191902"/>
                    <a:pt x="191902" y="0"/>
                    <a:pt x="428625" y="0"/>
                  </a:cubicBezTo>
                  <a:cubicBezTo>
                    <a:pt x="665347" y="0"/>
                    <a:pt x="857250" y="191902"/>
                    <a:pt x="857250" y="428625"/>
                  </a:cubicBezTo>
                  <a:close/>
                  <a:moveTo>
                    <a:pt x="428625" y="771525"/>
                  </a:moveTo>
                  <a:cubicBezTo>
                    <a:pt x="618002" y="771525"/>
                    <a:pt x="771525" y="618002"/>
                    <a:pt x="771525" y="428625"/>
                  </a:cubicBezTo>
                  <a:cubicBezTo>
                    <a:pt x="771525" y="239246"/>
                    <a:pt x="618002" y="85725"/>
                    <a:pt x="428625" y="85725"/>
                  </a:cubicBezTo>
                  <a:cubicBezTo>
                    <a:pt x="239246" y="85725"/>
                    <a:pt x="85725" y="239246"/>
                    <a:pt x="85725" y="428625"/>
                  </a:cubicBezTo>
                  <a:cubicBezTo>
                    <a:pt x="85725" y="618002"/>
                    <a:pt x="239246" y="771525"/>
                    <a:pt x="428625" y="771525"/>
                  </a:cubicBezTo>
                  <a:close/>
                </a:path>
              </a:pathLst>
            </a:custGeom>
            <a:gradFill rotWithShape="1">
              <a:gsLst>
                <a:gs pos="0">
                  <a:srgbClr val="83FAC1"/>
                </a:gs>
                <a:gs pos="100000">
                  <a:srgbClr val="44E095"/>
                </a:gs>
              </a:gsLst>
              <a:lin ang="5400000" scaled="1"/>
            </a:gradFill>
            <a:ln>
              <a:no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31" name="Rounded Rectangle 13">
              <a:extLst>
                <a:ext uri="{FF2B5EF4-FFF2-40B4-BE49-F238E27FC236}">
                  <a16:creationId xmlns:a16="http://schemas.microsoft.com/office/drawing/2014/main" id="{D83E791F-2F93-4652-9C12-A13D5B428D69}"/>
                </a:ext>
              </a:extLst>
            </p:cNvPr>
            <p:cNvSpPr/>
            <p:nvPr/>
          </p:nvSpPr>
          <p:spPr>
            <a:xfrm>
              <a:off x="4573247" y="3086100"/>
              <a:ext cx="228600" cy="228600"/>
            </a:xfrm>
            <a:custGeom>
              <a:avLst/>
              <a:gdLst/>
              <a:ahLst/>
              <a:cxnLst/>
              <a:rect l="0" t="0" r="0" b="0"/>
              <a:pathLst>
                <a:path w="228600" h="228600">
                  <a:moveTo>
                    <a:pt x="0" y="114300"/>
                  </a:moveTo>
                  <a:cubicBezTo>
                    <a:pt x="0" y="51174"/>
                    <a:pt x="51174" y="0"/>
                    <a:pt x="114300" y="0"/>
                  </a:cubicBezTo>
                  <a:cubicBezTo>
                    <a:pt x="177425" y="0"/>
                    <a:pt x="228600" y="51174"/>
                    <a:pt x="228600" y="114300"/>
                  </a:cubicBezTo>
                  <a:cubicBezTo>
                    <a:pt x="228600" y="177425"/>
                    <a:pt x="177425" y="228600"/>
                    <a:pt x="114300" y="228600"/>
                  </a:cubicBezTo>
                  <a:cubicBezTo>
                    <a:pt x="51174" y="228600"/>
                    <a:pt x="0" y="177425"/>
                    <a:pt x="0" y="114300"/>
                  </a:cubicBezTo>
                  <a:close/>
                  <a:moveTo>
                    <a:pt x="114300" y="171450"/>
                  </a:moveTo>
                  <a:cubicBezTo>
                    <a:pt x="145862" y="171450"/>
                    <a:pt x="171450" y="145862"/>
                    <a:pt x="171450" y="114300"/>
                  </a:cubicBezTo>
                  <a:cubicBezTo>
                    <a:pt x="171450" y="82737"/>
                    <a:pt x="145862" y="57150"/>
                    <a:pt x="114300" y="57150"/>
                  </a:cubicBezTo>
                  <a:cubicBezTo>
                    <a:pt x="82737" y="57150"/>
                    <a:pt x="57150" y="82737"/>
                    <a:pt x="57150" y="114300"/>
                  </a:cubicBezTo>
                  <a:cubicBezTo>
                    <a:pt x="57150" y="145862"/>
                    <a:pt x="82737" y="171450"/>
                    <a:pt x="114300" y="171450"/>
                  </a:cubicBezTo>
                  <a:close/>
                </a:path>
              </a:pathLst>
            </a:custGeom>
            <a:gradFill rotWithShape="1">
              <a:gsLst>
                <a:gs pos="0">
                  <a:srgbClr val="83FAC1"/>
                </a:gs>
                <a:gs pos="100000">
                  <a:srgbClr val="44E095"/>
                </a:gs>
              </a:gsLst>
              <a:lin ang="5400000" scaled="1"/>
            </a:gradFill>
            <a:ln>
              <a:no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32" name="Rounded Rectangle 14">
              <a:extLst>
                <a:ext uri="{FF2B5EF4-FFF2-40B4-BE49-F238E27FC236}">
                  <a16:creationId xmlns:a16="http://schemas.microsoft.com/office/drawing/2014/main" id="{85CD95A4-585D-4C0D-8DE4-6E4FEB7E7B78}"/>
                </a:ext>
              </a:extLst>
            </p:cNvPr>
            <p:cNvSpPr/>
            <p:nvPr/>
          </p:nvSpPr>
          <p:spPr>
            <a:xfrm>
              <a:off x="4258922" y="1628775"/>
              <a:ext cx="857250" cy="1175485"/>
            </a:xfrm>
            <a:custGeom>
              <a:avLst/>
              <a:gdLst/>
              <a:ahLst/>
              <a:cxnLst/>
              <a:rect l="0" t="0" r="0" b="0"/>
              <a:pathLst>
                <a:path w="857250" h="1175485">
                  <a:moveTo>
                    <a:pt x="857250" y="428625"/>
                  </a:moveTo>
                  <a:cubicBezTo>
                    <a:pt x="857250" y="535724"/>
                    <a:pt x="804862" y="643770"/>
                    <a:pt x="752475" y="723900"/>
                  </a:cubicBezTo>
                  <a:lnTo>
                    <a:pt x="436397" y="1170127"/>
                  </a:lnTo>
                  <a:cubicBezTo>
                    <a:pt x="432601" y="1175485"/>
                    <a:pt x="424648" y="1175485"/>
                    <a:pt x="420852" y="1170127"/>
                  </a:cubicBezTo>
                  <a:lnTo>
                    <a:pt x="104775" y="723900"/>
                  </a:lnTo>
                  <a:cubicBezTo>
                    <a:pt x="42862" y="638175"/>
                    <a:pt x="0" y="540338"/>
                    <a:pt x="0" y="428625"/>
                  </a:cubicBezTo>
                  <a:cubicBezTo>
                    <a:pt x="0" y="191902"/>
                    <a:pt x="191902" y="0"/>
                    <a:pt x="428625" y="0"/>
                  </a:cubicBezTo>
                  <a:cubicBezTo>
                    <a:pt x="665347" y="0"/>
                    <a:pt x="857250" y="191902"/>
                    <a:pt x="857250" y="428625"/>
                  </a:cubicBezTo>
                  <a:close/>
                  <a:moveTo>
                    <a:pt x="428625" y="771525"/>
                  </a:moveTo>
                  <a:cubicBezTo>
                    <a:pt x="618002" y="771525"/>
                    <a:pt x="771525" y="618002"/>
                    <a:pt x="771525" y="428625"/>
                  </a:cubicBezTo>
                  <a:cubicBezTo>
                    <a:pt x="771525" y="239246"/>
                    <a:pt x="618002" y="85725"/>
                    <a:pt x="428625" y="85725"/>
                  </a:cubicBezTo>
                  <a:cubicBezTo>
                    <a:pt x="239246" y="85725"/>
                    <a:pt x="85725" y="239246"/>
                    <a:pt x="85725" y="428625"/>
                  </a:cubicBezTo>
                  <a:cubicBezTo>
                    <a:pt x="85725" y="618002"/>
                    <a:pt x="239246" y="771525"/>
                    <a:pt x="428625" y="771525"/>
                  </a:cubicBezTo>
                  <a:close/>
                </a:path>
              </a:pathLst>
            </a:custGeom>
            <a:noFill/>
            <a:ln w="14287">
              <a:solidFill>
                <a:srgbClr val="484848"/>
              </a:solid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33" name="Rounded Rectangle 15">
              <a:extLst>
                <a:ext uri="{FF2B5EF4-FFF2-40B4-BE49-F238E27FC236}">
                  <a16:creationId xmlns:a16="http://schemas.microsoft.com/office/drawing/2014/main" id="{89D918BE-16CC-4A8F-8A03-565215913A1C}"/>
                </a:ext>
              </a:extLst>
            </p:cNvPr>
            <p:cNvSpPr/>
            <p:nvPr/>
          </p:nvSpPr>
          <p:spPr>
            <a:xfrm>
              <a:off x="4573247" y="3086100"/>
              <a:ext cx="228600" cy="228600"/>
            </a:xfrm>
            <a:custGeom>
              <a:avLst/>
              <a:gdLst/>
              <a:ahLst/>
              <a:cxnLst/>
              <a:rect l="0" t="0" r="0" b="0"/>
              <a:pathLst>
                <a:path w="228600" h="228600">
                  <a:moveTo>
                    <a:pt x="0" y="114300"/>
                  </a:moveTo>
                  <a:cubicBezTo>
                    <a:pt x="0" y="51174"/>
                    <a:pt x="51174" y="0"/>
                    <a:pt x="114300" y="0"/>
                  </a:cubicBezTo>
                  <a:cubicBezTo>
                    <a:pt x="177425" y="0"/>
                    <a:pt x="228600" y="51174"/>
                    <a:pt x="228600" y="114300"/>
                  </a:cubicBezTo>
                  <a:cubicBezTo>
                    <a:pt x="228600" y="177425"/>
                    <a:pt x="177425" y="228600"/>
                    <a:pt x="114300" y="228600"/>
                  </a:cubicBezTo>
                  <a:cubicBezTo>
                    <a:pt x="51174" y="228600"/>
                    <a:pt x="0" y="177425"/>
                    <a:pt x="0" y="114300"/>
                  </a:cubicBezTo>
                  <a:close/>
                  <a:moveTo>
                    <a:pt x="114300" y="171450"/>
                  </a:moveTo>
                  <a:cubicBezTo>
                    <a:pt x="145862" y="171450"/>
                    <a:pt x="171450" y="145862"/>
                    <a:pt x="171450" y="114300"/>
                  </a:cubicBezTo>
                  <a:cubicBezTo>
                    <a:pt x="171450" y="82737"/>
                    <a:pt x="145862" y="57150"/>
                    <a:pt x="114300" y="57150"/>
                  </a:cubicBezTo>
                  <a:cubicBezTo>
                    <a:pt x="82737" y="57150"/>
                    <a:pt x="57150" y="82737"/>
                    <a:pt x="57150" y="114300"/>
                  </a:cubicBezTo>
                  <a:cubicBezTo>
                    <a:pt x="57150" y="145862"/>
                    <a:pt x="82737" y="171450"/>
                    <a:pt x="114300" y="171450"/>
                  </a:cubicBezTo>
                  <a:close/>
                </a:path>
              </a:pathLst>
            </a:custGeom>
            <a:noFill/>
            <a:ln w="14287">
              <a:solidFill>
                <a:srgbClr val="484848"/>
              </a:solid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grpSp>
      <p:grpSp>
        <p:nvGrpSpPr>
          <p:cNvPr id="12" name="Group 11">
            <a:extLst>
              <a:ext uri="{FF2B5EF4-FFF2-40B4-BE49-F238E27FC236}">
                <a16:creationId xmlns:a16="http://schemas.microsoft.com/office/drawing/2014/main" id="{282E79FB-3382-4787-B340-37AD861AF10F}"/>
              </a:ext>
            </a:extLst>
          </p:cNvPr>
          <p:cNvGrpSpPr/>
          <p:nvPr/>
        </p:nvGrpSpPr>
        <p:grpSpPr>
          <a:xfrm>
            <a:off x="8531962" y="3581182"/>
            <a:ext cx="857249" cy="1685927"/>
            <a:chOff x="5973422" y="3086100"/>
            <a:chExt cx="857249" cy="1685927"/>
          </a:xfrm>
        </p:grpSpPr>
        <p:sp>
          <p:nvSpPr>
            <p:cNvPr id="26" name="Rounded Rectangle 17">
              <a:extLst>
                <a:ext uri="{FF2B5EF4-FFF2-40B4-BE49-F238E27FC236}">
                  <a16:creationId xmlns:a16="http://schemas.microsoft.com/office/drawing/2014/main" id="{E3879BED-0889-4494-826E-4D0F39D4BEDA}"/>
                </a:ext>
              </a:extLst>
            </p:cNvPr>
            <p:cNvSpPr/>
            <p:nvPr/>
          </p:nvSpPr>
          <p:spPr>
            <a:xfrm>
              <a:off x="5973422" y="3596542"/>
              <a:ext cx="857249" cy="1175485"/>
            </a:xfrm>
            <a:custGeom>
              <a:avLst/>
              <a:gdLst/>
              <a:ahLst/>
              <a:cxnLst/>
              <a:rect l="0" t="0" r="0" b="0"/>
              <a:pathLst>
                <a:path w="857249" h="1175485">
                  <a:moveTo>
                    <a:pt x="428625" y="1175485"/>
                  </a:moveTo>
                  <a:cubicBezTo>
                    <a:pt x="191902" y="1175485"/>
                    <a:pt x="0" y="983584"/>
                    <a:pt x="0" y="746860"/>
                  </a:cubicBezTo>
                  <a:cubicBezTo>
                    <a:pt x="0" y="635147"/>
                    <a:pt x="42862" y="537310"/>
                    <a:pt x="104775" y="451585"/>
                  </a:cubicBezTo>
                  <a:lnTo>
                    <a:pt x="420852" y="5359"/>
                  </a:lnTo>
                  <a:cubicBezTo>
                    <a:pt x="424648" y="0"/>
                    <a:pt x="432601" y="0"/>
                    <a:pt x="436397" y="5359"/>
                  </a:cubicBezTo>
                  <a:lnTo>
                    <a:pt x="752474" y="451585"/>
                  </a:lnTo>
                  <a:cubicBezTo>
                    <a:pt x="804862" y="531715"/>
                    <a:pt x="857249" y="639762"/>
                    <a:pt x="857249" y="746860"/>
                  </a:cubicBezTo>
                  <a:cubicBezTo>
                    <a:pt x="857249" y="983584"/>
                    <a:pt x="665347" y="1175485"/>
                    <a:pt x="428624" y="1175485"/>
                  </a:cubicBezTo>
                  <a:close/>
                  <a:moveTo>
                    <a:pt x="85725" y="746860"/>
                  </a:moveTo>
                  <a:cubicBezTo>
                    <a:pt x="85725" y="936239"/>
                    <a:pt x="239246" y="1089760"/>
                    <a:pt x="428625" y="1089760"/>
                  </a:cubicBezTo>
                  <a:cubicBezTo>
                    <a:pt x="618002" y="1089760"/>
                    <a:pt x="771525" y="936239"/>
                    <a:pt x="771525" y="746860"/>
                  </a:cubicBezTo>
                  <a:cubicBezTo>
                    <a:pt x="771525" y="557483"/>
                    <a:pt x="618002" y="403960"/>
                    <a:pt x="428625" y="403960"/>
                  </a:cubicBezTo>
                  <a:cubicBezTo>
                    <a:pt x="239246" y="403960"/>
                    <a:pt x="85725" y="557483"/>
                    <a:pt x="85725" y="746860"/>
                  </a:cubicBezTo>
                  <a:close/>
                </a:path>
              </a:pathLst>
            </a:custGeom>
            <a:gradFill rotWithShape="1">
              <a:gsLst>
                <a:gs pos="0">
                  <a:srgbClr val="CFF976"/>
                </a:gs>
                <a:gs pos="100000">
                  <a:srgbClr val="A8DD38"/>
                </a:gs>
              </a:gsLst>
              <a:lin ang="5400000" scaled="1"/>
            </a:gradFill>
            <a:ln>
              <a:no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27" name="Rounded Rectangle 18">
              <a:extLst>
                <a:ext uri="{FF2B5EF4-FFF2-40B4-BE49-F238E27FC236}">
                  <a16:creationId xmlns:a16="http://schemas.microsoft.com/office/drawing/2014/main" id="{ACE8D5DF-E4D4-472F-81EB-53C7197032BB}"/>
                </a:ext>
              </a:extLst>
            </p:cNvPr>
            <p:cNvSpPr/>
            <p:nvPr/>
          </p:nvSpPr>
          <p:spPr>
            <a:xfrm>
              <a:off x="6287747" y="3086100"/>
              <a:ext cx="228600" cy="228600"/>
            </a:xfrm>
            <a:custGeom>
              <a:avLst/>
              <a:gdLst/>
              <a:ahLst/>
              <a:cxnLst/>
              <a:rect l="0" t="0" r="0" b="0"/>
              <a:pathLst>
                <a:path w="228600" h="228600">
                  <a:moveTo>
                    <a:pt x="0" y="114300"/>
                  </a:moveTo>
                  <a:cubicBezTo>
                    <a:pt x="0" y="51174"/>
                    <a:pt x="51174" y="0"/>
                    <a:pt x="114300" y="0"/>
                  </a:cubicBezTo>
                  <a:cubicBezTo>
                    <a:pt x="177425" y="0"/>
                    <a:pt x="228600" y="51174"/>
                    <a:pt x="228600" y="114300"/>
                  </a:cubicBezTo>
                  <a:cubicBezTo>
                    <a:pt x="228600" y="177425"/>
                    <a:pt x="177425" y="228600"/>
                    <a:pt x="114300" y="228600"/>
                  </a:cubicBezTo>
                  <a:cubicBezTo>
                    <a:pt x="51174" y="228600"/>
                    <a:pt x="0" y="177425"/>
                    <a:pt x="0" y="114300"/>
                  </a:cubicBezTo>
                  <a:close/>
                  <a:moveTo>
                    <a:pt x="114300" y="171450"/>
                  </a:moveTo>
                  <a:cubicBezTo>
                    <a:pt x="145862" y="171450"/>
                    <a:pt x="171450" y="145862"/>
                    <a:pt x="171450" y="114300"/>
                  </a:cubicBezTo>
                  <a:cubicBezTo>
                    <a:pt x="171450" y="82737"/>
                    <a:pt x="145862" y="57150"/>
                    <a:pt x="114300" y="57150"/>
                  </a:cubicBezTo>
                  <a:cubicBezTo>
                    <a:pt x="82737" y="57150"/>
                    <a:pt x="57150" y="82737"/>
                    <a:pt x="57150" y="114300"/>
                  </a:cubicBezTo>
                  <a:cubicBezTo>
                    <a:pt x="57150" y="145862"/>
                    <a:pt x="82737" y="171450"/>
                    <a:pt x="114300" y="171450"/>
                  </a:cubicBezTo>
                  <a:close/>
                </a:path>
              </a:pathLst>
            </a:custGeom>
            <a:gradFill rotWithShape="1">
              <a:gsLst>
                <a:gs pos="0">
                  <a:srgbClr val="CFF976"/>
                </a:gs>
                <a:gs pos="100000">
                  <a:srgbClr val="A8DD38"/>
                </a:gs>
              </a:gsLst>
              <a:lin ang="5400000" scaled="1"/>
            </a:gradFill>
            <a:ln>
              <a:no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28" name="Rounded Rectangle 19">
              <a:extLst>
                <a:ext uri="{FF2B5EF4-FFF2-40B4-BE49-F238E27FC236}">
                  <a16:creationId xmlns:a16="http://schemas.microsoft.com/office/drawing/2014/main" id="{02F33A50-DBD1-471A-8F12-DD2E733B75B8}"/>
                </a:ext>
              </a:extLst>
            </p:cNvPr>
            <p:cNvSpPr/>
            <p:nvPr/>
          </p:nvSpPr>
          <p:spPr>
            <a:xfrm>
              <a:off x="5973422" y="3596542"/>
              <a:ext cx="857249" cy="1175485"/>
            </a:xfrm>
            <a:custGeom>
              <a:avLst/>
              <a:gdLst/>
              <a:ahLst/>
              <a:cxnLst/>
              <a:rect l="0" t="0" r="0" b="0"/>
              <a:pathLst>
                <a:path w="857249" h="1175485">
                  <a:moveTo>
                    <a:pt x="428625" y="1175485"/>
                  </a:moveTo>
                  <a:cubicBezTo>
                    <a:pt x="191902" y="1175485"/>
                    <a:pt x="0" y="983584"/>
                    <a:pt x="0" y="746860"/>
                  </a:cubicBezTo>
                  <a:cubicBezTo>
                    <a:pt x="0" y="635147"/>
                    <a:pt x="42862" y="537310"/>
                    <a:pt x="104775" y="451585"/>
                  </a:cubicBezTo>
                  <a:lnTo>
                    <a:pt x="420852" y="5359"/>
                  </a:lnTo>
                  <a:cubicBezTo>
                    <a:pt x="424648" y="0"/>
                    <a:pt x="432601" y="0"/>
                    <a:pt x="436397" y="5359"/>
                  </a:cubicBezTo>
                  <a:lnTo>
                    <a:pt x="752474" y="451585"/>
                  </a:lnTo>
                  <a:cubicBezTo>
                    <a:pt x="804862" y="531715"/>
                    <a:pt x="857249" y="639762"/>
                    <a:pt x="857249" y="746860"/>
                  </a:cubicBezTo>
                  <a:cubicBezTo>
                    <a:pt x="857249" y="983584"/>
                    <a:pt x="665347" y="1175485"/>
                    <a:pt x="428624" y="1175485"/>
                  </a:cubicBezTo>
                  <a:close/>
                  <a:moveTo>
                    <a:pt x="85725" y="746860"/>
                  </a:moveTo>
                  <a:cubicBezTo>
                    <a:pt x="85725" y="936239"/>
                    <a:pt x="239246" y="1089760"/>
                    <a:pt x="428625" y="1089760"/>
                  </a:cubicBezTo>
                  <a:cubicBezTo>
                    <a:pt x="618002" y="1089760"/>
                    <a:pt x="771525" y="936239"/>
                    <a:pt x="771525" y="746860"/>
                  </a:cubicBezTo>
                  <a:cubicBezTo>
                    <a:pt x="771525" y="557483"/>
                    <a:pt x="618002" y="403960"/>
                    <a:pt x="428625" y="403960"/>
                  </a:cubicBezTo>
                  <a:cubicBezTo>
                    <a:pt x="239246" y="403960"/>
                    <a:pt x="85725" y="557483"/>
                    <a:pt x="85725" y="746860"/>
                  </a:cubicBezTo>
                  <a:close/>
                </a:path>
              </a:pathLst>
            </a:custGeom>
            <a:noFill/>
            <a:ln w="14287">
              <a:solidFill>
                <a:srgbClr val="484848"/>
              </a:solid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29" name="Rounded Rectangle 20">
              <a:extLst>
                <a:ext uri="{FF2B5EF4-FFF2-40B4-BE49-F238E27FC236}">
                  <a16:creationId xmlns:a16="http://schemas.microsoft.com/office/drawing/2014/main" id="{C5BEBB86-9F96-4630-A6DB-55DEC2179441}"/>
                </a:ext>
              </a:extLst>
            </p:cNvPr>
            <p:cNvSpPr/>
            <p:nvPr/>
          </p:nvSpPr>
          <p:spPr>
            <a:xfrm>
              <a:off x="6287747" y="3086100"/>
              <a:ext cx="228600" cy="228600"/>
            </a:xfrm>
            <a:custGeom>
              <a:avLst/>
              <a:gdLst/>
              <a:ahLst/>
              <a:cxnLst/>
              <a:rect l="0" t="0" r="0" b="0"/>
              <a:pathLst>
                <a:path w="228600" h="228600">
                  <a:moveTo>
                    <a:pt x="0" y="114300"/>
                  </a:moveTo>
                  <a:cubicBezTo>
                    <a:pt x="0" y="51174"/>
                    <a:pt x="51174" y="0"/>
                    <a:pt x="114300" y="0"/>
                  </a:cubicBezTo>
                  <a:cubicBezTo>
                    <a:pt x="177425" y="0"/>
                    <a:pt x="228600" y="51174"/>
                    <a:pt x="228600" y="114300"/>
                  </a:cubicBezTo>
                  <a:cubicBezTo>
                    <a:pt x="228600" y="177425"/>
                    <a:pt x="177425" y="228600"/>
                    <a:pt x="114300" y="228600"/>
                  </a:cubicBezTo>
                  <a:cubicBezTo>
                    <a:pt x="51174" y="228600"/>
                    <a:pt x="0" y="177425"/>
                    <a:pt x="0" y="114300"/>
                  </a:cubicBezTo>
                  <a:close/>
                  <a:moveTo>
                    <a:pt x="114300" y="171450"/>
                  </a:moveTo>
                  <a:cubicBezTo>
                    <a:pt x="145862" y="171450"/>
                    <a:pt x="171450" y="145862"/>
                    <a:pt x="171450" y="114300"/>
                  </a:cubicBezTo>
                  <a:cubicBezTo>
                    <a:pt x="171450" y="82737"/>
                    <a:pt x="145862" y="57150"/>
                    <a:pt x="114300" y="57150"/>
                  </a:cubicBezTo>
                  <a:cubicBezTo>
                    <a:pt x="82737" y="57150"/>
                    <a:pt x="57150" y="82737"/>
                    <a:pt x="57150" y="114300"/>
                  </a:cubicBezTo>
                  <a:cubicBezTo>
                    <a:pt x="57150" y="145862"/>
                    <a:pt x="82737" y="171450"/>
                    <a:pt x="114300" y="171450"/>
                  </a:cubicBezTo>
                  <a:close/>
                </a:path>
              </a:pathLst>
            </a:custGeom>
            <a:noFill/>
            <a:ln w="14287">
              <a:solidFill>
                <a:srgbClr val="484848"/>
              </a:solid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grpSp>
      <p:sp>
        <p:nvSpPr>
          <p:cNvPr id="14" name="TextBox 23">
            <a:extLst>
              <a:ext uri="{FF2B5EF4-FFF2-40B4-BE49-F238E27FC236}">
                <a16:creationId xmlns:a16="http://schemas.microsoft.com/office/drawing/2014/main" id="{5B4AC6F9-CC59-4F30-B3C0-74078C86D473}"/>
              </a:ext>
            </a:extLst>
          </p:cNvPr>
          <p:cNvSpPr txBox="1"/>
          <p:nvPr/>
        </p:nvSpPr>
        <p:spPr>
          <a:xfrm>
            <a:off x="3677599" y="2204240"/>
            <a:ext cx="648554" cy="307777"/>
          </a:xfrm>
          <a:prstGeom prst="rect">
            <a:avLst/>
          </a:prstGeom>
          <a:noFill/>
          <a:ln>
            <a:noFill/>
          </a:ln>
        </p:spPr>
        <p:txBody>
          <a:bodyPr wrap="square" lIns="0" tIns="0" rIns="0" bIns="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sz="2000" b="1" dirty="0">
                <a:solidFill>
                  <a:srgbClr val="1EABDA"/>
                </a:solidFill>
                <a:latin typeface="Roboto"/>
              </a:rPr>
              <a:t>1976</a:t>
            </a:r>
          </a:p>
        </p:txBody>
      </p:sp>
      <p:sp>
        <p:nvSpPr>
          <p:cNvPr id="15" name="TextBox 24">
            <a:extLst>
              <a:ext uri="{FF2B5EF4-FFF2-40B4-BE49-F238E27FC236}">
                <a16:creationId xmlns:a16="http://schemas.microsoft.com/office/drawing/2014/main" id="{D1F0024F-F49B-4484-A79B-D946275A2411}"/>
              </a:ext>
            </a:extLst>
          </p:cNvPr>
          <p:cNvSpPr txBox="1"/>
          <p:nvPr/>
        </p:nvSpPr>
        <p:spPr>
          <a:xfrm>
            <a:off x="8636309" y="2134206"/>
            <a:ext cx="648554" cy="307777"/>
          </a:xfrm>
          <a:prstGeom prst="rect">
            <a:avLst/>
          </a:prstGeom>
          <a:noFill/>
          <a:ln>
            <a:noFill/>
          </a:ln>
        </p:spPr>
        <p:txBody>
          <a:bodyPr wrap="square" lIns="0" tIns="0" rIns="0" bIns="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sz="2000" b="1" dirty="0">
                <a:solidFill>
                  <a:srgbClr val="92BD39"/>
                </a:solidFill>
                <a:latin typeface="Roboto"/>
              </a:rPr>
              <a:t>2020</a:t>
            </a:r>
          </a:p>
        </p:txBody>
      </p:sp>
      <p:sp>
        <p:nvSpPr>
          <p:cNvPr id="16" name="TextBox 25">
            <a:extLst>
              <a:ext uri="{FF2B5EF4-FFF2-40B4-BE49-F238E27FC236}">
                <a16:creationId xmlns:a16="http://schemas.microsoft.com/office/drawing/2014/main" id="{9E8EE000-C311-4154-B7AE-6F42CA6427A1}"/>
              </a:ext>
            </a:extLst>
          </p:cNvPr>
          <p:cNvSpPr txBox="1"/>
          <p:nvPr/>
        </p:nvSpPr>
        <p:spPr>
          <a:xfrm>
            <a:off x="2945046" y="2585402"/>
            <a:ext cx="2053754" cy="738664"/>
          </a:xfrm>
          <a:prstGeom prst="rect">
            <a:avLst/>
          </a:prstGeom>
          <a:noFill/>
          <a:ln>
            <a:noFill/>
          </a:ln>
        </p:spPr>
        <p:txBody>
          <a:bodyPr wrap="square" lIns="0" tIns="0" rIns="0" bIns="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sz="1600" b="0" dirty="0">
                <a:solidFill>
                  <a:srgbClr val="484848"/>
                </a:solidFill>
                <a:latin typeface="Roboto"/>
              </a:rPr>
              <a:t>Jolly et al. </a:t>
            </a:r>
            <a:r>
              <a:rPr sz="1600" b="0" dirty="0" err="1">
                <a:solidFill>
                  <a:srgbClr val="484848"/>
                </a:solidFill>
                <a:latin typeface="Roboto"/>
              </a:rPr>
              <a:t>introducen</a:t>
            </a:r>
            <a:r>
              <a:rPr sz="1600" b="0" dirty="0">
                <a:solidFill>
                  <a:srgbClr val="484848"/>
                </a:solidFill>
                <a:latin typeface="Roboto"/>
              </a:rPr>
              <a:t>
"</a:t>
            </a:r>
            <a:r>
              <a:rPr sz="1600" b="0" dirty="0" err="1">
                <a:solidFill>
                  <a:srgbClr val="484848"/>
                </a:solidFill>
                <a:latin typeface="Roboto"/>
              </a:rPr>
              <a:t>lesión</a:t>
            </a:r>
            <a:r>
              <a:rPr sz="1600" b="0" dirty="0">
                <a:solidFill>
                  <a:srgbClr val="484848"/>
                </a:solidFill>
                <a:latin typeface="Roboto"/>
              </a:rPr>
              <a:t> </a:t>
            </a:r>
            <a:r>
              <a:rPr sz="1600" b="0" dirty="0" err="1">
                <a:solidFill>
                  <a:srgbClr val="484848"/>
                </a:solidFill>
                <a:latin typeface="Roboto"/>
              </a:rPr>
              <a:t>premaligna</a:t>
            </a:r>
            <a:r>
              <a:rPr sz="1600" b="0" dirty="0">
                <a:solidFill>
                  <a:srgbClr val="484848"/>
                </a:solidFill>
                <a:latin typeface="Roboto"/>
              </a:rPr>
              <a:t>" y
"</a:t>
            </a:r>
            <a:r>
              <a:rPr sz="1600" b="0" dirty="0" err="1">
                <a:solidFill>
                  <a:srgbClr val="484848"/>
                </a:solidFill>
                <a:latin typeface="Roboto"/>
              </a:rPr>
              <a:t>leucoplasia</a:t>
            </a:r>
            <a:r>
              <a:rPr sz="1600" b="0" dirty="0">
                <a:solidFill>
                  <a:srgbClr val="484848"/>
                </a:solidFill>
                <a:latin typeface="Roboto"/>
              </a:rPr>
              <a:t>".</a:t>
            </a:r>
          </a:p>
        </p:txBody>
      </p:sp>
      <p:sp>
        <p:nvSpPr>
          <p:cNvPr id="17" name="TextBox 26">
            <a:extLst>
              <a:ext uri="{FF2B5EF4-FFF2-40B4-BE49-F238E27FC236}">
                <a16:creationId xmlns:a16="http://schemas.microsoft.com/office/drawing/2014/main" id="{AFEFDBB6-43F9-4BDD-B5A9-DA9A1A803B28}"/>
              </a:ext>
            </a:extLst>
          </p:cNvPr>
          <p:cNvSpPr txBox="1"/>
          <p:nvPr/>
        </p:nvSpPr>
        <p:spPr>
          <a:xfrm>
            <a:off x="7955549" y="2562431"/>
            <a:ext cx="2179861" cy="738664"/>
          </a:xfrm>
          <a:prstGeom prst="rect">
            <a:avLst/>
          </a:prstGeom>
          <a:noFill/>
          <a:ln>
            <a:noFill/>
          </a:ln>
        </p:spPr>
        <p:txBody>
          <a:bodyPr wrap="square" lIns="0" tIns="0" rIns="0" bIns="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sz="1600" b="0" dirty="0">
                <a:solidFill>
                  <a:srgbClr val="484848"/>
                </a:solidFill>
                <a:latin typeface="Roboto"/>
              </a:rPr>
              <a:t>La OMS </a:t>
            </a:r>
            <a:r>
              <a:rPr sz="1600" b="0" dirty="0" err="1">
                <a:solidFill>
                  <a:srgbClr val="484848"/>
                </a:solidFill>
                <a:latin typeface="Roboto"/>
              </a:rPr>
              <a:t>actualiza</a:t>
            </a:r>
            <a:r>
              <a:rPr sz="1600" b="0" dirty="0">
                <a:solidFill>
                  <a:srgbClr val="484848"/>
                </a:solidFill>
                <a:latin typeface="Roboto"/>
              </a:rPr>
              <a:t> la
</a:t>
            </a:r>
            <a:r>
              <a:rPr sz="1600" b="0" dirty="0" err="1">
                <a:solidFill>
                  <a:srgbClr val="484848"/>
                </a:solidFill>
                <a:latin typeface="Roboto"/>
              </a:rPr>
              <a:t>clasificación</a:t>
            </a:r>
            <a:r>
              <a:rPr sz="1600" b="0" dirty="0">
                <a:solidFill>
                  <a:srgbClr val="484848"/>
                </a:solidFill>
                <a:latin typeface="Roboto"/>
              </a:rPr>
              <a:t> de los
</a:t>
            </a:r>
            <a:r>
              <a:rPr lang="es-CO" sz="1600" b="0" dirty="0">
                <a:solidFill>
                  <a:srgbClr val="484848"/>
                </a:solidFill>
                <a:latin typeface="Roboto"/>
              </a:rPr>
              <a:t>DPM</a:t>
            </a:r>
            <a:r>
              <a:rPr sz="1600" b="0" dirty="0">
                <a:solidFill>
                  <a:srgbClr val="484848"/>
                </a:solidFill>
                <a:latin typeface="Roboto"/>
              </a:rPr>
              <a:t>.</a:t>
            </a:r>
          </a:p>
        </p:txBody>
      </p:sp>
      <p:sp>
        <p:nvSpPr>
          <p:cNvPr id="18" name="TextBox 27">
            <a:extLst>
              <a:ext uri="{FF2B5EF4-FFF2-40B4-BE49-F238E27FC236}">
                <a16:creationId xmlns:a16="http://schemas.microsoft.com/office/drawing/2014/main" id="{356FB841-D194-4BF2-BD25-C3C83E69F535}"/>
              </a:ext>
            </a:extLst>
          </p:cNvPr>
          <p:cNvSpPr txBox="1"/>
          <p:nvPr/>
        </p:nvSpPr>
        <p:spPr>
          <a:xfrm>
            <a:off x="1096195" y="3872640"/>
            <a:ext cx="648554" cy="307777"/>
          </a:xfrm>
          <a:prstGeom prst="rect">
            <a:avLst/>
          </a:prstGeom>
          <a:noFill/>
          <a:ln>
            <a:noFill/>
          </a:ln>
        </p:spPr>
        <p:txBody>
          <a:bodyPr wrap="square" lIns="0" tIns="0" rIns="0" bIns="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sz="2000" b="1" dirty="0">
                <a:solidFill>
                  <a:srgbClr val="4E88E7"/>
                </a:solidFill>
                <a:latin typeface="Roboto"/>
              </a:rPr>
              <a:t>1806</a:t>
            </a:r>
          </a:p>
        </p:txBody>
      </p:sp>
      <p:sp>
        <p:nvSpPr>
          <p:cNvPr id="19" name="TextBox 28">
            <a:extLst>
              <a:ext uri="{FF2B5EF4-FFF2-40B4-BE49-F238E27FC236}">
                <a16:creationId xmlns:a16="http://schemas.microsoft.com/office/drawing/2014/main" id="{6A464A65-BE8E-426D-A6AE-DB1EE1827BD0}"/>
              </a:ext>
            </a:extLst>
          </p:cNvPr>
          <p:cNvSpPr txBox="1"/>
          <p:nvPr/>
        </p:nvSpPr>
        <p:spPr>
          <a:xfrm>
            <a:off x="6030687" y="3914493"/>
            <a:ext cx="648554" cy="307777"/>
          </a:xfrm>
          <a:prstGeom prst="rect">
            <a:avLst/>
          </a:prstGeom>
          <a:noFill/>
          <a:ln>
            <a:noFill/>
          </a:ln>
        </p:spPr>
        <p:txBody>
          <a:bodyPr wrap="square" lIns="0" tIns="0" rIns="0" bIns="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sz="2000" b="1">
                <a:solidFill>
                  <a:srgbClr val="3CC583"/>
                </a:solidFill>
                <a:latin typeface="Roboto"/>
              </a:rPr>
              <a:t>2005</a:t>
            </a:r>
          </a:p>
        </p:txBody>
      </p:sp>
      <p:sp>
        <p:nvSpPr>
          <p:cNvPr id="20" name="TextBox 29">
            <a:extLst>
              <a:ext uri="{FF2B5EF4-FFF2-40B4-BE49-F238E27FC236}">
                <a16:creationId xmlns:a16="http://schemas.microsoft.com/office/drawing/2014/main" id="{2922254C-9FD3-4B07-9DA5-42E6F258D5F0}"/>
              </a:ext>
            </a:extLst>
          </p:cNvPr>
          <p:cNvSpPr txBox="1"/>
          <p:nvPr/>
        </p:nvSpPr>
        <p:spPr>
          <a:xfrm>
            <a:off x="598289" y="4188813"/>
            <a:ext cx="1747492" cy="984885"/>
          </a:xfrm>
          <a:prstGeom prst="rect">
            <a:avLst/>
          </a:prstGeom>
          <a:noFill/>
          <a:ln>
            <a:noFill/>
          </a:ln>
        </p:spPr>
        <p:txBody>
          <a:bodyPr wrap="square" lIns="0" tIns="0" rIns="0" bIns="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sz="1600" b="0" dirty="0" err="1">
                <a:solidFill>
                  <a:srgbClr val="484848"/>
                </a:solidFill>
                <a:latin typeface="Roboto"/>
              </a:rPr>
              <a:t>Introducción</a:t>
            </a:r>
            <a:r>
              <a:rPr sz="1600" b="0" dirty="0">
                <a:solidFill>
                  <a:srgbClr val="484848"/>
                </a:solidFill>
                <a:latin typeface="Roboto"/>
              </a:rPr>
              <a:t> del
</a:t>
            </a:r>
            <a:r>
              <a:rPr sz="1600" b="0" dirty="0" err="1">
                <a:solidFill>
                  <a:srgbClr val="484848"/>
                </a:solidFill>
                <a:latin typeface="Roboto"/>
              </a:rPr>
              <a:t>concepto</a:t>
            </a:r>
            <a:r>
              <a:rPr sz="1600" b="0" dirty="0">
                <a:solidFill>
                  <a:srgbClr val="484848"/>
                </a:solidFill>
                <a:latin typeface="Roboto"/>
              </a:rPr>
              <a:t> de "Pre-
</a:t>
            </a:r>
            <a:r>
              <a:rPr sz="1600" b="0" dirty="0" err="1">
                <a:solidFill>
                  <a:srgbClr val="484848"/>
                </a:solidFill>
                <a:latin typeface="Roboto"/>
              </a:rPr>
              <a:t>Cáncer</a:t>
            </a:r>
            <a:r>
              <a:rPr sz="1600" b="0" dirty="0">
                <a:solidFill>
                  <a:srgbClr val="484848"/>
                </a:solidFill>
                <a:latin typeface="Roboto"/>
              </a:rPr>
              <a:t>" por Baillie,
Simms, et al.</a:t>
            </a:r>
          </a:p>
        </p:txBody>
      </p:sp>
      <p:sp>
        <p:nvSpPr>
          <p:cNvPr id="21" name="TextBox 30">
            <a:extLst>
              <a:ext uri="{FF2B5EF4-FFF2-40B4-BE49-F238E27FC236}">
                <a16:creationId xmlns:a16="http://schemas.microsoft.com/office/drawing/2014/main" id="{62558B33-A51C-415C-9AAF-C285E7BA6465}"/>
              </a:ext>
            </a:extLst>
          </p:cNvPr>
          <p:cNvSpPr txBox="1"/>
          <p:nvPr/>
        </p:nvSpPr>
        <p:spPr>
          <a:xfrm>
            <a:off x="5448821" y="4238693"/>
            <a:ext cx="2125816" cy="984885"/>
          </a:xfrm>
          <a:prstGeom prst="rect">
            <a:avLst/>
          </a:prstGeom>
          <a:noFill/>
          <a:ln>
            <a:noFill/>
          </a:ln>
        </p:spPr>
        <p:txBody>
          <a:bodyPr wrap="square" lIns="0" tIns="0" rIns="0" bIns="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sz="1600" b="0" dirty="0">
                <a:solidFill>
                  <a:srgbClr val="484848"/>
                </a:solidFill>
                <a:latin typeface="Roboto"/>
              </a:rPr>
              <a:t>La OMS define los
</a:t>
            </a:r>
            <a:r>
              <a:rPr sz="1600" b="0" dirty="0" err="1">
                <a:solidFill>
                  <a:srgbClr val="484848"/>
                </a:solidFill>
                <a:latin typeface="Roboto"/>
              </a:rPr>
              <a:t>cánceres</a:t>
            </a:r>
            <a:r>
              <a:rPr sz="1600" b="0" dirty="0">
                <a:solidFill>
                  <a:srgbClr val="484848"/>
                </a:solidFill>
                <a:latin typeface="Roboto"/>
              </a:rPr>
              <a:t> </a:t>
            </a:r>
            <a:r>
              <a:rPr sz="1600" b="0" dirty="0" err="1">
                <a:solidFill>
                  <a:srgbClr val="484848"/>
                </a:solidFill>
                <a:latin typeface="Roboto"/>
              </a:rPr>
              <a:t>orales</a:t>
            </a:r>
            <a:r>
              <a:rPr sz="1600" b="0" dirty="0">
                <a:solidFill>
                  <a:srgbClr val="484848"/>
                </a:solidFill>
                <a:latin typeface="Roboto"/>
              </a:rPr>
              <a:t> </a:t>
            </a:r>
            <a:r>
              <a:rPr sz="1600" b="0" dirty="0" err="1">
                <a:solidFill>
                  <a:srgbClr val="484848"/>
                </a:solidFill>
                <a:latin typeface="Roboto"/>
              </a:rPr>
              <a:t>como</a:t>
            </a:r>
            <a:r>
              <a:rPr sz="1600" b="0" dirty="0">
                <a:solidFill>
                  <a:srgbClr val="484848"/>
                </a:solidFill>
                <a:latin typeface="Roboto"/>
              </a:rPr>
              <a:t>
</a:t>
            </a:r>
            <a:r>
              <a:rPr sz="1600" b="0" dirty="0" err="1">
                <a:solidFill>
                  <a:srgbClr val="484848"/>
                </a:solidFill>
                <a:latin typeface="Roboto"/>
              </a:rPr>
              <a:t>derivados</a:t>
            </a:r>
            <a:r>
              <a:rPr sz="1600" b="0" dirty="0">
                <a:solidFill>
                  <a:srgbClr val="484848"/>
                </a:solidFill>
                <a:latin typeface="Roboto"/>
              </a:rPr>
              <a:t> de </a:t>
            </a:r>
            <a:r>
              <a:rPr sz="1600" b="0" dirty="0" err="1">
                <a:solidFill>
                  <a:srgbClr val="484848"/>
                </a:solidFill>
                <a:latin typeface="Roboto"/>
              </a:rPr>
              <a:t>lesiones</a:t>
            </a:r>
            <a:r>
              <a:rPr sz="1600" b="0" dirty="0">
                <a:solidFill>
                  <a:srgbClr val="484848"/>
                </a:solidFill>
                <a:latin typeface="Roboto"/>
              </a:rPr>
              <a:t>
</a:t>
            </a:r>
            <a:r>
              <a:rPr sz="1600" b="0" dirty="0" err="1">
                <a:solidFill>
                  <a:srgbClr val="484848"/>
                </a:solidFill>
                <a:latin typeface="Roboto"/>
              </a:rPr>
              <a:t>premalignas</a:t>
            </a:r>
            <a:r>
              <a:rPr sz="1600" b="0" dirty="0">
                <a:solidFill>
                  <a:srgbClr val="484848"/>
                </a:solidFill>
                <a:latin typeface="Roboto"/>
              </a:rPr>
              <a:t>.</a:t>
            </a:r>
          </a:p>
        </p:txBody>
      </p:sp>
      <p:sp>
        <p:nvSpPr>
          <p:cNvPr id="22" name="Rounded Rectangle 31">
            <a:extLst>
              <a:ext uri="{FF2B5EF4-FFF2-40B4-BE49-F238E27FC236}">
                <a16:creationId xmlns:a16="http://schemas.microsoft.com/office/drawing/2014/main" id="{F7E0E270-9DA6-478A-AD4A-1FDCA34E50A4}"/>
              </a:ext>
            </a:extLst>
          </p:cNvPr>
          <p:cNvSpPr/>
          <p:nvPr/>
        </p:nvSpPr>
        <p:spPr>
          <a:xfrm>
            <a:off x="1217013" y="2343467"/>
            <a:ext cx="422230" cy="438230"/>
          </a:xfrm>
          <a:custGeom>
            <a:avLst/>
            <a:gdLst/>
            <a:ahLst/>
            <a:cxnLst/>
            <a:rect l="0" t="0" r="0" b="0"/>
            <a:pathLst>
              <a:path w="422230" h="438230">
                <a:moveTo>
                  <a:pt x="139641" y="300213"/>
                </a:moveTo>
                <a:cubicBezTo>
                  <a:pt x="139631" y="297593"/>
                  <a:pt x="137499" y="295478"/>
                  <a:pt x="134879" y="295489"/>
                </a:cubicBezTo>
                <a:moveTo>
                  <a:pt x="134974" y="295489"/>
                </a:moveTo>
                <a:cubicBezTo>
                  <a:pt x="132354" y="295478"/>
                  <a:pt x="130222" y="297593"/>
                  <a:pt x="130212" y="300213"/>
                </a:cubicBezTo>
                <a:moveTo>
                  <a:pt x="130116" y="300156"/>
                </a:moveTo>
                <a:cubicBezTo>
                  <a:pt x="130127" y="302776"/>
                  <a:pt x="132259" y="304891"/>
                  <a:pt x="134879" y="304880"/>
                </a:cubicBezTo>
                <a:moveTo>
                  <a:pt x="134974" y="304937"/>
                </a:moveTo>
                <a:cubicBezTo>
                  <a:pt x="137594" y="304948"/>
                  <a:pt x="139726" y="302833"/>
                  <a:pt x="139737" y="300213"/>
                </a:cubicBezTo>
                <a:moveTo>
                  <a:pt x="196887" y="230128"/>
                </a:moveTo>
                <a:cubicBezTo>
                  <a:pt x="196876" y="227505"/>
                  <a:pt x="194747" y="225385"/>
                  <a:pt x="192124" y="225385"/>
                </a:cubicBezTo>
                <a:moveTo>
                  <a:pt x="192124" y="225385"/>
                </a:moveTo>
                <a:cubicBezTo>
                  <a:pt x="189501" y="225385"/>
                  <a:pt x="187372" y="227505"/>
                  <a:pt x="187362" y="230128"/>
                </a:cubicBezTo>
                <a:moveTo>
                  <a:pt x="187362" y="230128"/>
                </a:moveTo>
                <a:cubicBezTo>
                  <a:pt x="187372" y="232748"/>
                  <a:pt x="189504" y="234863"/>
                  <a:pt x="192124" y="234852"/>
                </a:cubicBezTo>
                <a:moveTo>
                  <a:pt x="192124" y="234852"/>
                </a:moveTo>
                <a:cubicBezTo>
                  <a:pt x="194744" y="234863"/>
                  <a:pt x="196876" y="232748"/>
                  <a:pt x="196887" y="230128"/>
                </a:cubicBezTo>
                <a:moveTo>
                  <a:pt x="225462" y="328788"/>
                </a:moveTo>
                <a:cubicBezTo>
                  <a:pt x="225451" y="326168"/>
                  <a:pt x="223319" y="324053"/>
                  <a:pt x="220699" y="324064"/>
                </a:cubicBezTo>
                <a:moveTo>
                  <a:pt x="220699" y="324064"/>
                </a:moveTo>
                <a:cubicBezTo>
                  <a:pt x="218079" y="324053"/>
                  <a:pt x="215947" y="326168"/>
                  <a:pt x="215937" y="328788"/>
                </a:cubicBezTo>
                <a:moveTo>
                  <a:pt x="215937" y="328731"/>
                </a:moveTo>
                <a:cubicBezTo>
                  <a:pt x="215947" y="331351"/>
                  <a:pt x="218079" y="333466"/>
                  <a:pt x="220699" y="333455"/>
                </a:cubicBezTo>
                <a:moveTo>
                  <a:pt x="220699" y="333512"/>
                </a:moveTo>
                <a:cubicBezTo>
                  <a:pt x="223319" y="333523"/>
                  <a:pt x="225451" y="331408"/>
                  <a:pt x="225462" y="328788"/>
                </a:cubicBezTo>
                <a:moveTo>
                  <a:pt x="82587" y="219803"/>
                </a:moveTo>
                <a:cubicBezTo>
                  <a:pt x="82576" y="217183"/>
                  <a:pt x="80444" y="215068"/>
                  <a:pt x="77824" y="215078"/>
                </a:cubicBezTo>
                <a:moveTo>
                  <a:pt x="77824" y="215078"/>
                </a:moveTo>
                <a:cubicBezTo>
                  <a:pt x="75204" y="215068"/>
                  <a:pt x="73072" y="217183"/>
                  <a:pt x="73062" y="219803"/>
                </a:cubicBezTo>
                <a:moveTo>
                  <a:pt x="73062" y="219803"/>
                </a:moveTo>
                <a:cubicBezTo>
                  <a:pt x="73062" y="221064"/>
                  <a:pt x="73564" y="222274"/>
                  <a:pt x="74458" y="223164"/>
                </a:cubicBezTo>
                <a:cubicBezTo>
                  <a:pt x="75351" y="224054"/>
                  <a:pt x="76563" y="224551"/>
                  <a:pt x="77824" y="224546"/>
                </a:cubicBezTo>
                <a:moveTo>
                  <a:pt x="77824" y="224546"/>
                </a:moveTo>
                <a:cubicBezTo>
                  <a:pt x="79086" y="224551"/>
                  <a:pt x="80297" y="224054"/>
                  <a:pt x="81191" y="223164"/>
                </a:cubicBezTo>
                <a:cubicBezTo>
                  <a:pt x="82084" y="222274"/>
                  <a:pt x="82587" y="221064"/>
                  <a:pt x="82587" y="219803"/>
                </a:cubicBezTo>
                <a:moveTo>
                  <a:pt x="139641" y="144994"/>
                </a:moveTo>
                <a:cubicBezTo>
                  <a:pt x="139641" y="143732"/>
                  <a:pt x="139139" y="142523"/>
                  <a:pt x="138245" y="141633"/>
                </a:cubicBezTo>
                <a:cubicBezTo>
                  <a:pt x="137352" y="140743"/>
                  <a:pt x="136140" y="140245"/>
                  <a:pt x="134879" y="140250"/>
                </a:cubicBezTo>
                <a:moveTo>
                  <a:pt x="134974" y="140250"/>
                </a:moveTo>
                <a:cubicBezTo>
                  <a:pt x="133713" y="140245"/>
                  <a:pt x="132501" y="140743"/>
                  <a:pt x="131608" y="141633"/>
                </a:cubicBezTo>
                <a:cubicBezTo>
                  <a:pt x="130714" y="142523"/>
                  <a:pt x="130212" y="143732"/>
                  <a:pt x="130212" y="144994"/>
                </a:cubicBezTo>
                <a:moveTo>
                  <a:pt x="130116" y="144994"/>
                </a:moveTo>
                <a:cubicBezTo>
                  <a:pt x="130127" y="147613"/>
                  <a:pt x="132259" y="149728"/>
                  <a:pt x="134879" y="149718"/>
                </a:cubicBezTo>
                <a:moveTo>
                  <a:pt x="134974" y="149718"/>
                </a:moveTo>
                <a:cubicBezTo>
                  <a:pt x="137594" y="149728"/>
                  <a:pt x="139726" y="147613"/>
                  <a:pt x="139737" y="144994"/>
                </a:cubicBezTo>
                <a:moveTo>
                  <a:pt x="139737" y="438230"/>
                </a:moveTo>
                <a:lnTo>
                  <a:pt x="139737" y="381080"/>
                </a:lnTo>
                <a:lnTo>
                  <a:pt x="120687" y="381080"/>
                </a:lnTo>
                <a:cubicBezTo>
                  <a:pt x="89124" y="381080"/>
                  <a:pt x="63537" y="355493"/>
                  <a:pt x="63537" y="323930"/>
                </a:cubicBezTo>
                <a:lnTo>
                  <a:pt x="63537" y="266780"/>
                </a:lnTo>
                <a:lnTo>
                  <a:pt x="10006" y="266780"/>
                </a:lnTo>
                <a:cubicBezTo>
                  <a:pt x="6958" y="266782"/>
                  <a:pt x="4093" y="265325"/>
                  <a:pt x="2299" y="262860"/>
                </a:cubicBezTo>
                <a:cubicBezTo>
                  <a:pt x="505" y="260396"/>
                  <a:pt x="0" y="257222"/>
                  <a:pt x="938" y="254321"/>
                </a:cubicBezTo>
                <a:cubicBezTo>
                  <a:pt x="40391" y="132192"/>
                  <a:pt x="67823" y="80"/>
                  <a:pt x="220699" y="80"/>
                </a:cubicBezTo>
                <a:cubicBezTo>
                  <a:pt x="301062" y="0"/>
                  <a:pt x="372345" y="51657"/>
                  <a:pt x="397287" y="128051"/>
                </a:cubicBezTo>
                <a:cubicBezTo>
                  <a:pt x="422230" y="204445"/>
                  <a:pt x="395164" y="288213"/>
                  <a:pt x="330237" y="335570"/>
                </a:cubicBezTo>
                <a:lnTo>
                  <a:pt x="330237" y="438230"/>
                </a:lnTo>
              </a:path>
            </a:pathLst>
          </a:custGeom>
          <a:noFill/>
          <a:ln w="14287">
            <a:solidFill>
              <a:srgbClr val="484848"/>
            </a:solid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23" name="Rounded Rectangle 32">
            <a:extLst>
              <a:ext uri="{FF2B5EF4-FFF2-40B4-BE49-F238E27FC236}">
                <a16:creationId xmlns:a16="http://schemas.microsoft.com/office/drawing/2014/main" id="{F185C91C-F1CA-4348-B70E-A9367E234761}"/>
              </a:ext>
            </a:extLst>
          </p:cNvPr>
          <p:cNvSpPr/>
          <p:nvPr/>
        </p:nvSpPr>
        <p:spPr>
          <a:xfrm>
            <a:off x="6229154" y="2358129"/>
            <a:ext cx="443116" cy="445879"/>
          </a:xfrm>
          <a:custGeom>
            <a:avLst/>
            <a:gdLst/>
            <a:ahLst/>
            <a:cxnLst/>
            <a:rect l="0" t="0" r="0" b="0"/>
            <a:pathLst>
              <a:path w="443116" h="445879">
                <a:moveTo>
                  <a:pt x="254712" y="417386"/>
                </a:moveTo>
                <a:cubicBezTo>
                  <a:pt x="198875" y="445879"/>
                  <a:pt x="131939" y="441627"/>
                  <a:pt x="80156" y="406298"/>
                </a:cubicBezTo>
                <a:cubicBezTo>
                  <a:pt x="28373" y="370969"/>
                  <a:pt x="0" y="310195"/>
                  <a:pt x="6163" y="247812"/>
                </a:cubicBezTo>
                <a:cubicBezTo>
                  <a:pt x="12327" y="185429"/>
                  <a:pt x="52046" y="131383"/>
                  <a:pt x="109741" y="106871"/>
                </a:cubicBezTo>
                <a:moveTo>
                  <a:pt x="328816" y="188596"/>
                </a:moveTo>
                <a:cubicBezTo>
                  <a:pt x="311773" y="156026"/>
                  <a:pt x="285187" y="129439"/>
                  <a:pt x="252616" y="112396"/>
                </a:cubicBezTo>
                <a:moveTo>
                  <a:pt x="188037" y="157735"/>
                </a:moveTo>
                <a:cubicBezTo>
                  <a:pt x="199742" y="166661"/>
                  <a:pt x="207690" y="179638"/>
                  <a:pt x="210325" y="194120"/>
                </a:cubicBezTo>
                <a:moveTo>
                  <a:pt x="252616" y="198121"/>
                </a:moveTo>
                <a:cubicBezTo>
                  <a:pt x="239514" y="191552"/>
                  <a:pt x="224427" y="190125"/>
                  <a:pt x="210325" y="194120"/>
                </a:cubicBezTo>
                <a:cubicBezTo>
                  <a:pt x="210325" y="194120"/>
                  <a:pt x="270904" y="73915"/>
                  <a:pt x="360249" y="64771"/>
                </a:cubicBezTo>
                <a:moveTo>
                  <a:pt x="409969" y="107824"/>
                </a:moveTo>
                <a:lnTo>
                  <a:pt x="315100" y="25718"/>
                </a:lnTo>
                <a:moveTo>
                  <a:pt x="134931" y="41848"/>
                </a:moveTo>
                <a:lnTo>
                  <a:pt x="133580" y="13305"/>
                </a:lnTo>
                <a:cubicBezTo>
                  <a:pt x="133331" y="8050"/>
                  <a:pt x="137389" y="3589"/>
                  <a:pt x="142644" y="3340"/>
                </a:cubicBezTo>
                <a:lnTo>
                  <a:pt x="171187" y="1989"/>
                </a:lnTo>
                <a:cubicBezTo>
                  <a:pt x="213224" y="0"/>
                  <a:pt x="248914" y="32464"/>
                  <a:pt x="250904" y="74501"/>
                </a:cubicBezTo>
                <a:lnTo>
                  <a:pt x="252706" y="112559"/>
                </a:lnTo>
                <a:lnTo>
                  <a:pt x="252706" y="112559"/>
                </a:lnTo>
                <a:lnTo>
                  <a:pt x="214648" y="114360"/>
                </a:lnTo>
                <a:cubicBezTo>
                  <a:pt x="172611" y="116350"/>
                  <a:pt x="136920" y="83885"/>
                  <a:pt x="134931" y="41848"/>
                </a:cubicBezTo>
                <a:close/>
                <a:moveTo>
                  <a:pt x="290716" y="436246"/>
                </a:moveTo>
                <a:cubicBezTo>
                  <a:pt x="290716" y="436246"/>
                  <a:pt x="290716" y="321946"/>
                  <a:pt x="366916" y="321946"/>
                </a:cubicBezTo>
                <a:cubicBezTo>
                  <a:pt x="443116" y="321946"/>
                  <a:pt x="443116" y="436246"/>
                  <a:pt x="443116" y="436246"/>
                </a:cubicBezTo>
                <a:moveTo>
                  <a:pt x="292050" y="417196"/>
                </a:moveTo>
                <a:lnTo>
                  <a:pt x="441783" y="417196"/>
                </a:lnTo>
                <a:moveTo>
                  <a:pt x="429972" y="369571"/>
                </a:moveTo>
                <a:lnTo>
                  <a:pt x="303861" y="369571"/>
                </a:lnTo>
                <a:moveTo>
                  <a:pt x="443116" y="207646"/>
                </a:moveTo>
                <a:cubicBezTo>
                  <a:pt x="443116" y="207646"/>
                  <a:pt x="443116" y="321946"/>
                  <a:pt x="366916" y="321946"/>
                </a:cubicBezTo>
                <a:cubicBezTo>
                  <a:pt x="290716" y="321946"/>
                  <a:pt x="290716" y="207646"/>
                  <a:pt x="290716" y="207646"/>
                </a:cubicBezTo>
                <a:moveTo>
                  <a:pt x="292050" y="226696"/>
                </a:moveTo>
                <a:lnTo>
                  <a:pt x="441783" y="226696"/>
                </a:lnTo>
                <a:moveTo>
                  <a:pt x="429972" y="274321"/>
                </a:moveTo>
                <a:lnTo>
                  <a:pt x="303861" y="274321"/>
                </a:lnTo>
              </a:path>
            </a:pathLst>
          </a:custGeom>
          <a:noFill/>
          <a:ln w="14287">
            <a:solidFill>
              <a:srgbClr val="484848"/>
            </a:solid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24" name="Rounded Rectangle 33">
            <a:extLst>
              <a:ext uri="{FF2B5EF4-FFF2-40B4-BE49-F238E27FC236}">
                <a16:creationId xmlns:a16="http://schemas.microsoft.com/office/drawing/2014/main" id="{4699BC46-DCA0-4511-B7A9-C93F1C3AE520}"/>
              </a:ext>
            </a:extLst>
          </p:cNvPr>
          <p:cNvSpPr/>
          <p:nvPr/>
        </p:nvSpPr>
        <p:spPr>
          <a:xfrm>
            <a:off x="3718314" y="4629548"/>
            <a:ext cx="438149" cy="438225"/>
          </a:xfrm>
          <a:custGeom>
            <a:avLst/>
            <a:gdLst/>
            <a:ahLst/>
            <a:cxnLst/>
            <a:rect l="0" t="0" r="0" b="0"/>
            <a:pathLst>
              <a:path w="438149" h="438225">
                <a:moveTo>
                  <a:pt x="171449" y="438149"/>
                </a:moveTo>
                <a:lnTo>
                  <a:pt x="19050" y="438149"/>
                </a:lnTo>
                <a:cubicBezTo>
                  <a:pt x="8528" y="438149"/>
                  <a:pt x="0" y="429620"/>
                  <a:pt x="0" y="419099"/>
                </a:cubicBezTo>
                <a:lnTo>
                  <a:pt x="0" y="19050"/>
                </a:lnTo>
                <a:cubicBezTo>
                  <a:pt x="0" y="8528"/>
                  <a:pt x="8528" y="0"/>
                  <a:pt x="19050" y="0"/>
                </a:cubicBezTo>
                <a:lnTo>
                  <a:pt x="248126" y="0"/>
                </a:lnTo>
                <a:cubicBezTo>
                  <a:pt x="311011" y="0"/>
                  <a:pt x="361981" y="50995"/>
                  <a:pt x="361949" y="113880"/>
                </a:cubicBezTo>
                <a:lnTo>
                  <a:pt x="361949" y="228599"/>
                </a:lnTo>
                <a:moveTo>
                  <a:pt x="266699" y="1600"/>
                </a:moveTo>
                <a:lnTo>
                  <a:pt x="266699" y="76200"/>
                </a:lnTo>
                <a:cubicBezTo>
                  <a:pt x="266699" y="86721"/>
                  <a:pt x="275228" y="95250"/>
                  <a:pt x="285749" y="95250"/>
                </a:cubicBezTo>
                <a:lnTo>
                  <a:pt x="360425" y="95250"/>
                </a:lnTo>
                <a:moveTo>
                  <a:pt x="323849" y="323849"/>
                </a:moveTo>
                <a:cubicBezTo>
                  <a:pt x="323849" y="344891"/>
                  <a:pt x="306791" y="361949"/>
                  <a:pt x="285749" y="361949"/>
                </a:cubicBezTo>
                <a:lnTo>
                  <a:pt x="247649" y="361949"/>
                </a:lnTo>
                <a:lnTo>
                  <a:pt x="247649" y="285749"/>
                </a:lnTo>
                <a:lnTo>
                  <a:pt x="285749" y="285749"/>
                </a:lnTo>
                <a:cubicBezTo>
                  <a:pt x="306791" y="285749"/>
                  <a:pt x="323849" y="302807"/>
                  <a:pt x="323849" y="323849"/>
                </a:cubicBezTo>
                <a:close/>
                <a:moveTo>
                  <a:pt x="247649" y="362025"/>
                </a:moveTo>
                <a:lnTo>
                  <a:pt x="247649" y="438225"/>
                </a:lnTo>
                <a:moveTo>
                  <a:pt x="438149" y="438149"/>
                </a:moveTo>
                <a:lnTo>
                  <a:pt x="390524" y="438149"/>
                </a:lnTo>
                <a:cubicBezTo>
                  <a:pt x="374743" y="438149"/>
                  <a:pt x="361949" y="425356"/>
                  <a:pt x="361949" y="409574"/>
                </a:cubicBezTo>
                <a:lnTo>
                  <a:pt x="361949" y="285749"/>
                </a:lnTo>
              </a:path>
            </a:pathLst>
          </a:custGeom>
          <a:noFill/>
          <a:ln w="14287">
            <a:solidFill>
              <a:srgbClr val="484848"/>
            </a:solid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25" name="Rounded Rectangle 34">
            <a:extLst>
              <a:ext uri="{FF2B5EF4-FFF2-40B4-BE49-F238E27FC236}">
                <a16:creationId xmlns:a16="http://schemas.microsoft.com/office/drawing/2014/main" id="{EAF72F31-9901-460B-92D8-855355626E32}"/>
              </a:ext>
            </a:extLst>
          </p:cNvPr>
          <p:cNvSpPr/>
          <p:nvPr/>
        </p:nvSpPr>
        <p:spPr>
          <a:xfrm>
            <a:off x="8746313" y="4689034"/>
            <a:ext cx="428548" cy="299613"/>
          </a:xfrm>
          <a:custGeom>
            <a:avLst/>
            <a:gdLst/>
            <a:ahLst/>
            <a:cxnLst/>
            <a:rect l="0" t="0" r="0" b="0"/>
            <a:pathLst>
              <a:path w="428548" h="299613">
                <a:moveTo>
                  <a:pt x="395249" y="76752"/>
                </a:moveTo>
                <a:cubicBezTo>
                  <a:pt x="415799" y="88176"/>
                  <a:pt x="428544" y="109838"/>
                  <a:pt x="428548" y="133350"/>
                </a:cubicBezTo>
                <a:cubicBezTo>
                  <a:pt x="428548" y="133350"/>
                  <a:pt x="301237" y="95250"/>
                  <a:pt x="214274" y="95250"/>
                </a:cubicBezTo>
                <a:cubicBezTo>
                  <a:pt x="127311" y="95250"/>
                  <a:pt x="0" y="133350"/>
                  <a:pt x="0" y="133350"/>
                </a:cubicBezTo>
                <a:cubicBezTo>
                  <a:pt x="4" y="109838"/>
                  <a:pt x="12749" y="88176"/>
                  <a:pt x="33299" y="76752"/>
                </a:cubicBezTo>
                <a:cubicBezTo>
                  <a:pt x="144322" y="7962"/>
                  <a:pt x="136969" y="0"/>
                  <a:pt x="171411" y="0"/>
                </a:cubicBezTo>
                <a:cubicBezTo>
                  <a:pt x="187882" y="45"/>
                  <a:pt x="203522" y="7239"/>
                  <a:pt x="214274" y="19716"/>
                </a:cubicBezTo>
                <a:cubicBezTo>
                  <a:pt x="225026" y="7239"/>
                  <a:pt x="240666" y="45"/>
                  <a:pt x="257136" y="0"/>
                </a:cubicBezTo>
                <a:cubicBezTo>
                  <a:pt x="291579" y="0"/>
                  <a:pt x="284226" y="7962"/>
                  <a:pt x="395249" y="76752"/>
                </a:cubicBezTo>
                <a:close/>
                <a:moveTo>
                  <a:pt x="63436" y="123767"/>
                </a:moveTo>
                <a:lnTo>
                  <a:pt x="99974" y="233362"/>
                </a:lnTo>
                <a:lnTo>
                  <a:pt x="124606" y="181013"/>
                </a:lnTo>
                <a:cubicBezTo>
                  <a:pt x="126088" y="171868"/>
                  <a:pt x="133671" y="164947"/>
                  <a:pt x="142913" y="164306"/>
                </a:cubicBezTo>
                <a:lnTo>
                  <a:pt x="285635" y="164306"/>
                </a:lnTo>
                <a:cubicBezTo>
                  <a:pt x="294877" y="164947"/>
                  <a:pt x="302460" y="171868"/>
                  <a:pt x="303942" y="181013"/>
                </a:cubicBezTo>
                <a:lnTo>
                  <a:pt x="328574" y="233362"/>
                </a:lnTo>
                <a:lnTo>
                  <a:pt x="365112" y="123767"/>
                </a:lnTo>
                <a:moveTo>
                  <a:pt x="428548" y="133350"/>
                </a:moveTo>
                <a:lnTo>
                  <a:pt x="369684" y="241077"/>
                </a:lnTo>
                <a:cubicBezTo>
                  <a:pt x="348628" y="277482"/>
                  <a:pt x="309492" y="299613"/>
                  <a:pt x="267443" y="298894"/>
                </a:cubicBezTo>
                <a:lnTo>
                  <a:pt x="167411" y="298894"/>
                </a:lnTo>
                <a:cubicBezTo>
                  <a:pt x="126938" y="299516"/>
                  <a:pt x="89049" y="279064"/>
                  <a:pt x="67360" y="244887"/>
                </a:cubicBezTo>
                <a:lnTo>
                  <a:pt x="0" y="133350"/>
                </a:lnTo>
                <a:moveTo>
                  <a:pt x="153562" y="223837"/>
                </a:moveTo>
                <a:cubicBezTo>
                  <a:pt x="173038" y="230679"/>
                  <a:pt x="193600" y="233907"/>
                  <a:pt x="214236" y="233362"/>
                </a:cubicBezTo>
                <a:cubicBezTo>
                  <a:pt x="235171" y="233825"/>
                  <a:pt x="256025" y="230601"/>
                  <a:pt x="275844" y="223837"/>
                </a:cubicBezTo>
                <a:moveTo>
                  <a:pt x="214274" y="95250"/>
                </a:moveTo>
                <a:lnTo>
                  <a:pt x="213207" y="164306"/>
                </a:lnTo>
                <a:moveTo>
                  <a:pt x="293770" y="104184"/>
                </a:moveTo>
                <a:lnTo>
                  <a:pt x="292931" y="166173"/>
                </a:lnTo>
                <a:moveTo>
                  <a:pt x="133654" y="165182"/>
                </a:moveTo>
                <a:lnTo>
                  <a:pt x="133159" y="102908"/>
                </a:lnTo>
              </a:path>
            </a:pathLst>
          </a:custGeom>
          <a:noFill/>
          <a:ln w="14287">
            <a:solidFill>
              <a:srgbClr val="484848"/>
            </a:solid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grpSp>
        <p:nvGrpSpPr>
          <p:cNvPr id="42" name="Group 41">
            <a:extLst>
              <a:ext uri="{FF2B5EF4-FFF2-40B4-BE49-F238E27FC236}">
                <a16:creationId xmlns:a16="http://schemas.microsoft.com/office/drawing/2014/main" id="{DD4B1E36-3AC8-4215-AAB0-F243E0B4CC5B}"/>
              </a:ext>
            </a:extLst>
          </p:cNvPr>
          <p:cNvGrpSpPr/>
          <p:nvPr/>
        </p:nvGrpSpPr>
        <p:grpSpPr>
          <a:xfrm rot="10800000">
            <a:off x="10610726" y="2067073"/>
            <a:ext cx="857249" cy="1685927"/>
            <a:chOff x="5973422" y="3086100"/>
            <a:chExt cx="857249" cy="1685927"/>
          </a:xfrm>
          <a:solidFill>
            <a:schemeClr val="accent2"/>
          </a:solidFill>
        </p:grpSpPr>
        <p:sp>
          <p:nvSpPr>
            <p:cNvPr id="43" name="Rounded Rectangle 17">
              <a:extLst>
                <a:ext uri="{FF2B5EF4-FFF2-40B4-BE49-F238E27FC236}">
                  <a16:creationId xmlns:a16="http://schemas.microsoft.com/office/drawing/2014/main" id="{1486FA6F-058E-44D4-BFB7-5DF38131F82F}"/>
                </a:ext>
              </a:extLst>
            </p:cNvPr>
            <p:cNvSpPr/>
            <p:nvPr/>
          </p:nvSpPr>
          <p:spPr>
            <a:xfrm>
              <a:off x="5973422" y="3596542"/>
              <a:ext cx="857249" cy="1175485"/>
            </a:xfrm>
            <a:custGeom>
              <a:avLst/>
              <a:gdLst/>
              <a:ahLst/>
              <a:cxnLst/>
              <a:rect l="0" t="0" r="0" b="0"/>
              <a:pathLst>
                <a:path w="857249" h="1175485">
                  <a:moveTo>
                    <a:pt x="428625" y="1175485"/>
                  </a:moveTo>
                  <a:cubicBezTo>
                    <a:pt x="191902" y="1175485"/>
                    <a:pt x="0" y="983584"/>
                    <a:pt x="0" y="746860"/>
                  </a:cubicBezTo>
                  <a:cubicBezTo>
                    <a:pt x="0" y="635147"/>
                    <a:pt x="42862" y="537310"/>
                    <a:pt x="104775" y="451585"/>
                  </a:cubicBezTo>
                  <a:lnTo>
                    <a:pt x="420852" y="5359"/>
                  </a:lnTo>
                  <a:cubicBezTo>
                    <a:pt x="424648" y="0"/>
                    <a:pt x="432601" y="0"/>
                    <a:pt x="436397" y="5359"/>
                  </a:cubicBezTo>
                  <a:lnTo>
                    <a:pt x="752474" y="451585"/>
                  </a:lnTo>
                  <a:cubicBezTo>
                    <a:pt x="804862" y="531715"/>
                    <a:pt x="857249" y="639762"/>
                    <a:pt x="857249" y="746860"/>
                  </a:cubicBezTo>
                  <a:cubicBezTo>
                    <a:pt x="857249" y="983584"/>
                    <a:pt x="665347" y="1175485"/>
                    <a:pt x="428624" y="1175485"/>
                  </a:cubicBezTo>
                  <a:close/>
                  <a:moveTo>
                    <a:pt x="85725" y="746860"/>
                  </a:moveTo>
                  <a:cubicBezTo>
                    <a:pt x="85725" y="936239"/>
                    <a:pt x="239246" y="1089760"/>
                    <a:pt x="428625" y="1089760"/>
                  </a:cubicBezTo>
                  <a:cubicBezTo>
                    <a:pt x="618002" y="1089760"/>
                    <a:pt x="771525" y="936239"/>
                    <a:pt x="771525" y="746860"/>
                  </a:cubicBezTo>
                  <a:cubicBezTo>
                    <a:pt x="771525" y="557483"/>
                    <a:pt x="618002" y="403960"/>
                    <a:pt x="428625" y="403960"/>
                  </a:cubicBezTo>
                  <a:cubicBezTo>
                    <a:pt x="239246" y="403960"/>
                    <a:pt x="85725" y="557483"/>
                    <a:pt x="85725" y="746860"/>
                  </a:cubicBezTo>
                  <a:close/>
                </a:path>
              </a:pathLst>
            </a:custGeom>
            <a:grpFill/>
            <a:ln>
              <a:no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44" name="Rounded Rectangle 18">
              <a:extLst>
                <a:ext uri="{FF2B5EF4-FFF2-40B4-BE49-F238E27FC236}">
                  <a16:creationId xmlns:a16="http://schemas.microsoft.com/office/drawing/2014/main" id="{0DBDCAB8-9004-4D6F-BD16-64C3967496D5}"/>
                </a:ext>
              </a:extLst>
            </p:cNvPr>
            <p:cNvSpPr/>
            <p:nvPr/>
          </p:nvSpPr>
          <p:spPr>
            <a:xfrm>
              <a:off x="6287747" y="3086100"/>
              <a:ext cx="228600" cy="228600"/>
            </a:xfrm>
            <a:custGeom>
              <a:avLst/>
              <a:gdLst/>
              <a:ahLst/>
              <a:cxnLst/>
              <a:rect l="0" t="0" r="0" b="0"/>
              <a:pathLst>
                <a:path w="228600" h="228600">
                  <a:moveTo>
                    <a:pt x="0" y="114300"/>
                  </a:moveTo>
                  <a:cubicBezTo>
                    <a:pt x="0" y="51174"/>
                    <a:pt x="51174" y="0"/>
                    <a:pt x="114300" y="0"/>
                  </a:cubicBezTo>
                  <a:cubicBezTo>
                    <a:pt x="177425" y="0"/>
                    <a:pt x="228600" y="51174"/>
                    <a:pt x="228600" y="114300"/>
                  </a:cubicBezTo>
                  <a:cubicBezTo>
                    <a:pt x="228600" y="177425"/>
                    <a:pt x="177425" y="228600"/>
                    <a:pt x="114300" y="228600"/>
                  </a:cubicBezTo>
                  <a:cubicBezTo>
                    <a:pt x="51174" y="228600"/>
                    <a:pt x="0" y="177425"/>
                    <a:pt x="0" y="114300"/>
                  </a:cubicBezTo>
                  <a:close/>
                  <a:moveTo>
                    <a:pt x="114300" y="171450"/>
                  </a:moveTo>
                  <a:cubicBezTo>
                    <a:pt x="145862" y="171450"/>
                    <a:pt x="171450" y="145862"/>
                    <a:pt x="171450" y="114300"/>
                  </a:cubicBezTo>
                  <a:cubicBezTo>
                    <a:pt x="171450" y="82737"/>
                    <a:pt x="145862" y="57150"/>
                    <a:pt x="114300" y="57150"/>
                  </a:cubicBezTo>
                  <a:cubicBezTo>
                    <a:pt x="82737" y="57150"/>
                    <a:pt x="57150" y="82737"/>
                    <a:pt x="57150" y="114300"/>
                  </a:cubicBezTo>
                  <a:cubicBezTo>
                    <a:pt x="57150" y="145862"/>
                    <a:pt x="82737" y="171450"/>
                    <a:pt x="114300" y="171450"/>
                  </a:cubicBezTo>
                  <a:close/>
                </a:path>
              </a:pathLst>
            </a:custGeom>
            <a:grpFill/>
            <a:ln>
              <a:no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45" name="Rounded Rectangle 19">
              <a:extLst>
                <a:ext uri="{FF2B5EF4-FFF2-40B4-BE49-F238E27FC236}">
                  <a16:creationId xmlns:a16="http://schemas.microsoft.com/office/drawing/2014/main" id="{C830AEDE-3AB0-4A39-AF7E-84FF58CD0FEC}"/>
                </a:ext>
              </a:extLst>
            </p:cNvPr>
            <p:cNvSpPr/>
            <p:nvPr/>
          </p:nvSpPr>
          <p:spPr>
            <a:xfrm>
              <a:off x="5973422" y="3596542"/>
              <a:ext cx="857249" cy="1175485"/>
            </a:xfrm>
            <a:custGeom>
              <a:avLst/>
              <a:gdLst/>
              <a:ahLst/>
              <a:cxnLst/>
              <a:rect l="0" t="0" r="0" b="0"/>
              <a:pathLst>
                <a:path w="857249" h="1175485">
                  <a:moveTo>
                    <a:pt x="428625" y="1175485"/>
                  </a:moveTo>
                  <a:cubicBezTo>
                    <a:pt x="191902" y="1175485"/>
                    <a:pt x="0" y="983584"/>
                    <a:pt x="0" y="746860"/>
                  </a:cubicBezTo>
                  <a:cubicBezTo>
                    <a:pt x="0" y="635147"/>
                    <a:pt x="42862" y="537310"/>
                    <a:pt x="104775" y="451585"/>
                  </a:cubicBezTo>
                  <a:lnTo>
                    <a:pt x="420852" y="5359"/>
                  </a:lnTo>
                  <a:cubicBezTo>
                    <a:pt x="424648" y="0"/>
                    <a:pt x="432601" y="0"/>
                    <a:pt x="436397" y="5359"/>
                  </a:cubicBezTo>
                  <a:lnTo>
                    <a:pt x="752474" y="451585"/>
                  </a:lnTo>
                  <a:cubicBezTo>
                    <a:pt x="804862" y="531715"/>
                    <a:pt x="857249" y="639762"/>
                    <a:pt x="857249" y="746860"/>
                  </a:cubicBezTo>
                  <a:cubicBezTo>
                    <a:pt x="857249" y="983584"/>
                    <a:pt x="665347" y="1175485"/>
                    <a:pt x="428624" y="1175485"/>
                  </a:cubicBezTo>
                  <a:close/>
                  <a:moveTo>
                    <a:pt x="85725" y="746860"/>
                  </a:moveTo>
                  <a:cubicBezTo>
                    <a:pt x="85725" y="936239"/>
                    <a:pt x="239246" y="1089760"/>
                    <a:pt x="428625" y="1089760"/>
                  </a:cubicBezTo>
                  <a:cubicBezTo>
                    <a:pt x="618002" y="1089760"/>
                    <a:pt x="771525" y="936239"/>
                    <a:pt x="771525" y="746860"/>
                  </a:cubicBezTo>
                  <a:cubicBezTo>
                    <a:pt x="771525" y="557483"/>
                    <a:pt x="618002" y="403960"/>
                    <a:pt x="428625" y="403960"/>
                  </a:cubicBezTo>
                  <a:cubicBezTo>
                    <a:pt x="239246" y="403960"/>
                    <a:pt x="85725" y="557483"/>
                    <a:pt x="85725" y="746860"/>
                  </a:cubicBezTo>
                  <a:close/>
                </a:path>
              </a:pathLst>
            </a:custGeom>
            <a:grpFill/>
            <a:ln w="14287">
              <a:solidFill>
                <a:srgbClr val="484848"/>
              </a:solid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46" name="Rounded Rectangle 20">
              <a:extLst>
                <a:ext uri="{FF2B5EF4-FFF2-40B4-BE49-F238E27FC236}">
                  <a16:creationId xmlns:a16="http://schemas.microsoft.com/office/drawing/2014/main" id="{BAE61FB0-BD6F-44B4-B549-C4BC40074BE0}"/>
                </a:ext>
              </a:extLst>
            </p:cNvPr>
            <p:cNvSpPr/>
            <p:nvPr/>
          </p:nvSpPr>
          <p:spPr>
            <a:xfrm>
              <a:off x="6287747" y="3086100"/>
              <a:ext cx="228600" cy="228600"/>
            </a:xfrm>
            <a:custGeom>
              <a:avLst/>
              <a:gdLst/>
              <a:ahLst/>
              <a:cxnLst/>
              <a:rect l="0" t="0" r="0" b="0"/>
              <a:pathLst>
                <a:path w="228600" h="228600">
                  <a:moveTo>
                    <a:pt x="0" y="114300"/>
                  </a:moveTo>
                  <a:cubicBezTo>
                    <a:pt x="0" y="51174"/>
                    <a:pt x="51174" y="0"/>
                    <a:pt x="114300" y="0"/>
                  </a:cubicBezTo>
                  <a:cubicBezTo>
                    <a:pt x="177425" y="0"/>
                    <a:pt x="228600" y="51174"/>
                    <a:pt x="228600" y="114300"/>
                  </a:cubicBezTo>
                  <a:cubicBezTo>
                    <a:pt x="228600" y="177425"/>
                    <a:pt x="177425" y="228600"/>
                    <a:pt x="114300" y="228600"/>
                  </a:cubicBezTo>
                  <a:cubicBezTo>
                    <a:pt x="51174" y="228600"/>
                    <a:pt x="0" y="177425"/>
                    <a:pt x="0" y="114300"/>
                  </a:cubicBezTo>
                  <a:close/>
                  <a:moveTo>
                    <a:pt x="114300" y="171450"/>
                  </a:moveTo>
                  <a:cubicBezTo>
                    <a:pt x="145862" y="171450"/>
                    <a:pt x="171450" y="145862"/>
                    <a:pt x="171450" y="114300"/>
                  </a:cubicBezTo>
                  <a:cubicBezTo>
                    <a:pt x="171450" y="82737"/>
                    <a:pt x="145862" y="57150"/>
                    <a:pt x="114300" y="57150"/>
                  </a:cubicBezTo>
                  <a:cubicBezTo>
                    <a:pt x="82737" y="57150"/>
                    <a:pt x="57150" y="82737"/>
                    <a:pt x="57150" y="114300"/>
                  </a:cubicBezTo>
                  <a:cubicBezTo>
                    <a:pt x="57150" y="145862"/>
                    <a:pt x="82737" y="171450"/>
                    <a:pt x="114300" y="171450"/>
                  </a:cubicBezTo>
                  <a:close/>
                </a:path>
              </a:pathLst>
            </a:custGeom>
            <a:grpFill/>
            <a:ln w="14287">
              <a:solidFill>
                <a:srgbClr val="484848"/>
              </a:solid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grpSp>
      <p:sp>
        <p:nvSpPr>
          <p:cNvPr id="47" name="TextBox 24">
            <a:extLst>
              <a:ext uri="{FF2B5EF4-FFF2-40B4-BE49-F238E27FC236}">
                <a16:creationId xmlns:a16="http://schemas.microsoft.com/office/drawing/2014/main" id="{9EB339AD-7FD8-4749-9C05-A0CB4F5213E5}"/>
              </a:ext>
            </a:extLst>
          </p:cNvPr>
          <p:cNvSpPr txBox="1"/>
          <p:nvPr/>
        </p:nvSpPr>
        <p:spPr>
          <a:xfrm>
            <a:off x="10692899" y="4031166"/>
            <a:ext cx="648554" cy="307777"/>
          </a:xfrm>
          <a:prstGeom prst="rect">
            <a:avLst/>
          </a:prstGeom>
          <a:noFill/>
          <a:ln>
            <a:noFill/>
          </a:ln>
        </p:spPr>
        <p:txBody>
          <a:bodyPr wrap="square" lIns="0" tIns="0" rIns="0" bIns="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sz="2000" b="1" dirty="0">
                <a:solidFill>
                  <a:schemeClr val="accent2">
                    <a:lumMod val="75000"/>
                  </a:schemeClr>
                </a:solidFill>
                <a:latin typeface="Roboto"/>
              </a:rPr>
              <a:t>2020</a:t>
            </a:r>
          </a:p>
        </p:txBody>
      </p:sp>
      <p:sp>
        <p:nvSpPr>
          <p:cNvPr id="48" name="TextBox 26">
            <a:extLst>
              <a:ext uri="{FF2B5EF4-FFF2-40B4-BE49-F238E27FC236}">
                <a16:creationId xmlns:a16="http://schemas.microsoft.com/office/drawing/2014/main" id="{C3BFB279-33A0-4B18-979E-F6B2D9FBEF51}"/>
              </a:ext>
            </a:extLst>
          </p:cNvPr>
          <p:cNvSpPr txBox="1"/>
          <p:nvPr/>
        </p:nvSpPr>
        <p:spPr>
          <a:xfrm>
            <a:off x="9967157" y="4484914"/>
            <a:ext cx="2179861" cy="492443"/>
          </a:xfrm>
          <a:prstGeom prst="rect">
            <a:avLst/>
          </a:prstGeom>
          <a:noFill/>
          <a:ln>
            <a:noFill/>
          </a:ln>
        </p:spPr>
        <p:txBody>
          <a:bodyPr wrap="square" lIns="0" tIns="0" rIns="0" bIns="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CO" sz="1600" b="0" dirty="0">
                <a:solidFill>
                  <a:srgbClr val="484848"/>
                </a:solidFill>
                <a:latin typeface="Roboto"/>
              </a:rPr>
              <a:t>Relación de los virus con los DPM y CO</a:t>
            </a:r>
            <a:endParaRPr sz="1600" b="0" dirty="0">
              <a:solidFill>
                <a:srgbClr val="484848"/>
              </a:solidFill>
              <a:latin typeface="Roboto"/>
            </a:endParaRPr>
          </a:p>
        </p:txBody>
      </p:sp>
      <p:sp>
        <p:nvSpPr>
          <p:cNvPr id="50" name="Rounded Rectangle 16">
            <a:extLst>
              <a:ext uri="{FF2B5EF4-FFF2-40B4-BE49-F238E27FC236}">
                <a16:creationId xmlns:a16="http://schemas.microsoft.com/office/drawing/2014/main" id="{23183F8E-A3B7-49E2-8CF7-F500A92A7023}"/>
              </a:ext>
            </a:extLst>
          </p:cNvPr>
          <p:cNvSpPr/>
          <p:nvPr/>
        </p:nvSpPr>
        <p:spPr>
          <a:xfrm>
            <a:off x="10806262" y="2264829"/>
            <a:ext cx="501653" cy="417848"/>
          </a:xfrm>
          <a:custGeom>
            <a:avLst/>
            <a:gdLst/>
            <a:ahLst/>
            <a:cxnLst/>
            <a:rect l="0" t="0" r="0" b="0"/>
            <a:pathLst>
              <a:path w="428625" h="419100">
                <a:moveTo>
                  <a:pt x="114300" y="133350"/>
                </a:moveTo>
                <a:lnTo>
                  <a:pt x="57150" y="419100"/>
                </a:lnTo>
                <a:lnTo>
                  <a:pt x="0" y="133350"/>
                </a:lnTo>
                <a:moveTo>
                  <a:pt x="161925" y="133350"/>
                </a:moveTo>
                <a:lnTo>
                  <a:pt x="161925" y="419100"/>
                </a:lnTo>
                <a:moveTo>
                  <a:pt x="209550" y="133350"/>
                </a:moveTo>
                <a:lnTo>
                  <a:pt x="209550" y="419100"/>
                </a:lnTo>
                <a:moveTo>
                  <a:pt x="209550" y="133350"/>
                </a:moveTo>
                <a:lnTo>
                  <a:pt x="257175" y="133350"/>
                </a:lnTo>
                <a:cubicBezTo>
                  <a:pt x="278217" y="133350"/>
                  <a:pt x="295275" y="150407"/>
                  <a:pt x="295275" y="171450"/>
                </a:cubicBezTo>
                <a:lnTo>
                  <a:pt x="295275" y="238125"/>
                </a:lnTo>
                <a:cubicBezTo>
                  <a:pt x="295275" y="259167"/>
                  <a:pt x="278217" y="276225"/>
                  <a:pt x="257175" y="276225"/>
                </a:cubicBezTo>
                <a:lnTo>
                  <a:pt x="209550" y="276225"/>
                </a:lnTo>
                <a:lnTo>
                  <a:pt x="209550" y="276225"/>
                </a:lnTo>
                <a:lnTo>
                  <a:pt x="209550" y="133350"/>
                </a:lnTo>
                <a:close/>
                <a:moveTo>
                  <a:pt x="209550" y="276225"/>
                </a:moveTo>
                <a:lnTo>
                  <a:pt x="257175" y="276225"/>
                </a:lnTo>
                <a:cubicBezTo>
                  <a:pt x="278217" y="276225"/>
                  <a:pt x="295275" y="293282"/>
                  <a:pt x="295275" y="314325"/>
                </a:cubicBezTo>
                <a:lnTo>
                  <a:pt x="295275" y="419100"/>
                </a:lnTo>
                <a:moveTo>
                  <a:pt x="342900" y="133350"/>
                </a:moveTo>
                <a:lnTo>
                  <a:pt x="390525" y="133350"/>
                </a:lnTo>
                <a:cubicBezTo>
                  <a:pt x="411567" y="133350"/>
                  <a:pt x="428625" y="150407"/>
                  <a:pt x="428625" y="171450"/>
                </a:cubicBezTo>
                <a:lnTo>
                  <a:pt x="428625" y="238125"/>
                </a:lnTo>
                <a:cubicBezTo>
                  <a:pt x="428625" y="259167"/>
                  <a:pt x="411567" y="276225"/>
                  <a:pt x="390525" y="276225"/>
                </a:cubicBezTo>
                <a:lnTo>
                  <a:pt x="342900" y="276225"/>
                </a:lnTo>
                <a:lnTo>
                  <a:pt x="342900" y="276225"/>
                </a:lnTo>
                <a:lnTo>
                  <a:pt x="342900" y="133350"/>
                </a:lnTo>
                <a:close/>
                <a:moveTo>
                  <a:pt x="342900" y="276225"/>
                </a:moveTo>
                <a:lnTo>
                  <a:pt x="390525" y="276225"/>
                </a:lnTo>
                <a:cubicBezTo>
                  <a:pt x="411567" y="276225"/>
                  <a:pt x="428625" y="293282"/>
                  <a:pt x="428625" y="314325"/>
                </a:cubicBezTo>
                <a:lnTo>
                  <a:pt x="428625" y="381000"/>
                </a:lnTo>
                <a:cubicBezTo>
                  <a:pt x="428625" y="402042"/>
                  <a:pt x="411567" y="419100"/>
                  <a:pt x="390525" y="419100"/>
                </a:cubicBezTo>
                <a:lnTo>
                  <a:pt x="342900" y="419100"/>
                </a:lnTo>
                <a:lnTo>
                  <a:pt x="342900" y="419100"/>
                </a:lnTo>
                <a:lnTo>
                  <a:pt x="342900" y="276225"/>
                </a:lnTo>
                <a:close/>
                <a:moveTo>
                  <a:pt x="209550" y="47625"/>
                </a:moveTo>
                <a:lnTo>
                  <a:pt x="114300" y="47625"/>
                </a:lnTo>
                <a:moveTo>
                  <a:pt x="161925" y="0"/>
                </a:moveTo>
                <a:lnTo>
                  <a:pt x="161925" y="95250"/>
                </a:lnTo>
              </a:path>
            </a:pathLst>
          </a:custGeom>
          <a:noFill/>
          <a:ln w="14287">
            <a:solidFill>
              <a:srgbClr val="DE8431"/>
            </a:solidFill>
          </a:ln>
        </p:spPr>
        <p:txBody>
          <a:bodyPr rtlCol="0" anchor="ctr"/>
          <a:lstStyle/>
          <a:p>
            <a:pPr algn="ctr"/>
            <a:endParaRPr b="1"/>
          </a:p>
        </p:txBody>
      </p:sp>
      <p:sp>
        <p:nvSpPr>
          <p:cNvPr id="54" name="Rounded Rectangle 1">
            <a:extLst>
              <a:ext uri="{FF2B5EF4-FFF2-40B4-BE49-F238E27FC236}">
                <a16:creationId xmlns:a16="http://schemas.microsoft.com/office/drawing/2014/main" id="{15FA43FC-B270-42B4-9579-40DA78262027}"/>
              </a:ext>
            </a:extLst>
          </p:cNvPr>
          <p:cNvSpPr/>
          <p:nvPr/>
        </p:nvSpPr>
        <p:spPr>
          <a:xfrm>
            <a:off x="10498564" y="3251118"/>
            <a:ext cx="4606199" cy="939540"/>
          </a:xfrm>
          <a:custGeom>
            <a:avLst/>
            <a:gdLst/>
            <a:ahLst/>
            <a:cxnLst/>
            <a:rect l="0" t="0" r="0" b="0"/>
            <a:pathLst>
              <a:path w="6742453" h="790575">
                <a:moveTo>
                  <a:pt x="6056653" y="395287"/>
                </a:moveTo>
                <a:lnTo>
                  <a:pt x="6742453" y="395287"/>
                </a:lnTo>
                <a:moveTo>
                  <a:pt x="914399" y="390525"/>
                </a:moveTo>
                <a:lnTo>
                  <a:pt x="2400300" y="390525"/>
                </a:lnTo>
                <a:moveTo>
                  <a:pt x="2628900" y="390525"/>
                </a:moveTo>
                <a:lnTo>
                  <a:pt x="4114800" y="390525"/>
                </a:lnTo>
                <a:moveTo>
                  <a:pt x="2514600" y="509587"/>
                </a:moveTo>
                <a:lnTo>
                  <a:pt x="2514600" y="790575"/>
                </a:lnTo>
                <a:moveTo>
                  <a:pt x="4229100" y="0"/>
                </a:moveTo>
                <a:lnTo>
                  <a:pt x="4229100" y="280987"/>
                </a:lnTo>
                <a:moveTo>
                  <a:pt x="4343400" y="390525"/>
                </a:moveTo>
                <a:lnTo>
                  <a:pt x="5829300" y="390525"/>
                </a:lnTo>
                <a:moveTo>
                  <a:pt x="5943600" y="509587"/>
                </a:moveTo>
                <a:lnTo>
                  <a:pt x="5943600" y="790575"/>
                </a:lnTo>
                <a:moveTo>
                  <a:pt x="0" y="390525"/>
                </a:moveTo>
                <a:lnTo>
                  <a:pt x="685800" y="390525"/>
                </a:lnTo>
                <a:moveTo>
                  <a:pt x="800099" y="280987"/>
                </a:moveTo>
                <a:lnTo>
                  <a:pt x="800099" y="0"/>
                </a:lnTo>
              </a:path>
            </a:pathLst>
          </a:custGeom>
          <a:noFill/>
          <a:ln w="14287">
            <a:solidFill>
              <a:srgbClr val="484848"/>
            </a:solidFill>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p>
        </p:txBody>
      </p:sp>
      <p:sp>
        <p:nvSpPr>
          <p:cNvPr id="49" name="TextBox 48">
            <a:extLst>
              <a:ext uri="{FF2B5EF4-FFF2-40B4-BE49-F238E27FC236}">
                <a16:creationId xmlns:a16="http://schemas.microsoft.com/office/drawing/2014/main" id="{A5B0F28E-B301-4D41-8B2F-BA66042C6F50}"/>
              </a:ext>
            </a:extLst>
          </p:cNvPr>
          <p:cNvSpPr txBox="1"/>
          <p:nvPr/>
        </p:nvSpPr>
        <p:spPr>
          <a:xfrm>
            <a:off x="-88440" y="6018801"/>
            <a:ext cx="8417143" cy="830997"/>
          </a:xfrm>
          <a:prstGeom prst="rect">
            <a:avLst/>
          </a:prstGeom>
          <a:noFill/>
        </p:spPr>
        <p:txBody>
          <a:bodyPr wrap="square">
            <a:spAutoFit/>
          </a:bodyPr>
          <a:lstStyle/>
          <a:p>
            <a:pPr marL="114300" lvl="0" indent="0">
              <a:buNone/>
            </a:pPr>
            <a:r>
              <a:rPr lang="es-CO" sz="800" dirty="0"/>
              <a:t>43. </a:t>
            </a:r>
            <a:r>
              <a:rPr lang="es-CO" sz="800" dirty="0" err="1"/>
              <a:t>Warnakulasuriya</a:t>
            </a:r>
            <a:r>
              <a:rPr lang="es-CO" sz="800" dirty="0"/>
              <a:t> S, </a:t>
            </a:r>
            <a:r>
              <a:rPr lang="es-CO" sz="800" dirty="0" err="1"/>
              <a:t>Kujan</a:t>
            </a:r>
            <a:r>
              <a:rPr lang="es-CO" sz="800" dirty="0"/>
              <a:t> O, Aguirre-Urizar JM, </a:t>
            </a:r>
            <a:r>
              <a:rPr lang="es-CO" sz="800" dirty="0" err="1"/>
              <a:t>Bagan</a:t>
            </a:r>
            <a:r>
              <a:rPr lang="es-CO" sz="800" dirty="0"/>
              <a:t> JV, González-Moles MÁ, Kerr AR, et al. </a:t>
            </a:r>
            <a:r>
              <a:rPr lang="en-US" sz="800" dirty="0"/>
              <a:t>Oral potentially malignant disorders: a consensus report from an international seminar on nomenclature and classification, convened by the WHO Collaborating Centre for Oral Cancer. </a:t>
            </a:r>
            <a:r>
              <a:rPr lang="es-CO" sz="800" dirty="0"/>
              <a:t>Oral </a:t>
            </a:r>
            <a:r>
              <a:rPr lang="es-CO" sz="800" dirty="0" err="1"/>
              <a:t>Dis</a:t>
            </a:r>
            <a:r>
              <a:rPr lang="es-CO" sz="800" dirty="0"/>
              <a:t>. 2021 Nov;27(8):1862-80 </a:t>
            </a:r>
            <a:r>
              <a:rPr lang="es-CO" sz="800" dirty="0" err="1"/>
              <a:t>Epub</a:t>
            </a:r>
            <a:r>
              <a:rPr lang="es-CO" sz="800" dirty="0"/>
              <a:t> 2020 Nov 26.</a:t>
            </a:r>
            <a:r>
              <a:rPr lang="es-CO" sz="800" u="sng" dirty="0">
                <a:hlinkClick r:id="rId3"/>
              </a:rPr>
              <a:t>https://doi.org/10.1111/odi.13704</a:t>
            </a:r>
            <a:endParaRPr lang="es-CO" sz="800" dirty="0"/>
          </a:p>
          <a:p>
            <a:pPr marL="114300" lvl="0" indent="0">
              <a:buNone/>
            </a:pPr>
            <a:r>
              <a:rPr lang="es-CO" sz="800" dirty="0"/>
              <a:t>44. Cazar Melo, Doménica </a:t>
            </a:r>
            <a:r>
              <a:rPr lang="es-CO" sz="800" dirty="0" err="1"/>
              <a:t>Charianne</a:t>
            </a:r>
            <a:r>
              <a:rPr lang="es-CO" sz="800" dirty="0"/>
              <a:t>, &amp; Armas Vega., Ana Del Carmen. Etiología más frecuente del cáncer oral en adultos jóvenes: una revisión de literatura. Revista San Gregorio, 2022. 1(52), 175-188. </a:t>
            </a:r>
          </a:p>
          <a:p>
            <a:pPr marL="114300" lvl="0" indent="0">
              <a:buNone/>
            </a:pPr>
            <a:r>
              <a:rPr lang="en-US" sz="800" dirty="0"/>
              <a:t>45. U.S. National Cancer Institute. Cancer, the Nature of Cancer, May 2021</a:t>
            </a:r>
            <a:endParaRPr lang="es-CO" sz="800" dirty="0"/>
          </a:p>
        </p:txBody>
      </p:sp>
    </p:spTree>
    <p:extLst>
      <p:ext uri="{BB962C8B-B14F-4D97-AF65-F5344CB8AC3E}">
        <p14:creationId xmlns:p14="http://schemas.microsoft.com/office/powerpoint/2010/main" val="2516912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38200" y="215899"/>
            <a:ext cx="10515600" cy="689133"/>
          </a:xfrm>
        </p:spPr>
        <p:txBody>
          <a:bodyPr/>
          <a:lstStyle/>
          <a:p>
            <a:pPr algn="ctr"/>
            <a:r>
              <a:rPr lang="es-ES" sz="3600" dirty="0"/>
              <a:t>MARCO TEÓRICO</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a:xfrm flipH="1">
            <a:off x="8113761" y="6216804"/>
            <a:ext cx="548640" cy="508880"/>
          </a:xfrm>
        </p:spPr>
        <p:txBody>
          <a:bodyPr/>
          <a:lstStyle/>
          <a:p>
            <a:pPr marL="0" lvl="0" indent="0" algn="ctr" rtl="0">
              <a:spcBef>
                <a:spcPts val="0"/>
              </a:spcBef>
              <a:spcAft>
                <a:spcPts val="0"/>
              </a:spcAft>
              <a:buNone/>
            </a:pPr>
            <a:fld id="{00000000-1234-1234-1234-123412341234}" type="slidenum">
              <a:rPr lang="es-CO" smtClean="0"/>
              <a:t>13</a:t>
            </a:fld>
            <a:endParaRPr lang="es-CO" dirty="0"/>
          </a:p>
        </p:txBody>
      </p:sp>
      <p:sp>
        <p:nvSpPr>
          <p:cNvPr id="42" name="Rounded Rectangle 1">
            <a:extLst>
              <a:ext uri="{FF2B5EF4-FFF2-40B4-BE49-F238E27FC236}">
                <a16:creationId xmlns:a16="http://schemas.microsoft.com/office/drawing/2014/main" id="{0419520C-E229-4A2B-8F8B-FB9365F8D6FC}"/>
              </a:ext>
            </a:extLst>
          </p:cNvPr>
          <p:cNvSpPr/>
          <p:nvPr/>
        </p:nvSpPr>
        <p:spPr>
          <a:xfrm>
            <a:off x="3353702" y="1251143"/>
            <a:ext cx="3920101" cy="1480270"/>
          </a:xfrm>
          <a:custGeom>
            <a:avLst/>
            <a:gdLst/>
            <a:ahLst/>
            <a:cxnLst/>
            <a:rect l="0" t="0" r="0" b="0"/>
            <a:pathLst>
              <a:path w="3720250" h="1924594">
                <a:moveTo>
                  <a:pt x="2140007" y="1924594"/>
                </a:moveTo>
                <a:lnTo>
                  <a:pt x="2140007" y="0"/>
                </a:lnTo>
                <a:moveTo>
                  <a:pt x="0" y="1330222"/>
                </a:moveTo>
                <a:lnTo>
                  <a:pt x="660387" y="669834"/>
                </a:lnTo>
                <a:moveTo>
                  <a:pt x="773599" y="556622"/>
                </a:moveTo>
                <a:lnTo>
                  <a:pt x="1330222" y="0"/>
                </a:lnTo>
                <a:moveTo>
                  <a:pt x="2924628" y="1924594"/>
                </a:moveTo>
                <a:lnTo>
                  <a:pt x="2924628" y="0"/>
                </a:lnTo>
                <a:moveTo>
                  <a:pt x="3720250" y="1924594"/>
                </a:moveTo>
                <a:lnTo>
                  <a:pt x="3720250" y="0"/>
                </a:lnTo>
              </a:path>
            </a:pathLst>
          </a:custGeom>
          <a:noFill/>
          <a:ln w="14151">
            <a:solidFill>
              <a:srgbClr val="484848"/>
            </a:solidFill>
          </a:ln>
        </p:spPr>
        <p:txBody>
          <a:bodyPr rtlCol="0" anchor="ctr"/>
          <a:lstStyle/>
          <a:p>
            <a:pPr algn="ctr"/>
            <a:endParaRPr/>
          </a:p>
        </p:txBody>
      </p:sp>
      <p:grpSp>
        <p:nvGrpSpPr>
          <p:cNvPr id="43" name="Group 42">
            <a:extLst>
              <a:ext uri="{FF2B5EF4-FFF2-40B4-BE49-F238E27FC236}">
                <a16:creationId xmlns:a16="http://schemas.microsoft.com/office/drawing/2014/main" id="{A8D593BD-344A-45DC-81E5-56E149309E17}"/>
              </a:ext>
            </a:extLst>
          </p:cNvPr>
          <p:cNvGrpSpPr/>
          <p:nvPr/>
        </p:nvGrpSpPr>
        <p:grpSpPr>
          <a:xfrm>
            <a:off x="3957497" y="1137930"/>
            <a:ext cx="4055966" cy="3483519"/>
            <a:chOff x="1981209" y="679268"/>
            <a:chExt cx="3849188" cy="3113314"/>
          </a:xfrm>
        </p:grpSpPr>
        <p:sp>
          <p:nvSpPr>
            <p:cNvPr id="44" name="Rounded Rectangle 2">
              <a:extLst>
                <a:ext uri="{FF2B5EF4-FFF2-40B4-BE49-F238E27FC236}">
                  <a16:creationId xmlns:a16="http://schemas.microsoft.com/office/drawing/2014/main" id="{0E4CBC3D-799E-442D-9915-1668050E5F89}"/>
                </a:ext>
              </a:extLst>
            </p:cNvPr>
            <p:cNvSpPr/>
            <p:nvPr/>
          </p:nvSpPr>
          <p:spPr>
            <a:xfrm>
              <a:off x="1981209" y="679268"/>
              <a:ext cx="3849188" cy="3113314"/>
            </a:xfrm>
            <a:custGeom>
              <a:avLst/>
              <a:gdLst/>
              <a:ahLst/>
              <a:cxnLst/>
              <a:rect l="0" t="0" r="0" b="0"/>
              <a:pathLst>
                <a:path w="3849188" h="3113314">
                  <a:moveTo>
                    <a:pt x="56605" y="339634"/>
                  </a:moveTo>
                  <a:cubicBezTo>
                    <a:pt x="56605" y="152059"/>
                    <a:pt x="208664" y="0"/>
                    <a:pt x="396240" y="0"/>
                  </a:cubicBezTo>
                  <a:lnTo>
                    <a:pt x="3452948" y="0"/>
                  </a:lnTo>
                  <a:cubicBezTo>
                    <a:pt x="3640521" y="0"/>
                    <a:pt x="3792582" y="152058"/>
                    <a:pt x="3792582" y="339634"/>
                  </a:cubicBezTo>
                  <a:lnTo>
                    <a:pt x="3792582" y="3056708"/>
                  </a:lnTo>
                  <a:lnTo>
                    <a:pt x="3679371" y="3056708"/>
                  </a:lnTo>
                  <a:lnTo>
                    <a:pt x="3679371" y="339634"/>
                  </a:lnTo>
                  <a:cubicBezTo>
                    <a:pt x="3679371" y="214584"/>
                    <a:pt x="3578000" y="113211"/>
                    <a:pt x="3452948" y="113211"/>
                  </a:cubicBezTo>
                  <a:lnTo>
                    <a:pt x="396239" y="113211"/>
                  </a:lnTo>
                  <a:cubicBezTo>
                    <a:pt x="271190" y="113211"/>
                    <a:pt x="169817" y="214584"/>
                    <a:pt x="169817" y="339634"/>
                  </a:cubicBezTo>
                  <a:lnTo>
                    <a:pt x="169817" y="3056708"/>
                  </a:lnTo>
                  <a:lnTo>
                    <a:pt x="56605" y="3056708"/>
                  </a:lnTo>
                  <a:close/>
                  <a:moveTo>
                    <a:pt x="3622765" y="3094445"/>
                  </a:moveTo>
                  <a:cubicBezTo>
                    <a:pt x="3622765" y="3073605"/>
                    <a:pt x="3639662" y="3056708"/>
                    <a:pt x="3660502" y="3056708"/>
                  </a:cubicBezTo>
                  <a:lnTo>
                    <a:pt x="3811451" y="3056708"/>
                  </a:lnTo>
                  <a:cubicBezTo>
                    <a:pt x="3832291" y="3056708"/>
                    <a:pt x="3849188" y="3073605"/>
                    <a:pt x="3849188" y="3094445"/>
                  </a:cubicBezTo>
                  <a:lnTo>
                    <a:pt x="3849188" y="3113314"/>
                  </a:lnTo>
                  <a:lnTo>
                    <a:pt x="3622765" y="3113314"/>
                  </a:lnTo>
                  <a:close/>
                  <a:moveTo>
                    <a:pt x="0" y="3094445"/>
                  </a:moveTo>
                  <a:cubicBezTo>
                    <a:pt x="0" y="3073605"/>
                    <a:pt x="16895" y="3056708"/>
                    <a:pt x="37737" y="3056708"/>
                  </a:cubicBezTo>
                  <a:lnTo>
                    <a:pt x="188685" y="3056708"/>
                  </a:lnTo>
                  <a:cubicBezTo>
                    <a:pt x="209526" y="3056708"/>
                    <a:pt x="226422" y="3073605"/>
                    <a:pt x="226422" y="3094445"/>
                  </a:cubicBezTo>
                  <a:lnTo>
                    <a:pt x="226422" y="3113314"/>
                  </a:lnTo>
                  <a:lnTo>
                    <a:pt x="0" y="3113314"/>
                  </a:lnTo>
                  <a:close/>
                </a:path>
              </a:pathLst>
            </a:custGeom>
            <a:gradFill rotWithShape="1">
              <a:gsLst>
                <a:gs pos="0">
                  <a:srgbClr val="D9D9D9"/>
                </a:gs>
                <a:gs pos="100000">
                  <a:srgbClr val="BCBCBC"/>
                </a:gs>
              </a:gsLst>
              <a:lin ang="5400000" scaled="1"/>
            </a:gradFill>
            <a:ln>
              <a:noFill/>
            </a:ln>
          </p:spPr>
          <p:txBody>
            <a:bodyPr rtlCol="0" anchor="ctr"/>
            <a:lstStyle/>
            <a:p>
              <a:pPr algn="ctr"/>
              <a:endParaRPr/>
            </a:p>
          </p:txBody>
        </p:sp>
        <p:sp>
          <p:nvSpPr>
            <p:cNvPr id="45" name="Rounded Rectangle 3">
              <a:extLst>
                <a:ext uri="{FF2B5EF4-FFF2-40B4-BE49-F238E27FC236}">
                  <a16:creationId xmlns:a16="http://schemas.microsoft.com/office/drawing/2014/main" id="{B2EC1293-9A92-46FE-A28D-861451F33938}"/>
                </a:ext>
              </a:extLst>
            </p:cNvPr>
            <p:cNvSpPr/>
            <p:nvPr/>
          </p:nvSpPr>
          <p:spPr>
            <a:xfrm>
              <a:off x="1981209" y="679268"/>
              <a:ext cx="3849188" cy="3113314"/>
            </a:xfrm>
            <a:custGeom>
              <a:avLst/>
              <a:gdLst/>
              <a:ahLst/>
              <a:cxnLst/>
              <a:rect l="0" t="0" r="0" b="0"/>
              <a:pathLst>
                <a:path w="3849188" h="3113314">
                  <a:moveTo>
                    <a:pt x="56605" y="339634"/>
                  </a:moveTo>
                  <a:cubicBezTo>
                    <a:pt x="56605" y="152059"/>
                    <a:pt x="208664" y="0"/>
                    <a:pt x="396240" y="0"/>
                  </a:cubicBezTo>
                  <a:lnTo>
                    <a:pt x="3452948" y="0"/>
                  </a:lnTo>
                  <a:cubicBezTo>
                    <a:pt x="3640523" y="0"/>
                    <a:pt x="3792582" y="152058"/>
                    <a:pt x="3792582" y="339634"/>
                  </a:cubicBezTo>
                  <a:lnTo>
                    <a:pt x="3792582" y="3056708"/>
                  </a:lnTo>
                  <a:lnTo>
                    <a:pt x="3679371" y="3056708"/>
                  </a:lnTo>
                  <a:lnTo>
                    <a:pt x="3679371" y="339634"/>
                  </a:lnTo>
                  <a:cubicBezTo>
                    <a:pt x="3679371" y="214584"/>
                    <a:pt x="3577998" y="113211"/>
                    <a:pt x="3452948" y="113211"/>
                  </a:cubicBezTo>
                  <a:lnTo>
                    <a:pt x="396239" y="113211"/>
                  </a:lnTo>
                  <a:cubicBezTo>
                    <a:pt x="271190" y="113211"/>
                    <a:pt x="169817" y="214584"/>
                    <a:pt x="169817" y="339634"/>
                  </a:cubicBezTo>
                  <a:lnTo>
                    <a:pt x="169817" y="3056708"/>
                  </a:lnTo>
                  <a:lnTo>
                    <a:pt x="56605" y="3056708"/>
                  </a:lnTo>
                  <a:close/>
                  <a:moveTo>
                    <a:pt x="3622765" y="3094445"/>
                  </a:moveTo>
                  <a:cubicBezTo>
                    <a:pt x="3622765" y="3073604"/>
                    <a:pt x="3639661" y="3056708"/>
                    <a:pt x="3660502" y="3056708"/>
                  </a:cubicBezTo>
                  <a:lnTo>
                    <a:pt x="3811451" y="3056708"/>
                  </a:lnTo>
                  <a:cubicBezTo>
                    <a:pt x="3832292" y="3056708"/>
                    <a:pt x="3849188" y="3073604"/>
                    <a:pt x="3849188" y="3094445"/>
                  </a:cubicBezTo>
                  <a:lnTo>
                    <a:pt x="3849188" y="3113314"/>
                  </a:lnTo>
                  <a:lnTo>
                    <a:pt x="3622765" y="3113314"/>
                  </a:lnTo>
                  <a:close/>
                  <a:moveTo>
                    <a:pt x="0" y="3094445"/>
                  </a:moveTo>
                  <a:cubicBezTo>
                    <a:pt x="0" y="3073604"/>
                    <a:pt x="16895" y="3056708"/>
                    <a:pt x="37737" y="3056708"/>
                  </a:cubicBezTo>
                  <a:lnTo>
                    <a:pt x="188685" y="3056708"/>
                  </a:lnTo>
                  <a:cubicBezTo>
                    <a:pt x="209526" y="3056708"/>
                    <a:pt x="226422" y="3073604"/>
                    <a:pt x="226422" y="3094445"/>
                  </a:cubicBezTo>
                  <a:lnTo>
                    <a:pt x="226422" y="3113314"/>
                  </a:lnTo>
                  <a:lnTo>
                    <a:pt x="0" y="3113314"/>
                  </a:lnTo>
                  <a:close/>
                </a:path>
              </a:pathLst>
            </a:custGeom>
            <a:noFill/>
            <a:ln w="14151">
              <a:solidFill>
                <a:srgbClr val="484848"/>
              </a:solidFill>
            </a:ln>
          </p:spPr>
          <p:txBody>
            <a:bodyPr rtlCol="0" anchor="ctr"/>
            <a:lstStyle/>
            <a:p>
              <a:pPr algn="ctr"/>
              <a:endParaRPr/>
            </a:p>
          </p:txBody>
        </p:sp>
      </p:grpSp>
      <p:grpSp>
        <p:nvGrpSpPr>
          <p:cNvPr id="46" name="Group 45">
            <a:extLst>
              <a:ext uri="{FF2B5EF4-FFF2-40B4-BE49-F238E27FC236}">
                <a16:creationId xmlns:a16="http://schemas.microsoft.com/office/drawing/2014/main" id="{E73506DB-4B1C-44BF-8BED-483F38DE55BC}"/>
              </a:ext>
            </a:extLst>
          </p:cNvPr>
          <p:cNvGrpSpPr/>
          <p:nvPr/>
        </p:nvGrpSpPr>
        <p:grpSpPr>
          <a:xfrm>
            <a:off x="2847554" y="1997381"/>
            <a:ext cx="795287" cy="844489"/>
            <a:chOff x="754742" y="2037805"/>
            <a:chExt cx="754742" cy="754742"/>
          </a:xfrm>
        </p:grpSpPr>
        <p:sp>
          <p:nvSpPr>
            <p:cNvPr id="47" name="Rounded Rectangle 5">
              <a:extLst>
                <a:ext uri="{FF2B5EF4-FFF2-40B4-BE49-F238E27FC236}">
                  <a16:creationId xmlns:a16="http://schemas.microsoft.com/office/drawing/2014/main" id="{A0DBB13F-30D6-4469-B611-CD30776C949C}"/>
                </a:ext>
              </a:extLst>
            </p:cNvPr>
            <p:cNvSpPr/>
            <p:nvPr/>
          </p:nvSpPr>
          <p:spPr>
            <a:xfrm>
              <a:off x="754742" y="2037805"/>
              <a:ext cx="754742" cy="754742"/>
            </a:xfrm>
            <a:custGeom>
              <a:avLst/>
              <a:gdLst/>
              <a:ahLst/>
              <a:cxnLst/>
              <a:rect l="0" t="0" r="0" b="0"/>
              <a:pathLst>
                <a:path w="754742" h="754742">
                  <a:moveTo>
                    <a:pt x="0" y="377371"/>
                  </a:moveTo>
                  <a:cubicBezTo>
                    <a:pt x="0" y="168954"/>
                    <a:pt x="168954" y="0"/>
                    <a:pt x="377371" y="0"/>
                  </a:cubicBezTo>
                  <a:cubicBezTo>
                    <a:pt x="585788" y="0"/>
                    <a:pt x="754742" y="168954"/>
                    <a:pt x="754742" y="377371"/>
                  </a:cubicBezTo>
                  <a:cubicBezTo>
                    <a:pt x="754742" y="585788"/>
                    <a:pt x="585788" y="754742"/>
                    <a:pt x="377371" y="754742"/>
                  </a:cubicBezTo>
                  <a:cubicBezTo>
                    <a:pt x="168954" y="754742"/>
                    <a:pt x="0" y="585788"/>
                    <a:pt x="0" y="377371"/>
                  </a:cubicBezTo>
                  <a:close/>
                </a:path>
              </a:pathLst>
            </a:custGeom>
            <a:gradFill rotWithShape="1">
              <a:gsLst>
                <a:gs pos="0">
                  <a:srgbClr val="83FAC1"/>
                </a:gs>
                <a:gs pos="100000">
                  <a:srgbClr val="44E095"/>
                </a:gs>
              </a:gsLst>
              <a:lin ang="5400000" scaled="1"/>
            </a:gradFill>
            <a:ln>
              <a:noFill/>
            </a:ln>
          </p:spPr>
          <p:txBody>
            <a:bodyPr rtlCol="0" anchor="ctr"/>
            <a:lstStyle/>
            <a:p>
              <a:pPr algn="ctr"/>
              <a:endParaRPr/>
            </a:p>
          </p:txBody>
        </p:sp>
        <p:sp>
          <p:nvSpPr>
            <p:cNvPr id="48" name="Rounded Rectangle 6">
              <a:extLst>
                <a:ext uri="{FF2B5EF4-FFF2-40B4-BE49-F238E27FC236}">
                  <a16:creationId xmlns:a16="http://schemas.microsoft.com/office/drawing/2014/main" id="{764C9E36-48B9-4C80-BDA5-473B3B84DB2C}"/>
                </a:ext>
              </a:extLst>
            </p:cNvPr>
            <p:cNvSpPr/>
            <p:nvPr/>
          </p:nvSpPr>
          <p:spPr>
            <a:xfrm>
              <a:off x="754742" y="2037805"/>
              <a:ext cx="754742" cy="754742"/>
            </a:xfrm>
            <a:custGeom>
              <a:avLst/>
              <a:gdLst/>
              <a:ahLst/>
              <a:cxnLst/>
              <a:rect l="0" t="0" r="0" b="0"/>
              <a:pathLst>
                <a:path w="754742" h="754742">
                  <a:moveTo>
                    <a:pt x="0" y="377371"/>
                  </a:moveTo>
                  <a:cubicBezTo>
                    <a:pt x="0" y="168954"/>
                    <a:pt x="168954" y="0"/>
                    <a:pt x="377371" y="0"/>
                  </a:cubicBezTo>
                  <a:cubicBezTo>
                    <a:pt x="585788" y="0"/>
                    <a:pt x="754742" y="168954"/>
                    <a:pt x="754742" y="377371"/>
                  </a:cubicBezTo>
                  <a:cubicBezTo>
                    <a:pt x="754742" y="585788"/>
                    <a:pt x="585788" y="754742"/>
                    <a:pt x="377371" y="754742"/>
                  </a:cubicBezTo>
                  <a:cubicBezTo>
                    <a:pt x="168954" y="754742"/>
                    <a:pt x="0" y="585788"/>
                    <a:pt x="0" y="377371"/>
                  </a:cubicBezTo>
                  <a:close/>
                </a:path>
              </a:pathLst>
            </a:custGeom>
            <a:noFill/>
            <a:ln w="14151">
              <a:solidFill>
                <a:srgbClr val="484848"/>
              </a:solidFill>
            </a:ln>
          </p:spPr>
          <p:txBody>
            <a:bodyPr rtlCol="0" anchor="ctr"/>
            <a:lstStyle/>
            <a:p>
              <a:pPr algn="ctr"/>
              <a:endParaRPr/>
            </a:p>
          </p:txBody>
        </p:sp>
      </p:grpSp>
      <p:grpSp>
        <p:nvGrpSpPr>
          <p:cNvPr id="49" name="Group 48">
            <a:extLst>
              <a:ext uri="{FF2B5EF4-FFF2-40B4-BE49-F238E27FC236}">
                <a16:creationId xmlns:a16="http://schemas.microsoft.com/office/drawing/2014/main" id="{823F3578-844A-4D3C-B6C3-F9739DEF0B9C}"/>
              </a:ext>
            </a:extLst>
          </p:cNvPr>
          <p:cNvGrpSpPr/>
          <p:nvPr/>
        </p:nvGrpSpPr>
        <p:grpSpPr>
          <a:xfrm>
            <a:off x="5206127" y="2676651"/>
            <a:ext cx="835052" cy="886714"/>
            <a:chOff x="3113314" y="2717074"/>
            <a:chExt cx="792480" cy="792480"/>
          </a:xfrm>
        </p:grpSpPr>
        <p:sp>
          <p:nvSpPr>
            <p:cNvPr id="50" name="Rounded Rectangle 8">
              <a:extLst>
                <a:ext uri="{FF2B5EF4-FFF2-40B4-BE49-F238E27FC236}">
                  <a16:creationId xmlns:a16="http://schemas.microsoft.com/office/drawing/2014/main" id="{39EA1AFB-664C-4006-A50E-6B97CE795A3B}"/>
                </a:ext>
              </a:extLst>
            </p:cNvPr>
            <p:cNvSpPr/>
            <p:nvPr/>
          </p:nvSpPr>
          <p:spPr>
            <a:xfrm>
              <a:off x="3113314" y="2717074"/>
              <a:ext cx="792480" cy="792480"/>
            </a:xfrm>
            <a:custGeom>
              <a:avLst/>
              <a:gdLst/>
              <a:ahLst/>
              <a:cxnLst/>
              <a:rect l="0" t="0" r="0" b="0"/>
              <a:pathLst>
                <a:path w="792480" h="792480">
                  <a:moveTo>
                    <a:pt x="0" y="396240"/>
                  </a:moveTo>
                  <a:cubicBezTo>
                    <a:pt x="0" y="177402"/>
                    <a:pt x="177402" y="0"/>
                    <a:pt x="396240" y="0"/>
                  </a:cubicBezTo>
                  <a:cubicBezTo>
                    <a:pt x="615077" y="0"/>
                    <a:pt x="792480" y="177402"/>
                    <a:pt x="792480" y="396240"/>
                  </a:cubicBezTo>
                  <a:cubicBezTo>
                    <a:pt x="792480" y="615077"/>
                    <a:pt x="615077" y="792480"/>
                    <a:pt x="396240" y="792480"/>
                  </a:cubicBezTo>
                  <a:cubicBezTo>
                    <a:pt x="177402" y="792480"/>
                    <a:pt x="0" y="615077"/>
                    <a:pt x="0" y="396240"/>
                  </a:cubicBezTo>
                  <a:close/>
                </a:path>
              </a:pathLst>
            </a:custGeom>
            <a:gradFill rotWithShape="1">
              <a:gsLst>
                <a:gs pos="0">
                  <a:srgbClr val="7FDFFF"/>
                </a:gs>
                <a:gs pos="100000">
                  <a:srgbClr val="1AC6FF"/>
                </a:gs>
              </a:gsLst>
              <a:lin ang="5400000" scaled="1"/>
            </a:gradFill>
            <a:ln>
              <a:noFill/>
            </a:ln>
          </p:spPr>
          <p:txBody>
            <a:bodyPr rtlCol="0" anchor="ctr"/>
            <a:lstStyle/>
            <a:p>
              <a:pPr algn="ctr"/>
              <a:endParaRPr/>
            </a:p>
          </p:txBody>
        </p:sp>
        <p:sp>
          <p:nvSpPr>
            <p:cNvPr id="51" name="Rounded Rectangle 9">
              <a:extLst>
                <a:ext uri="{FF2B5EF4-FFF2-40B4-BE49-F238E27FC236}">
                  <a16:creationId xmlns:a16="http://schemas.microsoft.com/office/drawing/2014/main" id="{700AD73A-19A4-40CA-9555-85298D8C74EF}"/>
                </a:ext>
              </a:extLst>
            </p:cNvPr>
            <p:cNvSpPr/>
            <p:nvPr/>
          </p:nvSpPr>
          <p:spPr>
            <a:xfrm>
              <a:off x="3113314" y="2717074"/>
              <a:ext cx="792480" cy="792480"/>
            </a:xfrm>
            <a:custGeom>
              <a:avLst/>
              <a:gdLst/>
              <a:ahLst/>
              <a:cxnLst/>
              <a:rect l="0" t="0" r="0" b="0"/>
              <a:pathLst>
                <a:path w="792480" h="792480">
                  <a:moveTo>
                    <a:pt x="0" y="396240"/>
                  </a:moveTo>
                  <a:cubicBezTo>
                    <a:pt x="0" y="177402"/>
                    <a:pt x="177402" y="0"/>
                    <a:pt x="396240" y="0"/>
                  </a:cubicBezTo>
                  <a:cubicBezTo>
                    <a:pt x="615077" y="0"/>
                    <a:pt x="792480" y="177402"/>
                    <a:pt x="792480" y="396240"/>
                  </a:cubicBezTo>
                  <a:cubicBezTo>
                    <a:pt x="792480" y="615077"/>
                    <a:pt x="615077" y="792480"/>
                    <a:pt x="396240" y="792480"/>
                  </a:cubicBezTo>
                  <a:cubicBezTo>
                    <a:pt x="177402" y="792480"/>
                    <a:pt x="0" y="615077"/>
                    <a:pt x="0" y="396240"/>
                  </a:cubicBezTo>
                  <a:close/>
                </a:path>
              </a:pathLst>
            </a:custGeom>
            <a:noFill/>
            <a:ln w="14151">
              <a:solidFill>
                <a:srgbClr val="484848"/>
              </a:solidFill>
            </a:ln>
          </p:spPr>
          <p:txBody>
            <a:bodyPr rtlCol="0" anchor="ctr"/>
            <a:lstStyle/>
            <a:p>
              <a:pPr algn="ctr"/>
              <a:endParaRPr/>
            </a:p>
          </p:txBody>
        </p:sp>
      </p:grpSp>
      <p:grpSp>
        <p:nvGrpSpPr>
          <p:cNvPr id="52" name="Group 51">
            <a:extLst>
              <a:ext uri="{FF2B5EF4-FFF2-40B4-BE49-F238E27FC236}">
                <a16:creationId xmlns:a16="http://schemas.microsoft.com/office/drawing/2014/main" id="{E026080E-6E28-4AF1-B7D1-B7CED6907583}"/>
              </a:ext>
            </a:extLst>
          </p:cNvPr>
          <p:cNvGrpSpPr/>
          <p:nvPr/>
        </p:nvGrpSpPr>
        <p:grpSpPr>
          <a:xfrm>
            <a:off x="5998607" y="2676651"/>
            <a:ext cx="835052" cy="886714"/>
            <a:chOff x="3905794" y="2717074"/>
            <a:chExt cx="792480" cy="792480"/>
          </a:xfrm>
        </p:grpSpPr>
        <p:sp>
          <p:nvSpPr>
            <p:cNvPr id="53" name="Rounded Rectangle 11">
              <a:extLst>
                <a:ext uri="{FF2B5EF4-FFF2-40B4-BE49-F238E27FC236}">
                  <a16:creationId xmlns:a16="http://schemas.microsoft.com/office/drawing/2014/main" id="{570D7BDD-F9D7-4172-A92F-6998EAABD28F}"/>
                </a:ext>
              </a:extLst>
            </p:cNvPr>
            <p:cNvSpPr/>
            <p:nvPr/>
          </p:nvSpPr>
          <p:spPr>
            <a:xfrm>
              <a:off x="3905794" y="2717074"/>
              <a:ext cx="792480" cy="792480"/>
            </a:xfrm>
            <a:custGeom>
              <a:avLst/>
              <a:gdLst/>
              <a:ahLst/>
              <a:cxnLst/>
              <a:rect l="0" t="0" r="0" b="0"/>
              <a:pathLst>
                <a:path w="792480" h="792480">
                  <a:moveTo>
                    <a:pt x="0" y="396240"/>
                  </a:moveTo>
                  <a:cubicBezTo>
                    <a:pt x="0" y="177402"/>
                    <a:pt x="177402" y="0"/>
                    <a:pt x="396240" y="0"/>
                  </a:cubicBezTo>
                  <a:cubicBezTo>
                    <a:pt x="615077" y="0"/>
                    <a:pt x="792480" y="177402"/>
                    <a:pt x="792480" y="396240"/>
                  </a:cubicBezTo>
                  <a:cubicBezTo>
                    <a:pt x="792480" y="615077"/>
                    <a:pt x="615077" y="792480"/>
                    <a:pt x="396240" y="792480"/>
                  </a:cubicBezTo>
                  <a:cubicBezTo>
                    <a:pt x="177402" y="792480"/>
                    <a:pt x="0" y="615077"/>
                    <a:pt x="0" y="396240"/>
                  </a:cubicBezTo>
                  <a:close/>
                </a:path>
              </a:pathLst>
            </a:custGeom>
            <a:gradFill rotWithShape="1">
              <a:gsLst>
                <a:gs pos="0">
                  <a:srgbClr val="9CC2FF"/>
                </a:gs>
                <a:gs pos="100000">
                  <a:srgbClr val="4F92FF"/>
                </a:gs>
              </a:gsLst>
              <a:lin ang="5400000" scaled="1"/>
            </a:gradFill>
            <a:ln>
              <a:noFill/>
            </a:ln>
          </p:spPr>
          <p:txBody>
            <a:bodyPr rtlCol="0" anchor="ctr"/>
            <a:lstStyle/>
            <a:p>
              <a:pPr algn="ctr"/>
              <a:endParaRPr/>
            </a:p>
          </p:txBody>
        </p:sp>
        <p:sp>
          <p:nvSpPr>
            <p:cNvPr id="54" name="Rounded Rectangle 12">
              <a:extLst>
                <a:ext uri="{FF2B5EF4-FFF2-40B4-BE49-F238E27FC236}">
                  <a16:creationId xmlns:a16="http://schemas.microsoft.com/office/drawing/2014/main" id="{E56228E1-DD61-4067-83AA-005FB628CA0B}"/>
                </a:ext>
              </a:extLst>
            </p:cNvPr>
            <p:cNvSpPr/>
            <p:nvPr/>
          </p:nvSpPr>
          <p:spPr>
            <a:xfrm>
              <a:off x="3905794" y="2717074"/>
              <a:ext cx="792480" cy="792480"/>
            </a:xfrm>
            <a:custGeom>
              <a:avLst/>
              <a:gdLst/>
              <a:ahLst/>
              <a:cxnLst/>
              <a:rect l="0" t="0" r="0" b="0"/>
              <a:pathLst>
                <a:path w="792480" h="792480">
                  <a:moveTo>
                    <a:pt x="0" y="396240"/>
                  </a:moveTo>
                  <a:cubicBezTo>
                    <a:pt x="0" y="177402"/>
                    <a:pt x="177402" y="0"/>
                    <a:pt x="396240" y="0"/>
                  </a:cubicBezTo>
                  <a:cubicBezTo>
                    <a:pt x="615077" y="0"/>
                    <a:pt x="792480" y="177402"/>
                    <a:pt x="792480" y="396240"/>
                  </a:cubicBezTo>
                  <a:cubicBezTo>
                    <a:pt x="792480" y="615077"/>
                    <a:pt x="615077" y="792480"/>
                    <a:pt x="396240" y="792480"/>
                  </a:cubicBezTo>
                  <a:cubicBezTo>
                    <a:pt x="177402" y="792480"/>
                    <a:pt x="0" y="615077"/>
                    <a:pt x="0" y="396240"/>
                  </a:cubicBezTo>
                  <a:close/>
                </a:path>
              </a:pathLst>
            </a:custGeom>
            <a:noFill/>
            <a:ln w="14151">
              <a:solidFill>
                <a:srgbClr val="484848"/>
              </a:solidFill>
            </a:ln>
          </p:spPr>
          <p:txBody>
            <a:bodyPr rtlCol="0" anchor="ctr"/>
            <a:lstStyle/>
            <a:p>
              <a:pPr algn="ctr"/>
              <a:endParaRPr/>
            </a:p>
          </p:txBody>
        </p:sp>
      </p:grpSp>
      <p:grpSp>
        <p:nvGrpSpPr>
          <p:cNvPr id="55" name="Group 54">
            <a:extLst>
              <a:ext uri="{FF2B5EF4-FFF2-40B4-BE49-F238E27FC236}">
                <a16:creationId xmlns:a16="http://schemas.microsoft.com/office/drawing/2014/main" id="{F0B26AE8-F43E-4605-B42A-67D213CBE154}"/>
              </a:ext>
            </a:extLst>
          </p:cNvPr>
          <p:cNvGrpSpPr/>
          <p:nvPr/>
        </p:nvGrpSpPr>
        <p:grpSpPr>
          <a:xfrm>
            <a:off x="6791087" y="2676651"/>
            <a:ext cx="835052" cy="886714"/>
            <a:chOff x="4698274" y="2717074"/>
            <a:chExt cx="792480" cy="792480"/>
          </a:xfrm>
        </p:grpSpPr>
        <p:sp>
          <p:nvSpPr>
            <p:cNvPr id="56" name="Rounded Rectangle 14">
              <a:extLst>
                <a:ext uri="{FF2B5EF4-FFF2-40B4-BE49-F238E27FC236}">
                  <a16:creationId xmlns:a16="http://schemas.microsoft.com/office/drawing/2014/main" id="{27C7867E-24B2-4F6B-A104-6988109DE9C4}"/>
                </a:ext>
              </a:extLst>
            </p:cNvPr>
            <p:cNvSpPr/>
            <p:nvPr/>
          </p:nvSpPr>
          <p:spPr>
            <a:xfrm>
              <a:off x="4698274" y="2717074"/>
              <a:ext cx="792480" cy="792480"/>
            </a:xfrm>
            <a:custGeom>
              <a:avLst/>
              <a:gdLst/>
              <a:ahLst/>
              <a:cxnLst/>
              <a:rect l="0" t="0" r="0" b="0"/>
              <a:pathLst>
                <a:path w="792480" h="792480">
                  <a:moveTo>
                    <a:pt x="0" y="396240"/>
                  </a:moveTo>
                  <a:cubicBezTo>
                    <a:pt x="0" y="177402"/>
                    <a:pt x="177402" y="0"/>
                    <a:pt x="396240" y="0"/>
                  </a:cubicBezTo>
                  <a:cubicBezTo>
                    <a:pt x="615077" y="0"/>
                    <a:pt x="792480" y="177402"/>
                    <a:pt x="792480" y="396240"/>
                  </a:cubicBezTo>
                  <a:cubicBezTo>
                    <a:pt x="792480" y="615077"/>
                    <a:pt x="615077" y="792480"/>
                    <a:pt x="396240" y="792480"/>
                  </a:cubicBezTo>
                  <a:cubicBezTo>
                    <a:pt x="177402" y="792480"/>
                    <a:pt x="0" y="615077"/>
                    <a:pt x="0" y="396240"/>
                  </a:cubicBezTo>
                  <a:close/>
                </a:path>
              </a:pathLst>
            </a:custGeom>
            <a:gradFill rotWithShape="1">
              <a:gsLst>
                <a:gs pos="0">
                  <a:srgbClr val="BCABFF"/>
                </a:gs>
                <a:gs pos="100000">
                  <a:srgbClr val="886AFF"/>
                </a:gs>
              </a:gsLst>
              <a:lin ang="5400000" scaled="1"/>
            </a:gradFill>
            <a:ln>
              <a:noFill/>
            </a:ln>
          </p:spPr>
          <p:txBody>
            <a:bodyPr rtlCol="0" anchor="ctr"/>
            <a:lstStyle/>
            <a:p>
              <a:pPr algn="ctr"/>
              <a:endParaRPr/>
            </a:p>
          </p:txBody>
        </p:sp>
        <p:sp>
          <p:nvSpPr>
            <p:cNvPr id="57" name="Rounded Rectangle 15">
              <a:extLst>
                <a:ext uri="{FF2B5EF4-FFF2-40B4-BE49-F238E27FC236}">
                  <a16:creationId xmlns:a16="http://schemas.microsoft.com/office/drawing/2014/main" id="{0FCCB514-D6C0-4287-99F1-EC3FF42EE91C}"/>
                </a:ext>
              </a:extLst>
            </p:cNvPr>
            <p:cNvSpPr/>
            <p:nvPr/>
          </p:nvSpPr>
          <p:spPr>
            <a:xfrm>
              <a:off x="4698274" y="2717074"/>
              <a:ext cx="792480" cy="792480"/>
            </a:xfrm>
            <a:custGeom>
              <a:avLst/>
              <a:gdLst/>
              <a:ahLst/>
              <a:cxnLst/>
              <a:rect l="0" t="0" r="0" b="0"/>
              <a:pathLst>
                <a:path w="792480" h="792480">
                  <a:moveTo>
                    <a:pt x="0" y="396240"/>
                  </a:moveTo>
                  <a:cubicBezTo>
                    <a:pt x="0" y="177402"/>
                    <a:pt x="177402" y="0"/>
                    <a:pt x="396240" y="0"/>
                  </a:cubicBezTo>
                  <a:cubicBezTo>
                    <a:pt x="615077" y="0"/>
                    <a:pt x="792480" y="177402"/>
                    <a:pt x="792480" y="396240"/>
                  </a:cubicBezTo>
                  <a:cubicBezTo>
                    <a:pt x="792480" y="615077"/>
                    <a:pt x="615077" y="792480"/>
                    <a:pt x="396240" y="792480"/>
                  </a:cubicBezTo>
                  <a:cubicBezTo>
                    <a:pt x="177402" y="792480"/>
                    <a:pt x="0" y="615077"/>
                    <a:pt x="0" y="396240"/>
                  </a:cubicBezTo>
                  <a:close/>
                </a:path>
              </a:pathLst>
            </a:custGeom>
            <a:noFill/>
            <a:ln w="14151">
              <a:solidFill>
                <a:srgbClr val="484848"/>
              </a:solidFill>
            </a:ln>
          </p:spPr>
          <p:txBody>
            <a:bodyPr rtlCol="0" anchor="ctr"/>
            <a:lstStyle/>
            <a:p>
              <a:pPr algn="ctr"/>
              <a:endParaRPr/>
            </a:p>
          </p:txBody>
        </p:sp>
      </p:grpSp>
      <p:grpSp>
        <p:nvGrpSpPr>
          <p:cNvPr id="58" name="Group 57">
            <a:extLst>
              <a:ext uri="{FF2B5EF4-FFF2-40B4-BE49-F238E27FC236}">
                <a16:creationId xmlns:a16="http://schemas.microsoft.com/office/drawing/2014/main" id="{FBF45601-8D84-4ABE-9F84-4E18AB1E7F62}"/>
              </a:ext>
            </a:extLst>
          </p:cNvPr>
          <p:cNvGrpSpPr/>
          <p:nvPr/>
        </p:nvGrpSpPr>
        <p:grpSpPr>
          <a:xfrm>
            <a:off x="2847555" y="3944066"/>
            <a:ext cx="6577650" cy="591496"/>
            <a:chOff x="1188720" y="3792582"/>
            <a:chExt cx="5434151" cy="566057"/>
          </a:xfrm>
        </p:grpSpPr>
        <p:sp>
          <p:nvSpPr>
            <p:cNvPr id="59" name="Rounded Rectangle 17">
              <a:extLst>
                <a:ext uri="{FF2B5EF4-FFF2-40B4-BE49-F238E27FC236}">
                  <a16:creationId xmlns:a16="http://schemas.microsoft.com/office/drawing/2014/main" id="{DE2677DD-11BA-4061-A80E-A1FE06AB1644}"/>
                </a:ext>
              </a:extLst>
            </p:cNvPr>
            <p:cNvSpPr/>
            <p:nvPr/>
          </p:nvSpPr>
          <p:spPr>
            <a:xfrm>
              <a:off x="1188720" y="3792582"/>
              <a:ext cx="5434151" cy="566057"/>
            </a:xfrm>
            <a:custGeom>
              <a:avLst/>
              <a:gdLst/>
              <a:ahLst/>
              <a:cxnLst/>
              <a:rect l="0" t="0" r="0" b="0"/>
              <a:pathLst>
                <a:path w="5434151" h="566057">
                  <a:moveTo>
                    <a:pt x="0" y="113211"/>
                  </a:moveTo>
                  <a:cubicBezTo>
                    <a:pt x="0" y="50686"/>
                    <a:pt x="50686" y="0"/>
                    <a:pt x="113211" y="0"/>
                  </a:cubicBezTo>
                  <a:lnTo>
                    <a:pt x="113211" y="113211"/>
                  </a:lnTo>
                  <a:close/>
                  <a:moveTo>
                    <a:pt x="5320937" y="113211"/>
                  </a:moveTo>
                  <a:lnTo>
                    <a:pt x="113211" y="113211"/>
                  </a:lnTo>
                  <a:lnTo>
                    <a:pt x="113211" y="0"/>
                  </a:lnTo>
                  <a:lnTo>
                    <a:pt x="5320937" y="0"/>
                  </a:lnTo>
                  <a:close/>
                  <a:moveTo>
                    <a:pt x="5320937" y="113211"/>
                  </a:moveTo>
                  <a:lnTo>
                    <a:pt x="5320939" y="0"/>
                  </a:lnTo>
                  <a:cubicBezTo>
                    <a:pt x="5383464" y="0"/>
                    <a:pt x="5434151" y="50686"/>
                    <a:pt x="5434151" y="113211"/>
                  </a:cubicBezTo>
                  <a:close/>
                  <a:moveTo>
                    <a:pt x="0" y="452845"/>
                  </a:moveTo>
                  <a:lnTo>
                    <a:pt x="0" y="113211"/>
                  </a:lnTo>
                  <a:lnTo>
                    <a:pt x="5434148" y="113211"/>
                  </a:lnTo>
                  <a:lnTo>
                    <a:pt x="5434148" y="452845"/>
                  </a:lnTo>
                  <a:close/>
                  <a:moveTo>
                    <a:pt x="0" y="566057"/>
                  </a:moveTo>
                  <a:lnTo>
                    <a:pt x="0" y="452845"/>
                  </a:lnTo>
                  <a:lnTo>
                    <a:pt x="5434148" y="452845"/>
                  </a:lnTo>
                  <a:lnTo>
                    <a:pt x="5434148" y="566057"/>
                  </a:lnTo>
                  <a:close/>
                </a:path>
              </a:pathLst>
            </a:custGeom>
            <a:gradFill rotWithShape="1">
              <a:gsLst>
                <a:gs pos="0">
                  <a:srgbClr val="D9D9D9"/>
                </a:gs>
                <a:gs pos="100000">
                  <a:srgbClr val="BCBCBC"/>
                </a:gs>
              </a:gsLst>
              <a:lin ang="5400000" scaled="1"/>
            </a:gradFill>
            <a:ln>
              <a:noFill/>
            </a:ln>
          </p:spPr>
          <p:txBody>
            <a:bodyPr rtlCol="0" anchor="ctr"/>
            <a:lstStyle/>
            <a:p>
              <a:pPr algn="ctr"/>
              <a:endParaRPr/>
            </a:p>
          </p:txBody>
        </p:sp>
        <p:sp>
          <p:nvSpPr>
            <p:cNvPr id="60" name="Rounded Rectangle 18">
              <a:extLst>
                <a:ext uri="{FF2B5EF4-FFF2-40B4-BE49-F238E27FC236}">
                  <a16:creationId xmlns:a16="http://schemas.microsoft.com/office/drawing/2014/main" id="{A5FFCB0E-F899-405C-A918-6108179E6198}"/>
                </a:ext>
              </a:extLst>
            </p:cNvPr>
            <p:cNvSpPr/>
            <p:nvPr/>
          </p:nvSpPr>
          <p:spPr>
            <a:xfrm>
              <a:off x="1188720" y="3792582"/>
              <a:ext cx="5434148" cy="566057"/>
            </a:xfrm>
            <a:custGeom>
              <a:avLst/>
              <a:gdLst/>
              <a:ahLst/>
              <a:cxnLst/>
              <a:rect l="0" t="0" r="0" b="0"/>
              <a:pathLst>
                <a:path w="5434148" h="566057">
                  <a:moveTo>
                    <a:pt x="0" y="113211"/>
                  </a:moveTo>
                  <a:cubicBezTo>
                    <a:pt x="0" y="50686"/>
                    <a:pt x="50686" y="0"/>
                    <a:pt x="113211" y="0"/>
                  </a:cubicBezTo>
                  <a:moveTo>
                    <a:pt x="113211" y="0"/>
                  </a:moveTo>
                  <a:lnTo>
                    <a:pt x="5320937" y="0"/>
                  </a:lnTo>
                  <a:moveTo>
                    <a:pt x="5320937" y="0"/>
                  </a:moveTo>
                  <a:cubicBezTo>
                    <a:pt x="5383461" y="0"/>
                    <a:pt x="5434148" y="50686"/>
                    <a:pt x="5434148" y="113211"/>
                  </a:cubicBezTo>
                  <a:moveTo>
                    <a:pt x="0" y="452845"/>
                  </a:moveTo>
                  <a:lnTo>
                    <a:pt x="0" y="113211"/>
                  </a:lnTo>
                  <a:moveTo>
                    <a:pt x="5434148" y="452845"/>
                  </a:moveTo>
                  <a:lnTo>
                    <a:pt x="5434148" y="566057"/>
                  </a:lnTo>
                  <a:lnTo>
                    <a:pt x="0" y="566057"/>
                  </a:lnTo>
                  <a:lnTo>
                    <a:pt x="0" y="452845"/>
                  </a:lnTo>
                  <a:moveTo>
                    <a:pt x="5434148" y="113211"/>
                  </a:moveTo>
                  <a:lnTo>
                    <a:pt x="5434148" y="452845"/>
                  </a:lnTo>
                </a:path>
              </a:pathLst>
            </a:custGeom>
            <a:noFill/>
            <a:ln w="14151">
              <a:solidFill>
                <a:srgbClr val="484848"/>
              </a:solidFill>
            </a:ln>
          </p:spPr>
          <p:txBody>
            <a:bodyPr rtlCol="0" anchor="ctr"/>
            <a:lstStyle/>
            <a:p>
              <a:pPr algn="ctr"/>
              <a:endParaRPr/>
            </a:p>
          </p:txBody>
        </p:sp>
      </p:grpSp>
      <p:sp>
        <p:nvSpPr>
          <p:cNvPr id="61" name="TextBox 60">
            <a:extLst>
              <a:ext uri="{FF2B5EF4-FFF2-40B4-BE49-F238E27FC236}">
                <a16:creationId xmlns:a16="http://schemas.microsoft.com/office/drawing/2014/main" id="{AD8D64EB-AB4C-4202-8A45-6E9EA72234F4}"/>
              </a:ext>
            </a:extLst>
          </p:cNvPr>
          <p:cNvSpPr txBox="1"/>
          <p:nvPr/>
        </p:nvSpPr>
        <p:spPr>
          <a:xfrm>
            <a:off x="2847551" y="4125615"/>
            <a:ext cx="6577645" cy="307777"/>
          </a:xfrm>
          <a:prstGeom prst="rect">
            <a:avLst/>
          </a:prstGeom>
          <a:noFill/>
          <a:ln>
            <a:noFill/>
          </a:ln>
        </p:spPr>
        <p:txBody>
          <a:bodyPr wrap="square" lIns="0" tIns="0" rIns="0" bIns="0" anchor="t">
            <a:spAutoFit/>
          </a:bodyPr>
          <a:lstStyle/>
          <a:p>
            <a:pPr algn="ctr"/>
            <a:r>
              <a:rPr lang="es-CO" sz="2000" b="1" dirty="0">
                <a:solidFill>
                  <a:srgbClr val="484848"/>
                </a:solidFill>
                <a:latin typeface="Roboto"/>
              </a:rPr>
              <a:t>TRASTORNOS CAVIDAD ORAL ASOCIADOS A VIRUS</a:t>
            </a:r>
            <a:endParaRPr sz="2000" b="1" dirty="0">
              <a:solidFill>
                <a:srgbClr val="484848"/>
              </a:solidFill>
              <a:latin typeface="Roboto"/>
            </a:endParaRPr>
          </a:p>
        </p:txBody>
      </p:sp>
      <p:sp>
        <p:nvSpPr>
          <p:cNvPr id="62" name="TextBox 61">
            <a:extLst>
              <a:ext uri="{FF2B5EF4-FFF2-40B4-BE49-F238E27FC236}">
                <a16:creationId xmlns:a16="http://schemas.microsoft.com/office/drawing/2014/main" id="{C4AAEAF2-F609-4168-9F30-25BBE7D6A2A8}"/>
              </a:ext>
            </a:extLst>
          </p:cNvPr>
          <p:cNvSpPr txBox="1"/>
          <p:nvPr/>
        </p:nvSpPr>
        <p:spPr>
          <a:xfrm>
            <a:off x="440561" y="4886512"/>
            <a:ext cx="2647202" cy="307777"/>
          </a:xfrm>
          <a:prstGeom prst="rect">
            <a:avLst/>
          </a:prstGeom>
          <a:noFill/>
          <a:ln>
            <a:noFill/>
          </a:ln>
        </p:spPr>
        <p:txBody>
          <a:bodyPr wrap="square" lIns="0" tIns="0" rIns="0" bIns="0" anchor="t">
            <a:spAutoFit/>
          </a:bodyPr>
          <a:lstStyle/>
          <a:p>
            <a:pPr algn="ctr"/>
            <a:r>
              <a:rPr lang="es-CO" sz="2000" b="1" dirty="0">
                <a:solidFill>
                  <a:srgbClr val="3CC583"/>
                </a:solidFill>
                <a:latin typeface="Roboto"/>
              </a:rPr>
              <a:t>HERPESVIRIDAE</a:t>
            </a:r>
          </a:p>
        </p:txBody>
      </p:sp>
      <p:sp>
        <p:nvSpPr>
          <p:cNvPr id="63" name="TextBox 62">
            <a:extLst>
              <a:ext uri="{FF2B5EF4-FFF2-40B4-BE49-F238E27FC236}">
                <a16:creationId xmlns:a16="http://schemas.microsoft.com/office/drawing/2014/main" id="{A39CA645-4DD2-43B9-9CFF-B4FC5BDA4A6D}"/>
              </a:ext>
            </a:extLst>
          </p:cNvPr>
          <p:cNvSpPr txBox="1"/>
          <p:nvPr/>
        </p:nvSpPr>
        <p:spPr>
          <a:xfrm>
            <a:off x="4066745" y="4865984"/>
            <a:ext cx="623913" cy="307777"/>
          </a:xfrm>
          <a:prstGeom prst="rect">
            <a:avLst/>
          </a:prstGeom>
          <a:noFill/>
          <a:ln>
            <a:noFill/>
          </a:ln>
        </p:spPr>
        <p:txBody>
          <a:bodyPr wrap="square" lIns="0" tIns="0" rIns="0" bIns="0" anchor="t">
            <a:spAutoFit/>
          </a:bodyPr>
          <a:lstStyle/>
          <a:p>
            <a:pPr algn="ctr"/>
            <a:r>
              <a:rPr sz="2000" b="1" dirty="0">
                <a:solidFill>
                  <a:srgbClr val="1EABDA"/>
                </a:solidFill>
                <a:latin typeface="Roboto"/>
              </a:rPr>
              <a:t>VPH</a:t>
            </a:r>
          </a:p>
        </p:txBody>
      </p:sp>
      <p:sp>
        <p:nvSpPr>
          <p:cNvPr id="64" name="TextBox 63">
            <a:extLst>
              <a:ext uri="{FF2B5EF4-FFF2-40B4-BE49-F238E27FC236}">
                <a16:creationId xmlns:a16="http://schemas.microsoft.com/office/drawing/2014/main" id="{F4C7FB6D-FEE4-4FF4-9575-BA24DF87BC90}"/>
              </a:ext>
            </a:extLst>
          </p:cNvPr>
          <p:cNvSpPr txBox="1"/>
          <p:nvPr/>
        </p:nvSpPr>
        <p:spPr>
          <a:xfrm>
            <a:off x="5731746" y="4884358"/>
            <a:ext cx="3201573" cy="307777"/>
          </a:xfrm>
          <a:prstGeom prst="rect">
            <a:avLst/>
          </a:prstGeom>
          <a:noFill/>
          <a:ln>
            <a:noFill/>
          </a:ln>
        </p:spPr>
        <p:txBody>
          <a:bodyPr wrap="square" lIns="0" tIns="0" rIns="0" bIns="0" anchor="t">
            <a:spAutoFit/>
          </a:bodyPr>
          <a:lstStyle/>
          <a:p>
            <a:pPr algn="ctr"/>
            <a:r>
              <a:rPr lang="es-CO" sz="2000" b="1" dirty="0">
                <a:solidFill>
                  <a:srgbClr val="4E88E7"/>
                </a:solidFill>
                <a:latin typeface="Roboto"/>
              </a:rPr>
              <a:t>INMUNOSUPRESIÓN</a:t>
            </a:r>
          </a:p>
        </p:txBody>
      </p:sp>
      <p:sp>
        <p:nvSpPr>
          <p:cNvPr id="65" name="TextBox 64">
            <a:extLst>
              <a:ext uri="{FF2B5EF4-FFF2-40B4-BE49-F238E27FC236}">
                <a16:creationId xmlns:a16="http://schemas.microsoft.com/office/drawing/2014/main" id="{54A33BC7-BB5E-49A4-8BE5-7DE629D1F7A7}"/>
              </a:ext>
            </a:extLst>
          </p:cNvPr>
          <p:cNvSpPr txBox="1"/>
          <p:nvPr/>
        </p:nvSpPr>
        <p:spPr>
          <a:xfrm>
            <a:off x="10140530" y="4865984"/>
            <a:ext cx="707103" cy="307777"/>
          </a:xfrm>
          <a:prstGeom prst="rect">
            <a:avLst/>
          </a:prstGeom>
          <a:noFill/>
          <a:ln>
            <a:noFill/>
          </a:ln>
        </p:spPr>
        <p:txBody>
          <a:bodyPr wrap="square" lIns="0" tIns="0" rIns="0" bIns="0" anchor="t">
            <a:spAutoFit/>
          </a:bodyPr>
          <a:lstStyle/>
          <a:p>
            <a:pPr algn="ctr"/>
            <a:r>
              <a:rPr sz="2000" b="1" dirty="0">
                <a:solidFill>
                  <a:srgbClr val="7F64EA"/>
                </a:solidFill>
                <a:latin typeface="Roboto"/>
              </a:rPr>
              <a:t>DPM</a:t>
            </a:r>
          </a:p>
        </p:txBody>
      </p:sp>
      <p:sp>
        <p:nvSpPr>
          <p:cNvPr id="66" name="TextBox 65">
            <a:extLst>
              <a:ext uri="{FF2B5EF4-FFF2-40B4-BE49-F238E27FC236}">
                <a16:creationId xmlns:a16="http://schemas.microsoft.com/office/drawing/2014/main" id="{11C2A731-B5E7-4FEC-BE34-CAAD126A1EF0}"/>
              </a:ext>
            </a:extLst>
          </p:cNvPr>
          <p:cNvSpPr txBox="1"/>
          <p:nvPr/>
        </p:nvSpPr>
        <p:spPr>
          <a:xfrm>
            <a:off x="669170" y="5315962"/>
            <a:ext cx="1975729" cy="553998"/>
          </a:xfrm>
          <a:prstGeom prst="rect">
            <a:avLst/>
          </a:prstGeom>
          <a:noFill/>
          <a:ln>
            <a:noFill/>
          </a:ln>
        </p:spPr>
        <p:txBody>
          <a:bodyPr wrap="square" lIns="0" tIns="0" rIns="0" bIns="0" anchor="t">
            <a:spAutoFit/>
          </a:bodyPr>
          <a:lstStyle/>
          <a:p>
            <a:pPr algn="ctr"/>
            <a:r>
              <a:rPr sz="1800" b="0" dirty="0">
                <a:solidFill>
                  <a:srgbClr val="484848"/>
                </a:solidFill>
                <a:latin typeface="Roboto"/>
              </a:rPr>
              <a:t>Desarrollo de
</a:t>
            </a:r>
            <a:r>
              <a:rPr sz="1800" b="0" dirty="0" err="1">
                <a:solidFill>
                  <a:srgbClr val="484848"/>
                </a:solidFill>
                <a:latin typeface="Roboto"/>
              </a:rPr>
              <a:t>patologías</a:t>
            </a:r>
            <a:r>
              <a:rPr sz="1800" b="0" dirty="0">
                <a:solidFill>
                  <a:srgbClr val="484848"/>
                </a:solidFill>
                <a:latin typeface="Roboto"/>
              </a:rPr>
              <a:t> </a:t>
            </a:r>
            <a:r>
              <a:rPr sz="1800" b="0" dirty="0" err="1">
                <a:solidFill>
                  <a:srgbClr val="484848"/>
                </a:solidFill>
                <a:latin typeface="Roboto"/>
              </a:rPr>
              <a:t>orales</a:t>
            </a:r>
            <a:endParaRPr sz="1800" b="0" dirty="0">
              <a:solidFill>
                <a:srgbClr val="484848"/>
              </a:solidFill>
              <a:latin typeface="Roboto"/>
            </a:endParaRPr>
          </a:p>
        </p:txBody>
      </p:sp>
      <p:sp>
        <p:nvSpPr>
          <p:cNvPr id="67" name="TextBox 66">
            <a:extLst>
              <a:ext uri="{FF2B5EF4-FFF2-40B4-BE49-F238E27FC236}">
                <a16:creationId xmlns:a16="http://schemas.microsoft.com/office/drawing/2014/main" id="{B62B0DFE-35EF-45D7-B7A4-C0714B213084}"/>
              </a:ext>
            </a:extLst>
          </p:cNvPr>
          <p:cNvSpPr txBox="1"/>
          <p:nvPr/>
        </p:nvSpPr>
        <p:spPr>
          <a:xfrm>
            <a:off x="3327563" y="5333014"/>
            <a:ext cx="2162904" cy="553998"/>
          </a:xfrm>
          <a:prstGeom prst="rect">
            <a:avLst/>
          </a:prstGeom>
          <a:noFill/>
          <a:ln>
            <a:noFill/>
          </a:ln>
        </p:spPr>
        <p:txBody>
          <a:bodyPr wrap="square" lIns="0" tIns="0" rIns="0" bIns="0" anchor="t">
            <a:spAutoFit/>
          </a:bodyPr>
          <a:lstStyle/>
          <a:p>
            <a:pPr algn="ctr"/>
            <a:r>
              <a:rPr sz="1800" b="0" dirty="0" err="1">
                <a:solidFill>
                  <a:srgbClr val="484848"/>
                </a:solidFill>
                <a:latin typeface="Roboto"/>
              </a:rPr>
              <a:t>Lesiones</a:t>
            </a:r>
            <a:r>
              <a:rPr sz="1800" b="0" dirty="0">
                <a:solidFill>
                  <a:srgbClr val="484848"/>
                </a:solidFill>
                <a:latin typeface="Roboto"/>
              </a:rPr>
              <a:t> </a:t>
            </a:r>
            <a:r>
              <a:rPr sz="1800" b="0" dirty="0" err="1">
                <a:solidFill>
                  <a:srgbClr val="484848"/>
                </a:solidFill>
                <a:latin typeface="Roboto"/>
              </a:rPr>
              <a:t>epiteliales</a:t>
            </a:r>
            <a:r>
              <a:rPr sz="1800" b="0" dirty="0">
                <a:solidFill>
                  <a:srgbClr val="484848"/>
                </a:solidFill>
                <a:latin typeface="Roboto"/>
              </a:rPr>
              <a:t>
</a:t>
            </a:r>
            <a:r>
              <a:rPr sz="1800" b="0" dirty="0" err="1">
                <a:solidFill>
                  <a:srgbClr val="484848"/>
                </a:solidFill>
                <a:latin typeface="Roboto"/>
              </a:rPr>
              <a:t>hiperplásicas</a:t>
            </a:r>
            <a:endParaRPr sz="1800" b="0" dirty="0">
              <a:solidFill>
                <a:srgbClr val="484848"/>
              </a:solidFill>
              <a:latin typeface="Roboto"/>
            </a:endParaRPr>
          </a:p>
        </p:txBody>
      </p:sp>
      <p:sp>
        <p:nvSpPr>
          <p:cNvPr id="68" name="TextBox 67">
            <a:extLst>
              <a:ext uri="{FF2B5EF4-FFF2-40B4-BE49-F238E27FC236}">
                <a16:creationId xmlns:a16="http://schemas.microsoft.com/office/drawing/2014/main" id="{74A7B6CE-AF7D-44C9-96B1-597DC1D1E732}"/>
              </a:ext>
            </a:extLst>
          </p:cNvPr>
          <p:cNvSpPr txBox="1"/>
          <p:nvPr/>
        </p:nvSpPr>
        <p:spPr>
          <a:xfrm>
            <a:off x="6302506" y="5295571"/>
            <a:ext cx="2246093" cy="553998"/>
          </a:xfrm>
          <a:prstGeom prst="rect">
            <a:avLst/>
          </a:prstGeom>
          <a:noFill/>
          <a:ln>
            <a:noFill/>
          </a:ln>
        </p:spPr>
        <p:txBody>
          <a:bodyPr wrap="square" lIns="0" tIns="0" rIns="0" bIns="0" anchor="t">
            <a:spAutoFit/>
          </a:bodyPr>
          <a:lstStyle/>
          <a:p>
            <a:pPr algn="ctr"/>
            <a:r>
              <a:rPr sz="1800" b="0" dirty="0" err="1">
                <a:solidFill>
                  <a:srgbClr val="484848"/>
                </a:solidFill>
                <a:latin typeface="Roboto"/>
              </a:rPr>
              <a:t>Riesgo</a:t>
            </a:r>
            <a:r>
              <a:rPr sz="1800" b="0" dirty="0">
                <a:solidFill>
                  <a:srgbClr val="484848"/>
                </a:solidFill>
                <a:latin typeface="Roboto"/>
              </a:rPr>
              <a:t> de
</a:t>
            </a:r>
            <a:r>
              <a:rPr sz="1800" b="0" dirty="0" err="1">
                <a:solidFill>
                  <a:srgbClr val="484848"/>
                </a:solidFill>
                <a:latin typeface="Roboto"/>
              </a:rPr>
              <a:t>reactivación</a:t>
            </a:r>
            <a:r>
              <a:rPr sz="1800" b="0" dirty="0">
                <a:solidFill>
                  <a:srgbClr val="484848"/>
                </a:solidFill>
                <a:latin typeface="Roboto"/>
              </a:rPr>
              <a:t> del VHS</a:t>
            </a:r>
          </a:p>
        </p:txBody>
      </p:sp>
      <p:sp>
        <p:nvSpPr>
          <p:cNvPr id="69" name="TextBox 68">
            <a:extLst>
              <a:ext uri="{FF2B5EF4-FFF2-40B4-BE49-F238E27FC236}">
                <a16:creationId xmlns:a16="http://schemas.microsoft.com/office/drawing/2014/main" id="{3BC0FE26-2C8D-4A67-9BDB-8A22F0247F76}"/>
              </a:ext>
            </a:extLst>
          </p:cNvPr>
          <p:cNvSpPr txBox="1"/>
          <p:nvPr/>
        </p:nvSpPr>
        <p:spPr>
          <a:xfrm>
            <a:off x="9360638" y="5315962"/>
            <a:ext cx="2266889" cy="276999"/>
          </a:xfrm>
          <a:prstGeom prst="rect">
            <a:avLst/>
          </a:prstGeom>
          <a:noFill/>
          <a:ln>
            <a:noFill/>
          </a:ln>
        </p:spPr>
        <p:txBody>
          <a:bodyPr wrap="square" lIns="0" tIns="0" rIns="0" bIns="0" anchor="t">
            <a:spAutoFit/>
          </a:bodyPr>
          <a:lstStyle/>
          <a:p>
            <a:pPr algn="ctr"/>
            <a:r>
              <a:rPr sz="1800" b="0" dirty="0">
                <a:solidFill>
                  <a:srgbClr val="484848"/>
                </a:solidFill>
                <a:latin typeface="Roboto"/>
              </a:rPr>
              <a:t>Desarrollo de</a:t>
            </a:r>
            <a:r>
              <a:rPr lang="es-CO" sz="1800" b="0" dirty="0">
                <a:solidFill>
                  <a:srgbClr val="484848"/>
                </a:solidFill>
                <a:latin typeface="Roboto"/>
              </a:rPr>
              <a:t> CO</a:t>
            </a:r>
            <a:endParaRPr sz="1800" b="0" dirty="0">
              <a:solidFill>
                <a:srgbClr val="484848"/>
              </a:solidFill>
              <a:latin typeface="Roboto"/>
            </a:endParaRPr>
          </a:p>
        </p:txBody>
      </p:sp>
      <p:sp>
        <p:nvSpPr>
          <p:cNvPr id="70" name="Rounded Rectangle 29">
            <a:extLst>
              <a:ext uri="{FF2B5EF4-FFF2-40B4-BE49-F238E27FC236}">
                <a16:creationId xmlns:a16="http://schemas.microsoft.com/office/drawing/2014/main" id="{E3F3774D-7FA5-4E5F-9A98-8A87887FFEF2}"/>
              </a:ext>
            </a:extLst>
          </p:cNvPr>
          <p:cNvSpPr/>
          <p:nvPr/>
        </p:nvSpPr>
        <p:spPr>
          <a:xfrm>
            <a:off x="3017373" y="2167198"/>
            <a:ext cx="437408" cy="464469"/>
          </a:xfrm>
          <a:custGeom>
            <a:avLst/>
            <a:gdLst/>
            <a:ahLst/>
            <a:cxnLst/>
            <a:rect l="0" t="0" r="0" b="0"/>
            <a:pathLst>
              <a:path w="415108" h="415108">
                <a:moveTo>
                  <a:pt x="56605" y="207554"/>
                </a:moveTo>
                <a:cubicBezTo>
                  <a:pt x="56605" y="124187"/>
                  <a:pt x="124187" y="56605"/>
                  <a:pt x="207554" y="56605"/>
                </a:cubicBezTo>
                <a:cubicBezTo>
                  <a:pt x="290920" y="56605"/>
                  <a:pt x="358502" y="124187"/>
                  <a:pt x="358502" y="207554"/>
                </a:cubicBezTo>
                <a:cubicBezTo>
                  <a:pt x="358502" y="290920"/>
                  <a:pt x="290920" y="358502"/>
                  <a:pt x="207554" y="358502"/>
                </a:cubicBezTo>
                <a:cubicBezTo>
                  <a:pt x="124187" y="358502"/>
                  <a:pt x="56605" y="290920"/>
                  <a:pt x="56605" y="207554"/>
                </a:cubicBezTo>
                <a:moveTo>
                  <a:pt x="207554" y="0"/>
                </a:moveTo>
                <a:lnTo>
                  <a:pt x="207554" y="56605"/>
                </a:lnTo>
                <a:moveTo>
                  <a:pt x="273499" y="40869"/>
                </a:moveTo>
                <a:lnTo>
                  <a:pt x="263084" y="67190"/>
                </a:lnTo>
                <a:moveTo>
                  <a:pt x="372333" y="137004"/>
                </a:moveTo>
                <a:lnTo>
                  <a:pt x="346313" y="148137"/>
                </a:lnTo>
                <a:moveTo>
                  <a:pt x="347917" y="263084"/>
                </a:moveTo>
                <a:lnTo>
                  <a:pt x="374239" y="273499"/>
                </a:lnTo>
                <a:moveTo>
                  <a:pt x="278198" y="372295"/>
                </a:moveTo>
                <a:lnTo>
                  <a:pt x="267046" y="346294"/>
                </a:lnTo>
                <a:moveTo>
                  <a:pt x="141608" y="40869"/>
                </a:moveTo>
                <a:lnTo>
                  <a:pt x="152024" y="67190"/>
                </a:lnTo>
                <a:moveTo>
                  <a:pt x="68794" y="148137"/>
                </a:moveTo>
                <a:lnTo>
                  <a:pt x="42775" y="137004"/>
                </a:lnTo>
                <a:moveTo>
                  <a:pt x="67190" y="263084"/>
                </a:moveTo>
                <a:lnTo>
                  <a:pt x="40869" y="273499"/>
                </a:lnTo>
                <a:moveTo>
                  <a:pt x="136910" y="372295"/>
                </a:moveTo>
                <a:lnTo>
                  <a:pt x="148061" y="346294"/>
                </a:lnTo>
                <a:moveTo>
                  <a:pt x="245291" y="0"/>
                </a:moveTo>
                <a:lnTo>
                  <a:pt x="169817" y="0"/>
                </a:lnTo>
                <a:moveTo>
                  <a:pt x="314293" y="100814"/>
                </a:moveTo>
                <a:lnTo>
                  <a:pt x="354314" y="60794"/>
                </a:lnTo>
                <a:moveTo>
                  <a:pt x="327633" y="34114"/>
                </a:moveTo>
                <a:lnTo>
                  <a:pt x="380994" y="87474"/>
                </a:lnTo>
                <a:moveTo>
                  <a:pt x="415108" y="207554"/>
                </a:moveTo>
                <a:lnTo>
                  <a:pt x="358502" y="207554"/>
                </a:lnTo>
                <a:moveTo>
                  <a:pt x="415108" y="169817"/>
                </a:moveTo>
                <a:lnTo>
                  <a:pt x="415108" y="245291"/>
                </a:lnTo>
                <a:moveTo>
                  <a:pt x="354314" y="354314"/>
                </a:moveTo>
                <a:lnTo>
                  <a:pt x="314293" y="314293"/>
                </a:lnTo>
                <a:moveTo>
                  <a:pt x="327633" y="380994"/>
                </a:moveTo>
                <a:lnTo>
                  <a:pt x="380994" y="327633"/>
                </a:lnTo>
                <a:moveTo>
                  <a:pt x="207554" y="415108"/>
                </a:moveTo>
                <a:lnTo>
                  <a:pt x="207554" y="358502"/>
                </a:lnTo>
                <a:moveTo>
                  <a:pt x="169817" y="415108"/>
                </a:moveTo>
                <a:lnTo>
                  <a:pt x="245291" y="415108"/>
                </a:lnTo>
                <a:moveTo>
                  <a:pt x="60794" y="354314"/>
                </a:moveTo>
                <a:lnTo>
                  <a:pt x="100814" y="314293"/>
                </a:lnTo>
                <a:moveTo>
                  <a:pt x="34114" y="327633"/>
                </a:moveTo>
                <a:lnTo>
                  <a:pt x="87474" y="380994"/>
                </a:lnTo>
                <a:moveTo>
                  <a:pt x="0" y="207554"/>
                </a:moveTo>
                <a:lnTo>
                  <a:pt x="56605" y="207554"/>
                </a:lnTo>
                <a:moveTo>
                  <a:pt x="0" y="169817"/>
                </a:moveTo>
                <a:lnTo>
                  <a:pt x="0" y="245291"/>
                </a:lnTo>
                <a:moveTo>
                  <a:pt x="60794" y="60794"/>
                </a:moveTo>
                <a:lnTo>
                  <a:pt x="100814" y="100814"/>
                </a:lnTo>
                <a:moveTo>
                  <a:pt x="34114" y="87474"/>
                </a:moveTo>
                <a:lnTo>
                  <a:pt x="87474" y="34114"/>
                </a:lnTo>
                <a:moveTo>
                  <a:pt x="169817" y="128551"/>
                </a:moveTo>
                <a:cubicBezTo>
                  <a:pt x="163533" y="99852"/>
                  <a:pt x="205931" y="96493"/>
                  <a:pt x="203969" y="129627"/>
                </a:cubicBezTo>
                <a:cubicBezTo>
                  <a:pt x="201403" y="172307"/>
                  <a:pt x="249819" y="157873"/>
                  <a:pt x="239819" y="130079"/>
                </a:cubicBezTo>
                <a:moveTo>
                  <a:pt x="233007" y="298500"/>
                </a:moveTo>
                <a:cubicBezTo>
                  <a:pt x="254404" y="278141"/>
                  <a:pt x="217592" y="243536"/>
                  <a:pt x="200742" y="282858"/>
                </a:cubicBezTo>
                <a:cubicBezTo>
                  <a:pt x="187666" y="313350"/>
                  <a:pt x="151269" y="291349"/>
                  <a:pt x="169760" y="268537"/>
                </a:cubicBezTo>
                <a:moveTo>
                  <a:pt x="281311" y="179968"/>
                </a:moveTo>
                <a:cubicBezTo>
                  <a:pt x="307067" y="165835"/>
                  <a:pt x="322199" y="205591"/>
                  <a:pt x="289858" y="213007"/>
                </a:cubicBezTo>
                <a:cubicBezTo>
                  <a:pt x="248178" y="222535"/>
                  <a:pt x="275632" y="264952"/>
                  <a:pt x="299500" y="247536"/>
                </a:cubicBezTo>
                <a:moveTo>
                  <a:pt x="184157" y="184628"/>
                </a:moveTo>
                <a:cubicBezTo>
                  <a:pt x="205063" y="205252"/>
                  <a:pt x="171326" y="231158"/>
                  <a:pt x="154948" y="202289"/>
                </a:cubicBezTo>
                <a:cubicBezTo>
                  <a:pt x="133853" y="165100"/>
                  <a:pt x="101097" y="203573"/>
                  <a:pt x="124626" y="221422"/>
                </a:cubicBezTo>
              </a:path>
            </a:pathLst>
          </a:custGeom>
          <a:noFill/>
          <a:ln w="14151">
            <a:solidFill>
              <a:srgbClr val="484848"/>
            </a:solidFill>
          </a:ln>
        </p:spPr>
        <p:txBody>
          <a:bodyPr rtlCol="0" anchor="ctr"/>
          <a:lstStyle/>
          <a:p>
            <a:pPr algn="ctr"/>
            <a:endParaRPr/>
          </a:p>
        </p:txBody>
      </p:sp>
      <p:sp>
        <p:nvSpPr>
          <p:cNvPr id="71" name="Rounded Rectangle 30">
            <a:extLst>
              <a:ext uri="{FF2B5EF4-FFF2-40B4-BE49-F238E27FC236}">
                <a16:creationId xmlns:a16="http://schemas.microsoft.com/office/drawing/2014/main" id="{59BE5A34-5E00-4646-8A7D-7F3463A619B7}"/>
              </a:ext>
            </a:extLst>
          </p:cNvPr>
          <p:cNvSpPr/>
          <p:nvPr/>
        </p:nvSpPr>
        <p:spPr>
          <a:xfrm>
            <a:off x="5400845" y="2855822"/>
            <a:ext cx="440675" cy="485671"/>
          </a:xfrm>
          <a:custGeom>
            <a:avLst/>
            <a:gdLst/>
            <a:ahLst/>
            <a:cxnLst/>
            <a:rect l="0" t="0" r="0" b="0"/>
            <a:pathLst>
              <a:path w="418209" h="434057">
                <a:moveTo>
                  <a:pt x="138312" y="297354"/>
                </a:moveTo>
                <a:cubicBezTo>
                  <a:pt x="138301" y="294759"/>
                  <a:pt x="136189" y="292664"/>
                  <a:pt x="133594" y="292674"/>
                </a:cubicBezTo>
                <a:moveTo>
                  <a:pt x="133689" y="292674"/>
                </a:moveTo>
                <a:cubicBezTo>
                  <a:pt x="131094" y="292664"/>
                  <a:pt x="128982" y="294759"/>
                  <a:pt x="128972" y="297354"/>
                </a:cubicBezTo>
                <a:moveTo>
                  <a:pt x="128877" y="297297"/>
                </a:moveTo>
                <a:cubicBezTo>
                  <a:pt x="128888" y="299892"/>
                  <a:pt x="131000" y="301987"/>
                  <a:pt x="133594" y="301977"/>
                </a:cubicBezTo>
                <a:moveTo>
                  <a:pt x="133689" y="302033"/>
                </a:moveTo>
                <a:cubicBezTo>
                  <a:pt x="136284" y="302044"/>
                  <a:pt x="138395" y="299949"/>
                  <a:pt x="138406" y="297354"/>
                </a:cubicBezTo>
                <a:moveTo>
                  <a:pt x="195012" y="227936"/>
                </a:moveTo>
                <a:cubicBezTo>
                  <a:pt x="195001" y="225338"/>
                  <a:pt x="192892" y="223238"/>
                  <a:pt x="190294" y="223238"/>
                </a:cubicBezTo>
                <a:moveTo>
                  <a:pt x="190294" y="223238"/>
                </a:moveTo>
                <a:cubicBezTo>
                  <a:pt x="187697" y="223238"/>
                  <a:pt x="185588" y="225338"/>
                  <a:pt x="185577" y="227936"/>
                </a:cubicBezTo>
                <a:moveTo>
                  <a:pt x="185577" y="227936"/>
                </a:moveTo>
                <a:cubicBezTo>
                  <a:pt x="185588" y="230531"/>
                  <a:pt x="187700" y="232626"/>
                  <a:pt x="190294" y="232616"/>
                </a:cubicBezTo>
                <a:moveTo>
                  <a:pt x="190294" y="232616"/>
                </a:moveTo>
                <a:cubicBezTo>
                  <a:pt x="192889" y="232626"/>
                  <a:pt x="195001" y="230531"/>
                  <a:pt x="195012" y="227936"/>
                </a:cubicBezTo>
                <a:moveTo>
                  <a:pt x="223314" y="325657"/>
                </a:moveTo>
                <a:cubicBezTo>
                  <a:pt x="223304" y="323062"/>
                  <a:pt x="221192" y="320967"/>
                  <a:pt x="218597" y="320977"/>
                </a:cubicBezTo>
                <a:moveTo>
                  <a:pt x="218597" y="320977"/>
                </a:moveTo>
                <a:cubicBezTo>
                  <a:pt x="216002" y="320967"/>
                  <a:pt x="213891" y="323062"/>
                  <a:pt x="213880" y="325657"/>
                </a:cubicBezTo>
                <a:moveTo>
                  <a:pt x="213880" y="325600"/>
                </a:moveTo>
                <a:cubicBezTo>
                  <a:pt x="213891" y="328195"/>
                  <a:pt x="216002" y="330290"/>
                  <a:pt x="218597" y="330279"/>
                </a:cubicBezTo>
                <a:moveTo>
                  <a:pt x="218597" y="330336"/>
                </a:moveTo>
                <a:cubicBezTo>
                  <a:pt x="221192" y="330346"/>
                  <a:pt x="223304" y="328251"/>
                  <a:pt x="223314" y="325657"/>
                </a:cubicBezTo>
                <a:moveTo>
                  <a:pt x="81800" y="217710"/>
                </a:moveTo>
                <a:cubicBezTo>
                  <a:pt x="81790" y="215115"/>
                  <a:pt x="79678" y="213020"/>
                  <a:pt x="77083" y="213030"/>
                </a:cubicBezTo>
                <a:moveTo>
                  <a:pt x="77083" y="213030"/>
                </a:moveTo>
                <a:cubicBezTo>
                  <a:pt x="74488" y="213020"/>
                  <a:pt x="72376" y="215115"/>
                  <a:pt x="72366" y="217710"/>
                </a:cubicBezTo>
                <a:moveTo>
                  <a:pt x="72366" y="217710"/>
                </a:moveTo>
                <a:cubicBezTo>
                  <a:pt x="72366" y="218959"/>
                  <a:pt x="72863" y="220157"/>
                  <a:pt x="73749" y="221038"/>
                </a:cubicBezTo>
                <a:cubicBezTo>
                  <a:pt x="74634" y="221920"/>
                  <a:pt x="75834" y="222413"/>
                  <a:pt x="77083" y="222408"/>
                </a:cubicBezTo>
                <a:moveTo>
                  <a:pt x="77083" y="222408"/>
                </a:moveTo>
                <a:cubicBezTo>
                  <a:pt x="78332" y="222413"/>
                  <a:pt x="79532" y="221920"/>
                  <a:pt x="80417" y="221038"/>
                </a:cubicBezTo>
                <a:cubicBezTo>
                  <a:pt x="81303" y="220157"/>
                  <a:pt x="81800" y="218959"/>
                  <a:pt x="81800" y="217710"/>
                </a:cubicBezTo>
                <a:moveTo>
                  <a:pt x="138312" y="143613"/>
                </a:moveTo>
                <a:cubicBezTo>
                  <a:pt x="138312" y="142363"/>
                  <a:pt x="137814" y="141165"/>
                  <a:pt x="136929" y="140284"/>
                </a:cubicBezTo>
                <a:cubicBezTo>
                  <a:pt x="136044" y="139402"/>
                  <a:pt x="134844" y="138909"/>
                  <a:pt x="133594" y="138914"/>
                </a:cubicBezTo>
                <a:moveTo>
                  <a:pt x="133689" y="138914"/>
                </a:moveTo>
                <a:cubicBezTo>
                  <a:pt x="132439" y="138909"/>
                  <a:pt x="131239" y="139402"/>
                  <a:pt x="130354" y="140284"/>
                </a:cubicBezTo>
                <a:cubicBezTo>
                  <a:pt x="129469" y="141165"/>
                  <a:pt x="128972" y="142363"/>
                  <a:pt x="128972" y="143613"/>
                </a:cubicBezTo>
                <a:moveTo>
                  <a:pt x="128877" y="143613"/>
                </a:moveTo>
                <a:cubicBezTo>
                  <a:pt x="128888" y="146207"/>
                  <a:pt x="131000" y="148303"/>
                  <a:pt x="133594" y="148292"/>
                </a:cubicBezTo>
                <a:moveTo>
                  <a:pt x="133689" y="148292"/>
                </a:moveTo>
                <a:cubicBezTo>
                  <a:pt x="136284" y="148303"/>
                  <a:pt x="138395" y="146207"/>
                  <a:pt x="138406" y="143613"/>
                </a:cubicBezTo>
                <a:moveTo>
                  <a:pt x="138406" y="434057"/>
                </a:moveTo>
                <a:lnTo>
                  <a:pt x="138406" y="377451"/>
                </a:lnTo>
                <a:lnTo>
                  <a:pt x="119537" y="377451"/>
                </a:lnTo>
                <a:cubicBezTo>
                  <a:pt x="88275" y="377451"/>
                  <a:pt x="62932" y="352108"/>
                  <a:pt x="62932" y="320845"/>
                </a:cubicBezTo>
                <a:lnTo>
                  <a:pt x="62932" y="264239"/>
                </a:lnTo>
                <a:lnTo>
                  <a:pt x="9911" y="264239"/>
                </a:lnTo>
                <a:cubicBezTo>
                  <a:pt x="6892" y="264241"/>
                  <a:pt x="4054" y="262798"/>
                  <a:pt x="2277" y="260357"/>
                </a:cubicBezTo>
                <a:cubicBezTo>
                  <a:pt x="501" y="257916"/>
                  <a:pt x="0" y="254772"/>
                  <a:pt x="929" y="251899"/>
                </a:cubicBezTo>
                <a:cubicBezTo>
                  <a:pt x="40006" y="130933"/>
                  <a:pt x="67177" y="79"/>
                  <a:pt x="218597" y="79"/>
                </a:cubicBezTo>
                <a:cubicBezTo>
                  <a:pt x="298195" y="0"/>
                  <a:pt x="368798" y="51165"/>
                  <a:pt x="393504" y="126831"/>
                </a:cubicBezTo>
                <a:cubicBezTo>
                  <a:pt x="418209" y="202498"/>
                  <a:pt x="391401" y="285468"/>
                  <a:pt x="327092" y="332374"/>
                </a:cubicBezTo>
                <a:lnTo>
                  <a:pt x="327092" y="434057"/>
                </a:lnTo>
              </a:path>
            </a:pathLst>
          </a:custGeom>
          <a:noFill/>
          <a:ln w="14151">
            <a:solidFill>
              <a:srgbClr val="484848"/>
            </a:solidFill>
          </a:ln>
        </p:spPr>
        <p:txBody>
          <a:bodyPr rtlCol="0" anchor="ctr"/>
          <a:lstStyle/>
          <a:p>
            <a:pPr algn="ctr"/>
            <a:endParaRPr/>
          </a:p>
        </p:txBody>
      </p:sp>
      <p:sp>
        <p:nvSpPr>
          <p:cNvPr id="72" name="Rounded Rectangle 31">
            <a:extLst>
              <a:ext uri="{FF2B5EF4-FFF2-40B4-BE49-F238E27FC236}">
                <a16:creationId xmlns:a16="http://schemas.microsoft.com/office/drawing/2014/main" id="{0D243AC7-5E5F-4F46-B1B3-277530F102A9}"/>
              </a:ext>
            </a:extLst>
          </p:cNvPr>
          <p:cNvSpPr/>
          <p:nvPr/>
        </p:nvSpPr>
        <p:spPr>
          <a:xfrm>
            <a:off x="6177858" y="2855902"/>
            <a:ext cx="457290" cy="485581"/>
          </a:xfrm>
          <a:custGeom>
            <a:avLst/>
            <a:gdLst/>
            <a:ahLst/>
            <a:cxnLst/>
            <a:rect l="0" t="0" r="0" b="0"/>
            <a:pathLst>
              <a:path w="433977" h="433977">
                <a:moveTo>
                  <a:pt x="377371" y="150948"/>
                </a:moveTo>
                <a:lnTo>
                  <a:pt x="377371" y="214139"/>
                </a:lnTo>
                <a:cubicBezTo>
                  <a:pt x="377360" y="294717"/>
                  <a:pt x="327715" y="366962"/>
                  <a:pt x="252499" y="395862"/>
                </a:cubicBezTo>
                <a:lnTo>
                  <a:pt x="235517" y="402410"/>
                </a:lnTo>
                <a:cubicBezTo>
                  <a:pt x="224179" y="406771"/>
                  <a:pt x="211627" y="406771"/>
                  <a:pt x="200289" y="402410"/>
                </a:cubicBezTo>
                <a:lnTo>
                  <a:pt x="183308" y="395862"/>
                </a:lnTo>
                <a:cubicBezTo>
                  <a:pt x="171010" y="391141"/>
                  <a:pt x="159226" y="385179"/>
                  <a:pt x="148137" y="378069"/>
                </a:cubicBezTo>
                <a:moveTo>
                  <a:pt x="98116" y="335860"/>
                </a:moveTo>
                <a:cubicBezTo>
                  <a:pt x="65379" y="300036"/>
                  <a:pt x="47209" y="253272"/>
                  <a:pt x="47171" y="204742"/>
                </a:cubicBezTo>
                <a:lnTo>
                  <a:pt x="47171" y="80210"/>
                </a:lnTo>
                <a:cubicBezTo>
                  <a:pt x="47089" y="70639"/>
                  <a:pt x="52628" y="61909"/>
                  <a:pt x="61322" y="57907"/>
                </a:cubicBezTo>
                <a:cubicBezTo>
                  <a:pt x="107126" y="37915"/>
                  <a:pt x="156636" y="27826"/>
                  <a:pt x="206610" y="28302"/>
                </a:cubicBezTo>
                <a:cubicBezTo>
                  <a:pt x="262712" y="27785"/>
                  <a:pt x="318137" y="40582"/>
                  <a:pt x="368333" y="65643"/>
                </a:cubicBezTo>
                <a:moveTo>
                  <a:pt x="433977" y="0"/>
                </a:moveTo>
                <a:lnTo>
                  <a:pt x="0" y="433977"/>
                </a:lnTo>
              </a:path>
            </a:pathLst>
          </a:custGeom>
          <a:noFill/>
          <a:ln w="14151">
            <a:solidFill>
              <a:srgbClr val="484848"/>
            </a:solidFill>
          </a:ln>
        </p:spPr>
        <p:txBody>
          <a:bodyPr rtlCol="0" anchor="ctr"/>
          <a:lstStyle/>
          <a:p>
            <a:pPr algn="ctr"/>
            <a:endParaRPr/>
          </a:p>
        </p:txBody>
      </p:sp>
      <p:sp>
        <p:nvSpPr>
          <p:cNvPr id="73" name="Rounded Rectangle 32">
            <a:extLst>
              <a:ext uri="{FF2B5EF4-FFF2-40B4-BE49-F238E27FC236}">
                <a16:creationId xmlns:a16="http://schemas.microsoft.com/office/drawing/2014/main" id="{5AAC7E0D-D71C-4070-87BB-C93A9D9EFE98}"/>
              </a:ext>
            </a:extLst>
          </p:cNvPr>
          <p:cNvSpPr/>
          <p:nvPr/>
        </p:nvSpPr>
        <p:spPr>
          <a:xfrm>
            <a:off x="6970338" y="2855902"/>
            <a:ext cx="457290" cy="485581"/>
          </a:xfrm>
          <a:custGeom>
            <a:avLst/>
            <a:gdLst/>
            <a:ahLst/>
            <a:cxnLst/>
            <a:rect l="0" t="0" r="0" b="0"/>
            <a:pathLst>
              <a:path w="433977" h="433977">
                <a:moveTo>
                  <a:pt x="75474" y="150948"/>
                </a:moveTo>
                <a:lnTo>
                  <a:pt x="75474" y="108494"/>
                </a:lnTo>
                <a:cubicBezTo>
                  <a:pt x="75469" y="89716"/>
                  <a:pt x="82930" y="71708"/>
                  <a:pt x="96213" y="58435"/>
                </a:cubicBezTo>
                <a:cubicBezTo>
                  <a:pt x="109496" y="45163"/>
                  <a:pt x="127510" y="37717"/>
                  <a:pt x="146288" y="37737"/>
                </a:cubicBezTo>
                <a:lnTo>
                  <a:pt x="179251" y="37737"/>
                </a:lnTo>
                <a:moveTo>
                  <a:pt x="37793" y="113211"/>
                </a:moveTo>
                <a:lnTo>
                  <a:pt x="75530" y="150948"/>
                </a:lnTo>
                <a:lnTo>
                  <a:pt x="113268" y="113211"/>
                </a:lnTo>
                <a:moveTo>
                  <a:pt x="151005" y="66040"/>
                </a:moveTo>
                <a:lnTo>
                  <a:pt x="179308" y="37737"/>
                </a:lnTo>
                <a:lnTo>
                  <a:pt x="151005" y="9434"/>
                </a:lnTo>
                <a:moveTo>
                  <a:pt x="433977" y="37737"/>
                </a:moveTo>
                <a:cubicBezTo>
                  <a:pt x="433977" y="58578"/>
                  <a:pt x="417081" y="75474"/>
                  <a:pt x="396240" y="75474"/>
                </a:cubicBezTo>
                <a:lnTo>
                  <a:pt x="301897" y="75474"/>
                </a:lnTo>
                <a:cubicBezTo>
                  <a:pt x="281055" y="75474"/>
                  <a:pt x="264160" y="58578"/>
                  <a:pt x="264160" y="37737"/>
                </a:cubicBezTo>
                <a:cubicBezTo>
                  <a:pt x="264160" y="16895"/>
                  <a:pt x="281055" y="0"/>
                  <a:pt x="301897" y="0"/>
                </a:cubicBezTo>
                <a:lnTo>
                  <a:pt x="396240" y="0"/>
                </a:lnTo>
                <a:cubicBezTo>
                  <a:pt x="417081" y="0"/>
                  <a:pt x="433977" y="16895"/>
                  <a:pt x="433977" y="37737"/>
                </a:cubicBezTo>
                <a:close/>
                <a:moveTo>
                  <a:pt x="316048" y="33020"/>
                </a:moveTo>
                <a:cubicBezTo>
                  <a:pt x="313443" y="33020"/>
                  <a:pt x="311331" y="35131"/>
                  <a:pt x="311331" y="37737"/>
                </a:cubicBezTo>
                <a:cubicBezTo>
                  <a:pt x="311331" y="40342"/>
                  <a:pt x="313443" y="42454"/>
                  <a:pt x="316048" y="42454"/>
                </a:cubicBezTo>
                <a:cubicBezTo>
                  <a:pt x="318653" y="42454"/>
                  <a:pt x="320765" y="40342"/>
                  <a:pt x="320765" y="37737"/>
                </a:cubicBezTo>
                <a:cubicBezTo>
                  <a:pt x="320765" y="35131"/>
                  <a:pt x="318653" y="33020"/>
                  <a:pt x="316048" y="33020"/>
                </a:cubicBezTo>
                <a:lnTo>
                  <a:pt x="316048" y="33020"/>
                </a:lnTo>
                <a:moveTo>
                  <a:pt x="433977" y="113211"/>
                </a:moveTo>
                <a:cubicBezTo>
                  <a:pt x="433977" y="134053"/>
                  <a:pt x="417081" y="150948"/>
                  <a:pt x="396240" y="150948"/>
                </a:cubicBezTo>
                <a:lnTo>
                  <a:pt x="301897" y="150948"/>
                </a:lnTo>
                <a:cubicBezTo>
                  <a:pt x="281055" y="150948"/>
                  <a:pt x="264160" y="134053"/>
                  <a:pt x="264160" y="113211"/>
                </a:cubicBezTo>
                <a:cubicBezTo>
                  <a:pt x="264160" y="92369"/>
                  <a:pt x="281055" y="75474"/>
                  <a:pt x="301897" y="75474"/>
                </a:cubicBezTo>
                <a:lnTo>
                  <a:pt x="396240" y="75474"/>
                </a:lnTo>
                <a:cubicBezTo>
                  <a:pt x="417081" y="75474"/>
                  <a:pt x="433977" y="92369"/>
                  <a:pt x="433977" y="113211"/>
                </a:cubicBezTo>
                <a:close/>
                <a:moveTo>
                  <a:pt x="316048" y="108494"/>
                </a:moveTo>
                <a:cubicBezTo>
                  <a:pt x="313443" y="108494"/>
                  <a:pt x="311331" y="110606"/>
                  <a:pt x="311331" y="113211"/>
                </a:cubicBezTo>
                <a:cubicBezTo>
                  <a:pt x="311331" y="115816"/>
                  <a:pt x="313443" y="117928"/>
                  <a:pt x="316048" y="117928"/>
                </a:cubicBezTo>
                <a:cubicBezTo>
                  <a:pt x="318653" y="117928"/>
                  <a:pt x="320765" y="115816"/>
                  <a:pt x="320765" y="113211"/>
                </a:cubicBezTo>
                <a:cubicBezTo>
                  <a:pt x="320765" y="110606"/>
                  <a:pt x="318653" y="108494"/>
                  <a:pt x="316048" y="108494"/>
                </a:cubicBezTo>
                <a:lnTo>
                  <a:pt x="316048" y="108494"/>
                </a:lnTo>
                <a:moveTo>
                  <a:pt x="433977" y="188685"/>
                </a:moveTo>
                <a:cubicBezTo>
                  <a:pt x="433977" y="209527"/>
                  <a:pt x="417081" y="226422"/>
                  <a:pt x="396240" y="226422"/>
                </a:cubicBezTo>
                <a:lnTo>
                  <a:pt x="301897" y="226422"/>
                </a:lnTo>
                <a:cubicBezTo>
                  <a:pt x="281055" y="226422"/>
                  <a:pt x="264160" y="209527"/>
                  <a:pt x="264160" y="188685"/>
                </a:cubicBezTo>
                <a:cubicBezTo>
                  <a:pt x="264160" y="167844"/>
                  <a:pt x="281055" y="150948"/>
                  <a:pt x="301897" y="150948"/>
                </a:cubicBezTo>
                <a:lnTo>
                  <a:pt x="396240" y="150948"/>
                </a:lnTo>
                <a:cubicBezTo>
                  <a:pt x="417081" y="150948"/>
                  <a:pt x="433977" y="167844"/>
                  <a:pt x="433977" y="188685"/>
                </a:cubicBezTo>
                <a:close/>
                <a:moveTo>
                  <a:pt x="316048" y="183968"/>
                </a:moveTo>
                <a:cubicBezTo>
                  <a:pt x="313443" y="183968"/>
                  <a:pt x="311331" y="186080"/>
                  <a:pt x="311331" y="188685"/>
                </a:cubicBezTo>
                <a:cubicBezTo>
                  <a:pt x="311331" y="191290"/>
                  <a:pt x="313443" y="193402"/>
                  <a:pt x="316048" y="193402"/>
                </a:cubicBezTo>
                <a:cubicBezTo>
                  <a:pt x="318653" y="193402"/>
                  <a:pt x="320765" y="191290"/>
                  <a:pt x="320765" y="188685"/>
                </a:cubicBezTo>
                <a:cubicBezTo>
                  <a:pt x="320765" y="186080"/>
                  <a:pt x="318653" y="183968"/>
                  <a:pt x="316048" y="183968"/>
                </a:cubicBezTo>
                <a:lnTo>
                  <a:pt x="316048" y="183968"/>
                </a:lnTo>
                <a:moveTo>
                  <a:pt x="169817" y="245291"/>
                </a:moveTo>
                <a:cubicBezTo>
                  <a:pt x="169817" y="266133"/>
                  <a:pt x="152921" y="283028"/>
                  <a:pt x="132080" y="283028"/>
                </a:cubicBezTo>
                <a:lnTo>
                  <a:pt x="37737" y="283028"/>
                </a:lnTo>
                <a:cubicBezTo>
                  <a:pt x="16895" y="283028"/>
                  <a:pt x="0" y="266133"/>
                  <a:pt x="0" y="245291"/>
                </a:cubicBezTo>
                <a:cubicBezTo>
                  <a:pt x="0" y="224449"/>
                  <a:pt x="16895" y="207554"/>
                  <a:pt x="37737" y="207554"/>
                </a:cubicBezTo>
                <a:lnTo>
                  <a:pt x="132080" y="207554"/>
                </a:lnTo>
                <a:cubicBezTo>
                  <a:pt x="152921" y="207554"/>
                  <a:pt x="169817" y="224449"/>
                  <a:pt x="169817" y="245291"/>
                </a:cubicBezTo>
                <a:close/>
                <a:moveTo>
                  <a:pt x="51888" y="240574"/>
                </a:moveTo>
                <a:cubicBezTo>
                  <a:pt x="49283" y="240574"/>
                  <a:pt x="47171" y="242686"/>
                  <a:pt x="47171" y="245291"/>
                </a:cubicBezTo>
                <a:cubicBezTo>
                  <a:pt x="47171" y="247896"/>
                  <a:pt x="49283" y="250008"/>
                  <a:pt x="51888" y="250008"/>
                </a:cubicBezTo>
                <a:cubicBezTo>
                  <a:pt x="54493" y="250008"/>
                  <a:pt x="56605" y="247896"/>
                  <a:pt x="56605" y="245291"/>
                </a:cubicBezTo>
                <a:cubicBezTo>
                  <a:pt x="56605" y="242686"/>
                  <a:pt x="54493" y="240574"/>
                  <a:pt x="51888" y="240574"/>
                </a:cubicBezTo>
                <a:lnTo>
                  <a:pt x="51888" y="240574"/>
                </a:lnTo>
                <a:moveTo>
                  <a:pt x="169817" y="320765"/>
                </a:moveTo>
                <a:cubicBezTo>
                  <a:pt x="169817" y="341607"/>
                  <a:pt x="152921" y="358502"/>
                  <a:pt x="132080" y="358502"/>
                </a:cubicBezTo>
                <a:lnTo>
                  <a:pt x="37737" y="358502"/>
                </a:lnTo>
                <a:cubicBezTo>
                  <a:pt x="16895" y="358502"/>
                  <a:pt x="0" y="341607"/>
                  <a:pt x="0" y="320765"/>
                </a:cubicBezTo>
                <a:cubicBezTo>
                  <a:pt x="0" y="299924"/>
                  <a:pt x="16895" y="283028"/>
                  <a:pt x="37737" y="283028"/>
                </a:cubicBezTo>
                <a:lnTo>
                  <a:pt x="132080" y="283028"/>
                </a:lnTo>
                <a:cubicBezTo>
                  <a:pt x="152921" y="283028"/>
                  <a:pt x="169817" y="299924"/>
                  <a:pt x="169817" y="320765"/>
                </a:cubicBezTo>
                <a:close/>
                <a:moveTo>
                  <a:pt x="51888" y="316048"/>
                </a:moveTo>
                <a:cubicBezTo>
                  <a:pt x="49283" y="316048"/>
                  <a:pt x="47171" y="318160"/>
                  <a:pt x="47171" y="320765"/>
                </a:cubicBezTo>
                <a:cubicBezTo>
                  <a:pt x="47171" y="323370"/>
                  <a:pt x="49283" y="325482"/>
                  <a:pt x="51888" y="325482"/>
                </a:cubicBezTo>
                <a:cubicBezTo>
                  <a:pt x="54493" y="325482"/>
                  <a:pt x="56605" y="323370"/>
                  <a:pt x="56605" y="320765"/>
                </a:cubicBezTo>
                <a:cubicBezTo>
                  <a:pt x="56605" y="318160"/>
                  <a:pt x="54493" y="316048"/>
                  <a:pt x="51888" y="316048"/>
                </a:cubicBezTo>
                <a:lnTo>
                  <a:pt x="51888" y="316048"/>
                </a:lnTo>
                <a:moveTo>
                  <a:pt x="169817" y="396240"/>
                </a:moveTo>
                <a:cubicBezTo>
                  <a:pt x="169817" y="417081"/>
                  <a:pt x="152921" y="433977"/>
                  <a:pt x="132080" y="433977"/>
                </a:cubicBezTo>
                <a:lnTo>
                  <a:pt x="37737" y="433977"/>
                </a:lnTo>
                <a:cubicBezTo>
                  <a:pt x="16895" y="433977"/>
                  <a:pt x="0" y="417081"/>
                  <a:pt x="0" y="396240"/>
                </a:cubicBezTo>
                <a:cubicBezTo>
                  <a:pt x="0" y="375398"/>
                  <a:pt x="16895" y="358502"/>
                  <a:pt x="37737" y="358502"/>
                </a:cubicBezTo>
                <a:lnTo>
                  <a:pt x="132080" y="358502"/>
                </a:lnTo>
                <a:cubicBezTo>
                  <a:pt x="152921" y="358502"/>
                  <a:pt x="169817" y="375398"/>
                  <a:pt x="169817" y="396240"/>
                </a:cubicBezTo>
                <a:close/>
                <a:moveTo>
                  <a:pt x="51888" y="391522"/>
                </a:moveTo>
                <a:cubicBezTo>
                  <a:pt x="49283" y="391522"/>
                  <a:pt x="47171" y="393634"/>
                  <a:pt x="47171" y="396240"/>
                </a:cubicBezTo>
                <a:cubicBezTo>
                  <a:pt x="47171" y="398845"/>
                  <a:pt x="49283" y="400957"/>
                  <a:pt x="51888" y="400957"/>
                </a:cubicBezTo>
                <a:cubicBezTo>
                  <a:pt x="54493" y="400957"/>
                  <a:pt x="56605" y="398845"/>
                  <a:pt x="56605" y="396240"/>
                </a:cubicBezTo>
                <a:cubicBezTo>
                  <a:pt x="56605" y="393634"/>
                  <a:pt x="54493" y="391522"/>
                  <a:pt x="51888" y="391522"/>
                </a:cubicBezTo>
                <a:lnTo>
                  <a:pt x="51888" y="391522"/>
                </a:lnTo>
              </a:path>
            </a:pathLst>
          </a:custGeom>
          <a:noFill/>
          <a:ln w="14151">
            <a:solidFill>
              <a:srgbClr val="484848"/>
            </a:solidFill>
          </a:ln>
        </p:spPr>
        <p:txBody>
          <a:bodyPr rtlCol="0" anchor="ctr"/>
          <a:lstStyle/>
          <a:p>
            <a:pPr algn="ctr"/>
            <a:endParaRPr/>
          </a:p>
        </p:txBody>
      </p:sp>
      <p:sp>
        <p:nvSpPr>
          <p:cNvPr id="36" name="TextBox 35">
            <a:extLst>
              <a:ext uri="{FF2B5EF4-FFF2-40B4-BE49-F238E27FC236}">
                <a16:creationId xmlns:a16="http://schemas.microsoft.com/office/drawing/2014/main" id="{4BD4F509-EE5B-4EFA-AEBB-49403D956559}"/>
              </a:ext>
            </a:extLst>
          </p:cNvPr>
          <p:cNvSpPr txBox="1"/>
          <p:nvPr/>
        </p:nvSpPr>
        <p:spPr>
          <a:xfrm>
            <a:off x="-29062" y="6115464"/>
            <a:ext cx="8417143" cy="707886"/>
          </a:xfrm>
          <a:prstGeom prst="rect">
            <a:avLst/>
          </a:prstGeom>
          <a:noFill/>
        </p:spPr>
        <p:txBody>
          <a:bodyPr wrap="square">
            <a:spAutoFit/>
          </a:bodyPr>
          <a:lstStyle/>
          <a:p>
            <a:pPr marL="114300" lvl="0" indent="0">
              <a:buNone/>
            </a:pPr>
            <a:r>
              <a:rPr lang="es-CO" sz="800" dirty="0"/>
              <a:t>43. </a:t>
            </a:r>
            <a:r>
              <a:rPr lang="es-CO" sz="800" dirty="0" err="1"/>
              <a:t>Warnakulasuriya</a:t>
            </a:r>
            <a:r>
              <a:rPr lang="es-CO" sz="800" dirty="0"/>
              <a:t> S, </a:t>
            </a:r>
            <a:r>
              <a:rPr lang="es-CO" sz="800" dirty="0" err="1"/>
              <a:t>Kujan</a:t>
            </a:r>
            <a:r>
              <a:rPr lang="es-CO" sz="800" dirty="0"/>
              <a:t> O, Aguirre-Urizar JM, </a:t>
            </a:r>
            <a:r>
              <a:rPr lang="es-CO" sz="800" dirty="0" err="1"/>
              <a:t>Bagan</a:t>
            </a:r>
            <a:r>
              <a:rPr lang="es-CO" sz="800" dirty="0"/>
              <a:t> JV, González-Moles MÁ, Kerr AR, et al. </a:t>
            </a:r>
            <a:r>
              <a:rPr lang="en-US" sz="800" dirty="0"/>
              <a:t>Oral potentially malignant disorders: a consensus report from an international seminar on nomenclature and classification, convened by the WHO Collaborating Centre for Oral Cancer. </a:t>
            </a:r>
            <a:r>
              <a:rPr lang="es-CO" sz="800" dirty="0"/>
              <a:t>Oral </a:t>
            </a:r>
            <a:r>
              <a:rPr lang="es-CO" sz="800" dirty="0" err="1"/>
              <a:t>Dis</a:t>
            </a:r>
            <a:r>
              <a:rPr lang="es-CO" sz="800" dirty="0"/>
              <a:t>. 2021 Nov;27(8):1862-80 </a:t>
            </a:r>
            <a:r>
              <a:rPr lang="es-CO" sz="800" dirty="0" err="1"/>
              <a:t>Epub</a:t>
            </a:r>
            <a:r>
              <a:rPr lang="es-CO" sz="800" dirty="0"/>
              <a:t> 2020 Nov 26.</a:t>
            </a:r>
            <a:r>
              <a:rPr lang="es-CO" sz="800" u="sng" dirty="0">
                <a:hlinkClick r:id="rId3"/>
              </a:rPr>
              <a:t>https://doi.org/10.1111/odi.13704</a:t>
            </a:r>
            <a:endParaRPr lang="es-CO" sz="800" dirty="0"/>
          </a:p>
          <a:p>
            <a:pPr marL="114300" lvl="0" indent="0">
              <a:buNone/>
            </a:pPr>
            <a:r>
              <a:rPr lang="es-CO" sz="800" dirty="0"/>
              <a:t>44. Cazar Melo, Doménica </a:t>
            </a:r>
            <a:r>
              <a:rPr lang="es-CO" sz="800" dirty="0" err="1"/>
              <a:t>Charianne</a:t>
            </a:r>
            <a:r>
              <a:rPr lang="es-CO" sz="800" dirty="0"/>
              <a:t>, &amp; Armas Vega., Ana Del Carmen. Etiología más frecuente del cáncer oral en adultos jóvenes: una revisión de literatura. Revista San Gregorio, 2022. 1(52), 175-188. </a:t>
            </a:r>
          </a:p>
        </p:txBody>
      </p:sp>
    </p:spTree>
    <p:extLst>
      <p:ext uri="{BB962C8B-B14F-4D97-AF65-F5344CB8AC3E}">
        <p14:creationId xmlns:p14="http://schemas.microsoft.com/office/powerpoint/2010/main" val="769267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251EDC-6D32-C456-10C2-880C32DEDEC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5845B6C3-D27C-0996-952E-DB311414528C}"/>
              </a:ext>
            </a:extLst>
          </p:cNvPr>
          <p:cNvSpPr>
            <a:spLocks noGrp="1"/>
          </p:cNvSpPr>
          <p:nvPr>
            <p:ph type="title"/>
          </p:nvPr>
        </p:nvSpPr>
        <p:spPr>
          <a:xfrm>
            <a:off x="838200" y="215899"/>
            <a:ext cx="10515600" cy="689133"/>
          </a:xfrm>
        </p:spPr>
        <p:txBody>
          <a:bodyPr/>
          <a:lstStyle/>
          <a:p>
            <a:pPr algn="ctr"/>
            <a:r>
              <a:rPr lang="es-ES" sz="3600" dirty="0"/>
              <a:t>MARCO TEÓRICO</a:t>
            </a:r>
            <a:endParaRPr lang="es-ES" dirty="0"/>
          </a:p>
        </p:txBody>
      </p:sp>
      <p:sp>
        <p:nvSpPr>
          <p:cNvPr id="6" name="Marcador de número de diapositiva 5">
            <a:extLst>
              <a:ext uri="{FF2B5EF4-FFF2-40B4-BE49-F238E27FC236}">
                <a16:creationId xmlns:a16="http://schemas.microsoft.com/office/drawing/2014/main" id="{BE6FD5B5-F7EF-96D7-B59A-372BD5EE5505}"/>
              </a:ext>
            </a:extLst>
          </p:cNvPr>
          <p:cNvSpPr>
            <a:spLocks noGrp="1"/>
          </p:cNvSpPr>
          <p:nvPr>
            <p:ph type="sldNum" idx="12"/>
          </p:nvPr>
        </p:nvSpPr>
        <p:spPr>
          <a:xfrm flipH="1">
            <a:off x="8113761" y="6216804"/>
            <a:ext cx="548640" cy="508880"/>
          </a:xfrm>
        </p:spPr>
        <p:txBody>
          <a:bodyPr/>
          <a:lstStyle/>
          <a:p>
            <a:pPr marL="0" lvl="0" indent="0" algn="ctr" rtl="0">
              <a:spcBef>
                <a:spcPts val="0"/>
              </a:spcBef>
              <a:spcAft>
                <a:spcPts val="0"/>
              </a:spcAft>
              <a:buNone/>
            </a:pPr>
            <a:fld id="{00000000-1234-1234-1234-123412341234}" type="slidenum">
              <a:rPr lang="es-CO" smtClean="0"/>
              <a:t>14</a:t>
            </a:fld>
            <a:endParaRPr lang="es-CO" dirty="0"/>
          </a:p>
        </p:txBody>
      </p:sp>
      <p:sp>
        <p:nvSpPr>
          <p:cNvPr id="30" name="Rounded Rectangle 1">
            <a:extLst>
              <a:ext uri="{FF2B5EF4-FFF2-40B4-BE49-F238E27FC236}">
                <a16:creationId xmlns:a16="http://schemas.microsoft.com/office/drawing/2014/main" id="{88F74E91-EE33-E6A5-C271-AEA90884609A}"/>
              </a:ext>
            </a:extLst>
          </p:cNvPr>
          <p:cNvSpPr/>
          <p:nvPr/>
        </p:nvSpPr>
        <p:spPr>
          <a:xfrm>
            <a:off x="3297950" y="4727490"/>
            <a:ext cx="1251883" cy="598120"/>
          </a:xfrm>
          <a:custGeom>
            <a:avLst/>
            <a:gdLst/>
            <a:ahLst/>
            <a:cxnLst/>
            <a:rect l="0" t="0" r="0" b="0"/>
            <a:pathLst>
              <a:path w="1251883" h="598120">
                <a:moveTo>
                  <a:pt x="575675" y="282424"/>
                </a:moveTo>
                <a:cubicBezTo>
                  <a:pt x="847018" y="232566"/>
                  <a:pt x="1115117" y="187745"/>
                  <a:pt x="1122668" y="97461"/>
                </a:cubicBezTo>
                <a:cubicBezTo>
                  <a:pt x="1127186" y="43453"/>
                  <a:pt x="1079887" y="15842"/>
                  <a:pt x="1040187" y="0"/>
                </a:cubicBezTo>
                <a:cubicBezTo>
                  <a:pt x="1105686" y="21726"/>
                  <a:pt x="1251883" y="97461"/>
                  <a:pt x="1251883" y="204867"/>
                </a:cubicBezTo>
                <a:cubicBezTo>
                  <a:pt x="1251883" y="365523"/>
                  <a:pt x="1090879" y="445888"/>
                  <a:pt x="626343" y="526180"/>
                </a:cubicBezTo>
                <a:cubicBezTo>
                  <a:pt x="367976" y="570836"/>
                  <a:pt x="209226" y="598120"/>
                  <a:pt x="116911" y="590883"/>
                </a:cubicBezTo>
                <a:cubicBezTo>
                  <a:pt x="40310" y="584878"/>
                  <a:pt x="8664" y="542799"/>
                  <a:pt x="5386" y="491766"/>
                </a:cubicBezTo>
                <a:cubicBezTo>
                  <a:pt x="0" y="407942"/>
                  <a:pt x="57446" y="366034"/>
                  <a:pt x="116911" y="352554"/>
                </a:cubicBezTo>
                <a:cubicBezTo>
                  <a:pt x="189419" y="336118"/>
                  <a:pt x="373765" y="319525"/>
                  <a:pt x="575675" y="282424"/>
                </a:cubicBezTo>
                <a:close/>
              </a:path>
            </a:pathLst>
          </a:custGeom>
          <a:noFill/>
          <a:ln w="14287">
            <a:solidFill>
              <a:srgbClr val="DE58A9"/>
            </a:solidFill>
          </a:ln>
        </p:spPr>
        <p:txBody>
          <a:bodyPr rtlCol="0" anchor="ctr"/>
          <a:lstStyle/>
          <a:p>
            <a:pPr algn="ctr"/>
            <a:endParaRPr sz="1800" b="1"/>
          </a:p>
        </p:txBody>
      </p:sp>
      <p:sp>
        <p:nvSpPr>
          <p:cNvPr id="31" name="Rounded Rectangle 2">
            <a:extLst>
              <a:ext uri="{FF2B5EF4-FFF2-40B4-BE49-F238E27FC236}">
                <a16:creationId xmlns:a16="http://schemas.microsoft.com/office/drawing/2014/main" id="{0658B2F1-9477-D808-4A67-05D31DF11ABE}"/>
              </a:ext>
            </a:extLst>
          </p:cNvPr>
          <p:cNvSpPr/>
          <p:nvPr/>
        </p:nvSpPr>
        <p:spPr>
          <a:xfrm>
            <a:off x="3328662" y="4667745"/>
            <a:ext cx="1093594" cy="275703"/>
          </a:xfrm>
          <a:custGeom>
            <a:avLst/>
            <a:gdLst/>
            <a:ahLst/>
            <a:cxnLst/>
            <a:rect l="0" t="0" r="0" b="0"/>
            <a:pathLst>
              <a:path w="1093594" h="275703">
                <a:moveTo>
                  <a:pt x="266772" y="163611"/>
                </a:moveTo>
                <a:cubicBezTo>
                  <a:pt x="66443" y="133723"/>
                  <a:pt x="8600" y="81473"/>
                  <a:pt x="0" y="71735"/>
                </a:cubicBezTo>
                <a:cubicBezTo>
                  <a:pt x="17852" y="90650"/>
                  <a:pt x="45645" y="103604"/>
                  <a:pt x="85756" y="106730"/>
                </a:cubicBezTo>
                <a:cubicBezTo>
                  <a:pt x="178130" y="113929"/>
                  <a:pt x="336984" y="86785"/>
                  <a:pt x="595522" y="42356"/>
                </a:cubicBezTo>
                <a:cubicBezTo>
                  <a:pt x="676839" y="28382"/>
                  <a:pt x="748862" y="14405"/>
                  <a:pt x="812352" y="0"/>
                </a:cubicBezTo>
                <a:cubicBezTo>
                  <a:pt x="881486" y="20802"/>
                  <a:pt x="955746" y="33999"/>
                  <a:pt x="1022526" y="64874"/>
                </a:cubicBezTo>
                <a:cubicBezTo>
                  <a:pt x="1050981" y="78458"/>
                  <a:pt x="1093594" y="103755"/>
                  <a:pt x="1092383" y="152540"/>
                </a:cubicBezTo>
                <a:cubicBezTo>
                  <a:pt x="1090970" y="209448"/>
                  <a:pt x="996885" y="245303"/>
                  <a:pt x="876308" y="275703"/>
                </a:cubicBezTo>
                <a:cubicBezTo>
                  <a:pt x="873211" y="274617"/>
                  <a:pt x="860149" y="269408"/>
                  <a:pt x="857224" y="268331"/>
                </a:cubicBezTo>
                <a:cubicBezTo>
                  <a:pt x="783956" y="240773"/>
                  <a:pt x="525364" y="202192"/>
                  <a:pt x="266772" y="163611"/>
                </a:cubicBezTo>
                <a:close/>
                <a:moveTo>
                  <a:pt x="1022526" y="64874"/>
                </a:moveTo>
                <a:lnTo>
                  <a:pt x="1024885" y="65965"/>
                </a:lnTo>
              </a:path>
            </a:pathLst>
          </a:custGeom>
          <a:noFill/>
          <a:ln w="14287">
            <a:solidFill>
              <a:srgbClr val="DE58A9"/>
            </a:solidFill>
          </a:ln>
        </p:spPr>
        <p:txBody>
          <a:bodyPr rtlCol="0" anchor="ctr"/>
          <a:lstStyle/>
          <a:p>
            <a:pPr algn="ctr"/>
            <a:endParaRPr sz="1800" b="1"/>
          </a:p>
        </p:txBody>
      </p:sp>
      <p:sp>
        <p:nvSpPr>
          <p:cNvPr id="32" name="Rounded Rectangle 3">
            <a:extLst>
              <a:ext uri="{FF2B5EF4-FFF2-40B4-BE49-F238E27FC236}">
                <a16:creationId xmlns:a16="http://schemas.microsoft.com/office/drawing/2014/main" id="{73988651-998C-76A6-7F67-BA4D5F20A830}"/>
              </a:ext>
            </a:extLst>
          </p:cNvPr>
          <p:cNvSpPr/>
          <p:nvPr/>
        </p:nvSpPr>
        <p:spPr>
          <a:xfrm>
            <a:off x="3297950" y="4184335"/>
            <a:ext cx="1251883" cy="598120"/>
          </a:xfrm>
          <a:custGeom>
            <a:avLst/>
            <a:gdLst/>
            <a:ahLst/>
            <a:cxnLst/>
            <a:rect l="0" t="0" r="0" b="0"/>
            <a:pathLst>
              <a:path w="1251883" h="598120">
                <a:moveTo>
                  <a:pt x="575675" y="282424"/>
                </a:moveTo>
                <a:cubicBezTo>
                  <a:pt x="847018" y="232566"/>
                  <a:pt x="1115117" y="187745"/>
                  <a:pt x="1122668" y="97461"/>
                </a:cubicBezTo>
                <a:cubicBezTo>
                  <a:pt x="1127186" y="43453"/>
                  <a:pt x="1079887" y="15842"/>
                  <a:pt x="1040187" y="0"/>
                </a:cubicBezTo>
                <a:cubicBezTo>
                  <a:pt x="1105686" y="21726"/>
                  <a:pt x="1251883" y="97461"/>
                  <a:pt x="1251883" y="204867"/>
                </a:cubicBezTo>
                <a:cubicBezTo>
                  <a:pt x="1251883" y="365523"/>
                  <a:pt x="1090879" y="445888"/>
                  <a:pt x="626343" y="526180"/>
                </a:cubicBezTo>
                <a:cubicBezTo>
                  <a:pt x="367976" y="570836"/>
                  <a:pt x="209226" y="598120"/>
                  <a:pt x="116911" y="590883"/>
                </a:cubicBezTo>
                <a:cubicBezTo>
                  <a:pt x="40310" y="584878"/>
                  <a:pt x="8664" y="542799"/>
                  <a:pt x="5386" y="491766"/>
                </a:cubicBezTo>
                <a:cubicBezTo>
                  <a:pt x="0" y="407942"/>
                  <a:pt x="57446" y="366034"/>
                  <a:pt x="116911" y="352554"/>
                </a:cubicBezTo>
                <a:cubicBezTo>
                  <a:pt x="189419" y="336118"/>
                  <a:pt x="373765" y="319525"/>
                  <a:pt x="575675" y="282424"/>
                </a:cubicBezTo>
                <a:close/>
              </a:path>
            </a:pathLst>
          </a:custGeom>
          <a:noFill/>
          <a:ln w="14287">
            <a:solidFill>
              <a:srgbClr val="7F64EA"/>
            </a:solidFill>
          </a:ln>
        </p:spPr>
        <p:txBody>
          <a:bodyPr rtlCol="0" anchor="ctr"/>
          <a:lstStyle/>
          <a:p>
            <a:pPr algn="ctr"/>
            <a:endParaRPr sz="1800" b="1"/>
          </a:p>
        </p:txBody>
      </p:sp>
      <p:sp>
        <p:nvSpPr>
          <p:cNvPr id="33" name="Rounded Rectangle 4">
            <a:extLst>
              <a:ext uri="{FF2B5EF4-FFF2-40B4-BE49-F238E27FC236}">
                <a16:creationId xmlns:a16="http://schemas.microsoft.com/office/drawing/2014/main" id="{84FCE65E-9351-ABE3-D3BE-237B33C4D364}"/>
              </a:ext>
            </a:extLst>
          </p:cNvPr>
          <p:cNvSpPr/>
          <p:nvPr/>
        </p:nvSpPr>
        <p:spPr>
          <a:xfrm>
            <a:off x="3328662" y="4124583"/>
            <a:ext cx="1093594" cy="275703"/>
          </a:xfrm>
          <a:custGeom>
            <a:avLst/>
            <a:gdLst/>
            <a:ahLst/>
            <a:cxnLst/>
            <a:rect l="0" t="0" r="0" b="0"/>
            <a:pathLst>
              <a:path w="1093594" h="275703">
                <a:moveTo>
                  <a:pt x="266772" y="163611"/>
                </a:moveTo>
                <a:cubicBezTo>
                  <a:pt x="66443" y="133723"/>
                  <a:pt x="8600" y="81473"/>
                  <a:pt x="0" y="71735"/>
                </a:cubicBezTo>
                <a:cubicBezTo>
                  <a:pt x="17852" y="90650"/>
                  <a:pt x="45645" y="103604"/>
                  <a:pt x="85756" y="106730"/>
                </a:cubicBezTo>
                <a:cubicBezTo>
                  <a:pt x="178130" y="113929"/>
                  <a:pt x="336984" y="86785"/>
                  <a:pt x="595522" y="42356"/>
                </a:cubicBezTo>
                <a:cubicBezTo>
                  <a:pt x="676839" y="28382"/>
                  <a:pt x="748862" y="14405"/>
                  <a:pt x="812352" y="0"/>
                </a:cubicBezTo>
                <a:cubicBezTo>
                  <a:pt x="881486" y="20802"/>
                  <a:pt x="955746" y="33999"/>
                  <a:pt x="1022526" y="64874"/>
                </a:cubicBezTo>
                <a:cubicBezTo>
                  <a:pt x="1050981" y="78458"/>
                  <a:pt x="1093594" y="103755"/>
                  <a:pt x="1092383" y="152540"/>
                </a:cubicBezTo>
                <a:cubicBezTo>
                  <a:pt x="1090970" y="209448"/>
                  <a:pt x="996885" y="245303"/>
                  <a:pt x="876308" y="275703"/>
                </a:cubicBezTo>
                <a:cubicBezTo>
                  <a:pt x="873211" y="274617"/>
                  <a:pt x="860149" y="269408"/>
                  <a:pt x="857224" y="268331"/>
                </a:cubicBezTo>
                <a:cubicBezTo>
                  <a:pt x="783956" y="240773"/>
                  <a:pt x="525364" y="202192"/>
                  <a:pt x="266772" y="163611"/>
                </a:cubicBezTo>
                <a:close/>
                <a:moveTo>
                  <a:pt x="1022526" y="64874"/>
                </a:moveTo>
                <a:lnTo>
                  <a:pt x="1024885" y="65965"/>
                </a:lnTo>
              </a:path>
            </a:pathLst>
          </a:custGeom>
          <a:noFill/>
          <a:ln w="14287">
            <a:solidFill>
              <a:srgbClr val="7F64EA"/>
            </a:solidFill>
          </a:ln>
        </p:spPr>
        <p:txBody>
          <a:bodyPr rtlCol="0" anchor="ctr"/>
          <a:lstStyle/>
          <a:p>
            <a:pPr algn="ctr"/>
            <a:endParaRPr sz="1800" b="1"/>
          </a:p>
        </p:txBody>
      </p:sp>
      <p:sp>
        <p:nvSpPr>
          <p:cNvPr id="34" name="Rounded Rectangle 5">
            <a:extLst>
              <a:ext uri="{FF2B5EF4-FFF2-40B4-BE49-F238E27FC236}">
                <a16:creationId xmlns:a16="http://schemas.microsoft.com/office/drawing/2014/main" id="{75F7A1DF-488E-2AF5-8CEB-1ACB61B99C43}"/>
              </a:ext>
            </a:extLst>
          </p:cNvPr>
          <p:cNvSpPr/>
          <p:nvPr/>
        </p:nvSpPr>
        <p:spPr>
          <a:xfrm>
            <a:off x="3297950" y="3641180"/>
            <a:ext cx="1251883" cy="598120"/>
          </a:xfrm>
          <a:custGeom>
            <a:avLst/>
            <a:gdLst/>
            <a:ahLst/>
            <a:cxnLst/>
            <a:rect l="0" t="0" r="0" b="0"/>
            <a:pathLst>
              <a:path w="1251883" h="598120">
                <a:moveTo>
                  <a:pt x="575675" y="282424"/>
                </a:moveTo>
                <a:cubicBezTo>
                  <a:pt x="847018" y="232566"/>
                  <a:pt x="1115117" y="187745"/>
                  <a:pt x="1122668" y="97461"/>
                </a:cubicBezTo>
                <a:cubicBezTo>
                  <a:pt x="1127186" y="43453"/>
                  <a:pt x="1079887" y="15842"/>
                  <a:pt x="1040187" y="0"/>
                </a:cubicBezTo>
                <a:cubicBezTo>
                  <a:pt x="1105686" y="21726"/>
                  <a:pt x="1251883" y="97461"/>
                  <a:pt x="1251883" y="204867"/>
                </a:cubicBezTo>
                <a:cubicBezTo>
                  <a:pt x="1251883" y="365523"/>
                  <a:pt x="1090879" y="445888"/>
                  <a:pt x="626343" y="526180"/>
                </a:cubicBezTo>
                <a:cubicBezTo>
                  <a:pt x="367976" y="570836"/>
                  <a:pt x="209226" y="598120"/>
                  <a:pt x="116911" y="590883"/>
                </a:cubicBezTo>
                <a:cubicBezTo>
                  <a:pt x="40310" y="584878"/>
                  <a:pt x="8664" y="542799"/>
                  <a:pt x="5386" y="491766"/>
                </a:cubicBezTo>
                <a:cubicBezTo>
                  <a:pt x="0" y="407942"/>
                  <a:pt x="57446" y="366034"/>
                  <a:pt x="116911" y="352554"/>
                </a:cubicBezTo>
                <a:cubicBezTo>
                  <a:pt x="189419" y="336118"/>
                  <a:pt x="373765" y="319525"/>
                  <a:pt x="575675" y="282424"/>
                </a:cubicBezTo>
                <a:close/>
              </a:path>
            </a:pathLst>
          </a:custGeom>
          <a:noFill/>
          <a:ln w="14287">
            <a:solidFill>
              <a:srgbClr val="1EABDA"/>
            </a:solidFill>
          </a:ln>
        </p:spPr>
        <p:txBody>
          <a:bodyPr rtlCol="0" anchor="ctr"/>
          <a:lstStyle/>
          <a:p>
            <a:pPr algn="ctr"/>
            <a:endParaRPr sz="1800" b="1"/>
          </a:p>
        </p:txBody>
      </p:sp>
      <p:sp>
        <p:nvSpPr>
          <p:cNvPr id="35" name="Rounded Rectangle 6">
            <a:extLst>
              <a:ext uri="{FF2B5EF4-FFF2-40B4-BE49-F238E27FC236}">
                <a16:creationId xmlns:a16="http://schemas.microsoft.com/office/drawing/2014/main" id="{D1C2B6DA-7B88-D81A-0D95-677460AE2934}"/>
              </a:ext>
            </a:extLst>
          </p:cNvPr>
          <p:cNvSpPr/>
          <p:nvPr/>
        </p:nvSpPr>
        <p:spPr>
          <a:xfrm>
            <a:off x="3328662" y="3581435"/>
            <a:ext cx="1093594" cy="275703"/>
          </a:xfrm>
          <a:custGeom>
            <a:avLst/>
            <a:gdLst/>
            <a:ahLst/>
            <a:cxnLst/>
            <a:rect l="0" t="0" r="0" b="0"/>
            <a:pathLst>
              <a:path w="1093594" h="275703">
                <a:moveTo>
                  <a:pt x="266772" y="163611"/>
                </a:moveTo>
                <a:cubicBezTo>
                  <a:pt x="66443" y="133723"/>
                  <a:pt x="8600" y="81473"/>
                  <a:pt x="0" y="71735"/>
                </a:cubicBezTo>
                <a:cubicBezTo>
                  <a:pt x="17852" y="90650"/>
                  <a:pt x="45645" y="103604"/>
                  <a:pt x="85756" y="106730"/>
                </a:cubicBezTo>
                <a:cubicBezTo>
                  <a:pt x="178130" y="113929"/>
                  <a:pt x="336984" y="86785"/>
                  <a:pt x="595522" y="42356"/>
                </a:cubicBezTo>
                <a:cubicBezTo>
                  <a:pt x="676839" y="28382"/>
                  <a:pt x="748862" y="14405"/>
                  <a:pt x="812352" y="0"/>
                </a:cubicBezTo>
                <a:cubicBezTo>
                  <a:pt x="881486" y="20802"/>
                  <a:pt x="955746" y="33999"/>
                  <a:pt x="1022526" y="64874"/>
                </a:cubicBezTo>
                <a:cubicBezTo>
                  <a:pt x="1050981" y="78458"/>
                  <a:pt x="1093594" y="103755"/>
                  <a:pt x="1092383" y="152540"/>
                </a:cubicBezTo>
                <a:cubicBezTo>
                  <a:pt x="1090970" y="209448"/>
                  <a:pt x="996885" y="245303"/>
                  <a:pt x="876308" y="275703"/>
                </a:cubicBezTo>
                <a:cubicBezTo>
                  <a:pt x="873211" y="274617"/>
                  <a:pt x="860149" y="269408"/>
                  <a:pt x="857224" y="268331"/>
                </a:cubicBezTo>
                <a:cubicBezTo>
                  <a:pt x="783956" y="240773"/>
                  <a:pt x="525364" y="202192"/>
                  <a:pt x="266772" y="163611"/>
                </a:cubicBezTo>
                <a:close/>
                <a:moveTo>
                  <a:pt x="1022526" y="64874"/>
                </a:moveTo>
                <a:lnTo>
                  <a:pt x="1024885" y="65965"/>
                </a:lnTo>
              </a:path>
            </a:pathLst>
          </a:custGeom>
          <a:noFill/>
          <a:ln w="14287">
            <a:solidFill>
              <a:srgbClr val="1EABDA"/>
            </a:solidFill>
          </a:ln>
        </p:spPr>
        <p:txBody>
          <a:bodyPr rtlCol="0" anchor="ctr"/>
          <a:lstStyle/>
          <a:p>
            <a:pPr algn="ctr"/>
            <a:endParaRPr sz="1800" b="1"/>
          </a:p>
        </p:txBody>
      </p:sp>
      <p:sp>
        <p:nvSpPr>
          <p:cNvPr id="37" name="Rounded Rectangle 7">
            <a:extLst>
              <a:ext uri="{FF2B5EF4-FFF2-40B4-BE49-F238E27FC236}">
                <a16:creationId xmlns:a16="http://schemas.microsoft.com/office/drawing/2014/main" id="{AE2F785B-9DEC-FD71-A4D7-7C5AB7BD8020}"/>
              </a:ext>
            </a:extLst>
          </p:cNvPr>
          <p:cNvSpPr/>
          <p:nvPr/>
        </p:nvSpPr>
        <p:spPr>
          <a:xfrm>
            <a:off x="3297950" y="3098013"/>
            <a:ext cx="1251883" cy="598120"/>
          </a:xfrm>
          <a:custGeom>
            <a:avLst/>
            <a:gdLst/>
            <a:ahLst/>
            <a:cxnLst/>
            <a:rect l="0" t="0" r="0" b="0"/>
            <a:pathLst>
              <a:path w="1251883" h="598120">
                <a:moveTo>
                  <a:pt x="575675" y="282424"/>
                </a:moveTo>
                <a:cubicBezTo>
                  <a:pt x="847018" y="232566"/>
                  <a:pt x="1115117" y="187745"/>
                  <a:pt x="1122668" y="97461"/>
                </a:cubicBezTo>
                <a:cubicBezTo>
                  <a:pt x="1127186" y="43453"/>
                  <a:pt x="1079887" y="15842"/>
                  <a:pt x="1040187" y="0"/>
                </a:cubicBezTo>
                <a:cubicBezTo>
                  <a:pt x="1105686" y="21726"/>
                  <a:pt x="1251883" y="97461"/>
                  <a:pt x="1251883" y="204867"/>
                </a:cubicBezTo>
                <a:cubicBezTo>
                  <a:pt x="1251883" y="365523"/>
                  <a:pt x="1090879" y="445888"/>
                  <a:pt x="626343" y="526180"/>
                </a:cubicBezTo>
                <a:cubicBezTo>
                  <a:pt x="367976" y="570836"/>
                  <a:pt x="209226" y="598120"/>
                  <a:pt x="116911" y="590883"/>
                </a:cubicBezTo>
                <a:cubicBezTo>
                  <a:pt x="40310" y="584878"/>
                  <a:pt x="8664" y="542799"/>
                  <a:pt x="5386" y="491766"/>
                </a:cubicBezTo>
                <a:cubicBezTo>
                  <a:pt x="0" y="407942"/>
                  <a:pt x="57446" y="366034"/>
                  <a:pt x="116911" y="352554"/>
                </a:cubicBezTo>
                <a:cubicBezTo>
                  <a:pt x="189419" y="336118"/>
                  <a:pt x="373765" y="319525"/>
                  <a:pt x="575675" y="282424"/>
                </a:cubicBezTo>
                <a:close/>
              </a:path>
            </a:pathLst>
          </a:custGeom>
          <a:noFill/>
          <a:ln w="14287">
            <a:solidFill>
              <a:srgbClr val="92BD39"/>
            </a:solidFill>
          </a:ln>
        </p:spPr>
        <p:txBody>
          <a:bodyPr rtlCol="0" anchor="ctr"/>
          <a:lstStyle/>
          <a:p>
            <a:pPr algn="ctr"/>
            <a:endParaRPr sz="1800" b="1"/>
          </a:p>
        </p:txBody>
      </p:sp>
      <p:sp>
        <p:nvSpPr>
          <p:cNvPr id="38" name="Rounded Rectangle 8">
            <a:extLst>
              <a:ext uri="{FF2B5EF4-FFF2-40B4-BE49-F238E27FC236}">
                <a16:creationId xmlns:a16="http://schemas.microsoft.com/office/drawing/2014/main" id="{B9402288-7834-7E3F-1E13-19F67A8F3985}"/>
              </a:ext>
            </a:extLst>
          </p:cNvPr>
          <p:cNvSpPr/>
          <p:nvPr/>
        </p:nvSpPr>
        <p:spPr>
          <a:xfrm>
            <a:off x="3328662" y="3038268"/>
            <a:ext cx="1093594" cy="275703"/>
          </a:xfrm>
          <a:custGeom>
            <a:avLst/>
            <a:gdLst/>
            <a:ahLst/>
            <a:cxnLst/>
            <a:rect l="0" t="0" r="0" b="0"/>
            <a:pathLst>
              <a:path w="1093594" h="275703">
                <a:moveTo>
                  <a:pt x="266772" y="163611"/>
                </a:moveTo>
                <a:cubicBezTo>
                  <a:pt x="66443" y="133723"/>
                  <a:pt x="8600" y="81473"/>
                  <a:pt x="0" y="71735"/>
                </a:cubicBezTo>
                <a:cubicBezTo>
                  <a:pt x="17852" y="90650"/>
                  <a:pt x="45645" y="103604"/>
                  <a:pt x="85756" y="106730"/>
                </a:cubicBezTo>
                <a:cubicBezTo>
                  <a:pt x="178130" y="113929"/>
                  <a:pt x="336984" y="86785"/>
                  <a:pt x="595522" y="42356"/>
                </a:cubicBezTo>
                <a:cubicBezTo>
                  <a:pt x="676839" y="28382"/>
                  <a:pt x="748862" y="14405"/>
                  <a:pt x="812352" y="0"/>
                </a:cubicBezTo>
                <a:cubicBezTo>
                  <a:pt x="881486" y="20802"/>
                  <a:pt x="955746" y="33999"/>
                  <a:pt x="1022526" y="64874"/>
                </a:cubicBezTo>
                <a:cubicBezTo>
                  <a:pt x="1050981" y="78458"/>
                  <a:pt x="1093594" y="103755"/>
                  <a:pt x="1092383" y="152540"/>
                </a:cubicBezTo>
                <a:cubicBezTo>
                  <a:pt x="1090970" y="209448"/>
                  <a:pt x="996885" y="245303"/>
                  <a:pt x="876308" y="275703"/>
                </a:cubicBezTo>
                <a:cubicBezTo>
                  <a:pt x="873211" y="274617"/>
                  <a:pt x="860149" y="269408"/>
                  <a:pt x="857224" y="268331"/>
                </a:cubicBezTo>
                <a:cubicBezTo>
                  <a:pt x="783956" y="240773"/>
                  <a:pt x="525364" y="202192"/>
                  <a:pt x="266772" y="163611"/>
                </a:cubicBezTo>
                <a:close/>
                <a:moveTo>
                  <a:pt x="1022526" y="64874"/>
                </a:moveTo>
                <a:lnTo>
                  <a:pt x="1024885" y="65965"/>
                </a:lnTo>
              </a:path>
            </a:pathLst>
          </a:custGeom>
          <a:noFill/>
          <a:ln w="14287">
            <a:solidFill>
              <a:srgbClr val="92BD39"/>
            </a:solidFill>
          </a:ln>
        </p:spPr>
        <p:txBody>
          <a:bodyPr rtlCol="0" anchor="ctr"/>
          <a:lstStyle/>
          <a:p>
            <a:pPr algn="ctr"/>
            <a:endParaRPr sz="1800" b="1"/>
          </a:p>
        </p:txBody>
      </p:sp>
      <p:sp>
        <p:nvSpPr>
          <p:cNvPr id="39" name="Rounded Rectangle 9">
            <a:extLst>
              <a:ext uri="{FF2B5EF4-FFF2-40B4-BE49-F238E27FC236}">
                <a16:creationId xmlns:a16="http://schemas.microsoft.com/office/drawing/2014/main" id="{A72A4B5B-61B0-DF37-2914-948613574833}"/>
              </a:ext>
            </a:extLst>
          </p:cNvPr>
          <p:cNvSpPr/>
          <p:nvPr/>
        </p:nvSpPr>
        <p:spPr>
          <a:xfrm>
            <a:off x="3297950" y="2554856"/>
            <a:ext cx="1251883" cy="598120"/>
          </a:xfrm>
          <a:custGeom>
            <a:avLst/>
            <a:gdLst/>
            <a:ahLst/>
            <a:cxnLst/>
            <a:rect l="0" t="0" r="0" b="0"/>
            <a:pathLst>
              <a:path w="1251883" h="598120">
                <a:moveTo>
                  <a:pt x="575675" y="282424"/>
                </a:moveTo>
                <a:cubicBezTo>
                  <a:pt x="847018" y="232566"/>
                  <a:pt x="1115117" y="187745"/>
                  <a:pt x="1122668" y="97461"/>
                </a:cubicBezTo>
                <a:cubicBezTo>
                  <a:pt x="1127186" y="43453"/>
                  <a:pt x="1079887" y="15842"/>
                  <a:pt x="1040187" y="0"/>
                </a:cubicBezTo>
                <a:cubicBezTo>
                  <a:pt x="1105686" y="21726"/>
                  <a:pt x="1251883" y="97461"/>
                  <a:pt x="1251883" y="204867"/>
                </a:cubicBezTo>
                <a:cubicBezTo>
                  <a:pt x="1251883" y="365523"/>
                  <a:pt x="1090879" y="445888"/>
                  <a:pt x="626343" y="526180"/>
                </a:cubicBezTo>
                <a:cubicBezTo>
                  <a:pt x="367976" y="570836"/>
                  <a:pt x="209226" y="598120"/>
                  <a:pt x="116911" y="590883"/>
                </a:cubicBezTo>
                <a:cubicBezTo>
                  <a:pt x="40310" y="584878"/>
                  <a:pt x="8664" y="542799"/>
                  <a:pt x="5386" y="491766"/>
                </a:cubicBezTo>
                <a:cubicBezTo>
                  <a:pt x="0" y="407942"/>
                  <a:pt x="57446" y="366034"/>
                  <a:pt x="116911" y="352554"/>
                </a:cubicBezTo>
                <a:cubicBezTo>
                  <a:pt x="189419" y="336118"/>
                  <a:pt x="373765" y="319525"/>
                  <a:pt x="575675" y="282424"/>
                </a:cubicBezTo>
                <a:close/>
              </a:path>
            </a:pathLst>
          </a:custGeom>
          <a:noFill/>
          <a:ln w="14287">
            <a:solidFill>
              <a:srgbClr val="3CC583"/>
            </a:solidFill>
          </a:ln>
        </p:spPr>
        <p:txBody>
          <a:bodyPr rtlCol="0" anchor="ctr"/>
          <a:lstStyle/>
          <a:p>
            <a:pPr algn="ctr"/>
            <a:endParaRPr sz="1800" b="1"/>
          </a:p>
        </p:txBody>
      </p:sp>
      <p:sp>
        <p:nvSpPr>
          <p:cNvPr id="40" name="Rounded Rectangle 10">
            <a:extLst>
              <a:ext uri="{FF2B5EF4-FFF2-40B4-BE49-F238E27FC236}">
                <a16:creationId xmlns:a16="http://schemas.microsoft.com/office/drawing/2014/main" id="{A2DFC6B1-7CC1-A76F-2218-B55DCBCE5519}"/>
              </a:ext>
            </a:extLst>
          </p:cNvPr>
          <p:cNvSpPr/>
          <p:nvPr/>
        </p:nvSpPr>
        <p:spPr>
          <a:xfrm>
            <a:off x="3328662" y="2495101"/>
            <a:ext cx="1093594" cy="275703"/>
          </a:xfrm>
          <a:custGeom>
            <a:avLst/>
            <a:gdLst/>
            <a:ahLst/>
            <a:cxnLst/>
            <a:rect l="0" t="0" r="0" b="0"/>
            <a:pathLst>
              <a:path w="1093594" h="275703">
                <a:moveTo>
                  <a:pt x="266772" y="163611"/>
                </a:moveTo>
                <a:cubicBezTo>
                  <a:pt x="66443" y="133723"/>
                  <a:pt x="8600" y="81473"/>
                  <a:pt x="0" y="71735"/>
                </a:cubicBezTo>
                <a:cubicBezTo>
                  <a:pt x="17852" y="90650"/>
                  <a:pt x="45645" y="103604"/>
                  <a:pt x="85756" y="106730"/>
                </a:cubicBezTo>
                <a:cubicBezTo>
                  <a:pt x="178130" y="113929"/>
                  <a:pt x="336984" y="86785"/>
                  <a:pt x="595522" y="42356"/>
                </a:cubicBezTo>
                <a:cubicBezTo>
                  <a:pt x="676839" y="28382"/>
                  <a:pt x="748862" y="14405"/>
                  <a:pt x="812352" y="0"/>
                </a:cubicBezTo>
                <a:cubicBezTo>
                  <a:pt x="881486" y="20802"/>
                  <a:pt x="955746" y="33999"/>
                  <a:pt x="1022526" y="64874"/>
                </a:cubicBezTo>
                <a:cubicBezTo>
                  <a:pt x="1050981" y="78458"/>
                  <a:pt x="1093594" y="103755"/>
                  <a:pt x="1092383" y="152540"/>
                </a:cubicBezTo>
                <a:cubicBezTo>
                  <a:pt x="1090970" y="209448"/>
                  <a:pt x="996885" y="245303"/>
                  <a:pt x="876308" y="275703"/>
                </a:cubicBezTo>
                <a:cubicBezTo>
                  <a:pt x="873211" y="274617"/>
                  <a:pt x="860149" y="269408"/>
                  <a:pt x="857224" y="268331"/>
                </a:cubicBezTo>
                <a:cubicBezTo>
                  <a:pt x="783956" y="240773"/>
                  <a:pt x="525364" y="202192"/>
                  <a:pt x="266772" y="163611"/>
                </a:cubicBezTo>
                <a:close/>
                <a:moveTo>
                  <a:pt x="1022526" y="64874"/>
                </a:moveTo>
                <a:lnTo>
                  <a:pt x="1024885" y="65965"/>
                </a:lnTo>
              </a:path>
            </a:pathLst>
          </a:custGeom>
          <a:noFill/>
          <a:ln w="14287">
            <a:solidFill>
              <a:srgbClr val="3CC583"/>
            </a:solidFill>
          </a:ln>
        </p:spPr>
        <p:txBody>
          <a:bodyPr rtlCol="0" anchor="ctr"/>
          <a:lstStyle/>
          <a:p>
            <a:pPr algn="ctr"/>
            <a:endParaRPr sz="1800" b="1"/>
          </a:p>
        </p:txBody>
      </p:sp>
      <p:sp>
        <p:nvSpPr>
          <p:cNvPr id="41" name="Rounded Rectangle 11">
            <a:extLst>
              <a:ext uri="{FF2B5EF4-FFF2-40B4-BE49-F238E27FC236}">
                <a16:creationId xmlns:a16="http://schemas.microsoft.com/office/drawing/2014/main" id="{83C6A892-CFAD-8455-70B3-8C2A5806B1AC}"/>
              </a:ext>
            </a:extLst>
          </p:cNvPr>
          <p:cNvSpPr/>
          <p:nvPr/>
        </p:nvSpPr>
        <p:spPr>
          <a:xfrm>
            <a:off x="3297950" y="2011698"/>
            <a:ext cx="1251883" cy="598120"/>
          </a:xfrm>
          <a:custGeom>
            <a:avLst/>
            <a:gdLst/>
            <a:ahLst/>
            <a:cxnLst/>
            <a:rect l="0" t="0" r="0" b="0"/>
            <a:pathLst>
              <a:path w="1251883" h="598120">
                <a:moveTo>
                  <a:pt x="575675" y="282424"/>
                </a:moveTo>
                <a:cubicBezTo>
                  <a:pt x="847018" y="232566"/>
                  <a:pt x="1115117" y="187745"/>
                  <a:pt x="1122668" y="97461"/>
                </a:cubicBezTo>
                <a:cubicBezTo>
                  <a:pt x="1127186" y="43453"/>
                  <a:pt x="1079887" y="15842"/>
                  <a:pt x="1040187" y="0"/>
                </a:cubicBezTo>
                <a:cubicBezTo>
                  <a:pt x="1105686" y="21726"/>
                  <a:pt x="1251883" y="97461"/>
                  <a:pt x="1251883" y="204867"/>
                </a:cubicBezTo>
                <a:cubicBezTo>
                  <a:pt x="1251883" y="365523"/>
                  <a:pt x="1090879" y="445888"/>
                  <a:pt x="626343" y="526180"/>
                </a:cubicBezTo>
                <a:cubicBezTo>
                  <a:pt x="367976" y="570836"/>
                  <a:pt x="209226" y="598120"/>
                  <a:pt x="116911" y="590883"/>
                </a:cubicBezTo>
                <a:cubicBezTo>
                  <a:pt x="40310" y="584878"/>
                  <a:pt x="8664" y="542799"/>
                  <a:pt x="5386" y="491766"/>
                </a:cubicBezTo>
                <a:cubicBezTo>
                  <a:pt x="0" y="407942"/>
                  <a:pt x="57446" y="366034"/>
                  <a:pt x="116911" y="352554"/>
                </a:cubicBezTo>
                <a:cubicBezTo>
                  <a:pt x="189419" y="336118"/>
                  <a:pt x="373765" y="319525"/>
                  <a:pt x="575675" y="282424"/>
                </a:cubicBezTo>
                <a:close/>
              </a:path>
            </a:pathLst>
          </a:custGeom>
          <a:noFill/>
          <a:ln w="14287">
            <a:solidFill>
              <a:srgbClr val="4E88E7"/>
            </a:solidFill>
          </a:ln>
        </p:spPr>
        <p:txBody>
          <a:bodyPr rtlCol="0" anchor="ctr"/>
          <a:lstStyle/>
          <a:p>
            <a:pPr algn="ctr"/>
            <a:endParaRPr sz="1800" b="1"/>
          </a:p>
        </p:txBody>
      </p:sp>
      <p:sp>
        <p:nvSpPr>
          <p:cNvPr id="74" name="Rounded Rectangle 12">
            <a:extLst>
              <a:ext uri="{FF2B5EF4-FFF2-40B4-BE49-F238E27FC236}">
                <a16:creationId xmlns:a16="http://schemas.microsoft.com/office/drawing/2014/main" id="{7020450E-8750-31B3-4203-B6281CF1FBCC}"/>
              </a:ext>
            </a:extLst>
          </p:cNvPr>
          <p:cNvSpPr/>
          <p:nvPr/>
        </p:nvSpPr>
        <p:spPr>
          <a:xfrm>
            <a:off x="3303336" y="1827925"/>
            <a:ext cx="1118918" cy="399730"/>
          </a:xfrm>
          <a:custGeom>
            <a:avLst/>
            <a:gdLst/>
            <a:ahLst/>
            <a:cxnLst/>
            <a:rect l="0" t="0" r="0" b="0"/>
            <a:pathLst>
              <a:path w="1118918" h="399730">
                <a:moveTo>
                  <a:pt x="1047852" y="188902"/>
                </a:moveTo>
                <a:cubicBezTo>
                  <a:pt x="1076307" y="202485"/>
                  <a:pt x="1118918" y="227783"/>
                  <a:pt x="1117707" y="276568"/>
                </a:cubicBezTo>
                <a:cubicBezTo>
                  <a:pt x="1116294" y="333475"/>
                  <a:pt x="1022210" y="369331"/>
                  <a:pt x="901634" y="399730"/>
                </a:cubicBezTo>
                <a:cubicBezTo>
                  <a:pt x="898537" y="398645"/>
                  <a:pt x="885475" y="393436"/>
                  <a:pt x="882549" y="392359"/>
                </a:cubicBezTo>
                <a:cubicBezTo>
                  <a:pt x="656040" y="307163"/>
                  <a:pt x="395844" y="284481"/>
                  <a:pt x="154655" y="245992"/>
                </a:cubicBezTo>
                <a:cubicBezTo>
                  <a:pt x="140623" y="251324"/>
                  <a:pt x="113731" y="253258"/>
                  <a:pt x="97355" y="251324"/>
                </a:cubicBezTo>
                <a:cubicBezTo>
                  <a:pt x="56484" y="240870"/>
                  <a:pt x="0" y="209503"/>
                  <a:pt x="0" y="124496"/>
                </a:cubicBezTo>
                <a:cubicBezTo>
                  <a:pt x="0" y="80401"/>
                  <a:pt x="34671" y="13241"/>
                  <a:pt x="111273" y="7237"/>
                </a:cubicBezTo>
                <a:cubicBezTo>
                  <a:pt x="203587" y="0"/>
                  <a:pt x="362588" y="23020"/>
                  <a:pt x="620955" y="67677"/>
                </a:cubicBezTo>
                <a:cubicBezTo>
                  <a:pt x="762028" y="92060"/>
                  <a:pt x="916192" y="128031"/>
                  <a:pt x="1047852" y="188902"/>
                </a:cubicBezTo>
                <a:close/>
                <a:moveTo>
                  <a:pt x="1047852" y="188902"/>
                </a:moveTo>
                <a:lnTo>
                  <a:pt x="1050210" y="189992"/>
                </a:lnTo>
              </a:path>
            </a:pathLst>
          </a:custGeom>
          <a:noFill/>
          <a:ln w="14287">
            <a:solidFill>
              <a:srgbClr val="4E88E7"/>
            </a:solidFill>
          </a:ln>
        </p:spPr>
        <p:txBody>
          <a:bodyPr rtlCol="0" anchor="ctr"/>
          <a:lstStyle/>
          <a:p>
            <a:pPr algn="ctr"/>
            <a:endParaRPr sz="1800" b="1"/>
          </a:p>
        </p:txBody>
      </p:sp>
      <p:sp>
        <p:nvSpPr>
          <p:cNvPr id="75" name="Rounded Rectangle 13">
            <a:extLst>
              <a:ext uri="{FF2B5EF4-FFF2-40B4-BE49-F238E27FC236}">
                <a16:creationId xmlns:a16="http://schemas.microsoft.com/office/drawing/2014/main" id="{CAAE3F35-2A49-1C9B-A57A-DF0BCD5CC47D}"/>
              </a:ext>
            </a:extLst>
          </p:cNvPr>
          <p:cNvSpPr/>
          <p:nvPr/>
        </p:nvSpPr>
        <p:spPr>
          <a:xfrm>
            <a:off x="3302970" y="1835553"/>
            <a:ext cx="234061" cy="244717"/>
          </a:xfrm>
          <a:custGeom>
            <a:avLst/>
            <a:gdLst/>
            <a:ahLst/>
            <a:cxnLst/>
            <a:rect l="0" t="0" r="0" b="0"/>
            <a:pathLst>
              <a:path w="234061" h="244717">
                <a:moveTo>
                  <a:pt x="17" y="122358"/>
                </a:moveTo>
                <a:cubicBezTo>
                  <a:pt x="0" y="54787"/>
                  <a:pt x="52393" y="0"/>
                  <a:pt x="117030" y="0"/>
                </a:cubicBezTo>
                <a:cubicBezTo>
                  <a:pt x="181668" y="0"/>
                  <a:pt x="234061" y="54787"/>
                  <a:pt x="234044" y="122358"/>
                </a:cubicBezTo>
                <a:cubicBezTo>
                  <a:pt x="234061" y="189930"/>
                  <a:pt x="181667" y="244717"/>
                  <a:pt x="117030" y="244717"/>
                </a:cubicBezTo>
                <a:cubicBezTo>
                  <a:pt x="52393" y="244717"/>
                  <a:pt x="0" y="189930"/>
                  <a:pt x="17" y="122358"/>
                </a:cubicBezTo>
              </a:path>
            </a:pathLst>
          </a:custGeom>
          <a:noFill/>
          <a:ln w="14287">
            <a:solidFill>
              <a:srgbClr val="4E88E7"/>
            </a:solidFill>
          </a:ln>
        </p:spPr>
        <p:txBody>
          <a:bodyPr rtlCol="0" anchor="ctr"/>
          <a:lstStyle/>
          <a:p>
            <a:pPr algn="ctr"/>
            <a:endParaRPr sz="1800" b="1"/>
          </a:p>
        </p:txBody>
      </p:sp>
      <p:sp>
        <p:nvSpPr>
          <p:cNvPr id="76" name="TextBox 14">
            <a:extLst>
              <a:ext uri="{FF2B5EF4-FFF2-40B4-BE49-F238E27FC236}">
                <a16:creationId xmlns:a16="http://schemas.microsoft.com/office/drawing/2014/main" id="{72F85F94-0061-A5F5-118C-F3D3D0DD970A}"/>
              </a:ext>
            </a:extLst>
          </p:cNvPr>
          <p:cNvSpPr txBox="1"/>
          <p:nvPr/>
        </p:nvSpPr>
        <p:spPr>
          <a:xfrm>
            <a:off x="5379434" y="2651760"/>
            <a:ext cx="3201197" cy="276999"/>
          </a:xfrm>
          <a:prstGeom prst="rect">
            <a:avLst/>
          </a:prstGeom>
          <a:noFill/>
          <a:ln>
            <a:noFill/>
          </a:ln>
        </p:spPr>
        <p:txBody>
          <a:bodyPr wrap="none" lIns="0" tIns="0" rIns="0" bIns="0" anchor="t">
            <a:spAutoFit/>
          </a:bodyPr>
          <a:lstStyle/>
          <a:p>
            <a:pPr algn="l"/>
            <a:r>
              <a:rPr sz="1800" b="1">
                <a:solidFill>
                  <a:srgbClr val="484848"/>
                </a:solidFill>
                <a:latin typeface="Roboto"/>
              </a:rPr>
              <a:t>Avances en Biología Molecular</a:t>
            </a:r>
          </a:p>
        </p:txBody>
      </p:sp>
      <p:sp>
        <p:nvSpPr>
          <p:cNvPr id="78" name="TextBox 16">
            <a:extLst>
              <a:ext uri="{FF2B5EF4-FFF2-40B4-BE49-F238E27FC236}">
                <a16:creationId xmlns:a16="http://schemas.microsoft.com/office/drawing/2014/main" id="{96474477-DCCD-AEE4-F2C8-EE5664D195C6}"/>
              </a:ext>
            </a:extLst>
          </p:cNvPr>
          <p:cNvSpPr txBox="1"/>
          <p:nvPr/>
        </p:nvSpPr>
        <p:spPr>
          <a:xfrm>
            <a:off x="5379434" y="3223260"/>
            <a:ext cx="2128788" cy="276999"/>
          </a:xfrm>
          <a:prstGeom prst="rect">
            <a:avLst/>
          </a:prstGeom>
          <a:noFill/>
          <a:ln>
            <a:noFill/>
          </a:ln>
        </p:spPr>
        <p:txBody>
          <a:bodyPr wrap="none" lIns="0" tIns="0" rIns="0" bIns="0" anchor="t">
            <a:spAutoFit/>
          </a:bodyPr>
          <a:lstStyle/>
          <a:p>
            <a:pPr algn="l"/>
            <a:r>
              <a:rPr sz="1800" b="1">
                <a:solidFill>
                  <a:srgbClr val="484848"/>
                </a:solidFill>
                <a:latin typeface="Roboto"/>
              </a:rPr>
              <a:t>Desarrollo de la PCR</a:t>
            </a:r>
          </a:p>
        </p:txBody>
      </p:sp>
      <p:sp>
        <p:nvSpPr>
          <p:cNvPr id="79" name="TextBox 17">
            <a:extLst>
              <a:ext uri="{FF2B5EF4-FFF2-40B4-BE49-F238E27FC236}">
                <a16:creationId xmlns:a16="http://schemas.microsoft.com/office/drawing/2014/main" id="{69BE1515-C4B9-1642-36DA-DC94CAD4EA10}"/>
              </a:ext>
            </a:extLst>
          </p:cNvPr>
          <p:cNvSpPr txBox="1"/>
          <p:nvPr/>
        </p:nvSpPr>
        <p:spPr>
          <a:xfrm>
            <a:off x="5379434" y="2080260"/>
            <a:ext cx="3877665" cy="276999"/>
          </a:xfrm>
          <a:prstGeom prst="rect">
            <a:avLst/>
          </a:prstGeom>
          <a:noFill/>
          <a:ln>
            <a:noFill/>
          </a:ln>
        </p:spPr>
        <p:txBody>
          <a:bodyPr wrap="none" lIns="0" tIns="0" rIns="0" bIns="0" anchor="t">
            <a:spAutoFit/>
          </a:bodyPr>
          <a:lstStyle/>
          <a:p>
            <a:pPr algn="l"/>
            <a:r>
              <a:rPr sz="1800" b="1">
                <a:solidFill>
                  <a:srgbClr val="484848"/>
                </a:solidFill>
                <a:latin typeface="Roboto"/>
              </a:rPr>
              <a:t>Desarrollo de la Inclusión en Parafina</a:t>
            </a:r>
          </a:p>
        </p:txBody>
      </p:sp>
      <p:sp>
        <p:nvSpPr>
          <p:cNvPr id="80" name="TextBox 18">
            <a:extLst>
              <a:ext uri="{FF2B5EF4-FFF2-40B4-BE49-F238E27FC236}">
                <a16:creationId xmlns:a16="http://schemas.microsoft.com/office/drawing/2014/main" id="{5B340D46-9DE8-8856-A814-C7F15AE89D45}"/>
              </a:ext>
            </a:extLst>
          </p:cNvPr>
          <p:cNvSpPr txBox="1"/>
          <p:nvPr/>
        </p:nvSpPr>
        <p:spPr>
          <a:xfrm>
            <a:off x="5379434" y="3794760"/>
            <a:ext cx="3098605" cy="276999"/>
          </a:xfrm>
          <a:prstGeom prst="rect">
            <a:avLst/>
          </a:prstGeom>
          <a:noFill/>
          <a:ln>
            <a:noFill/>
          </a:ln>
        </p:spPr>
        <p:txBody>
          <a:bodyPr wrap="none" lIns="0" tIns="0" rIns="0" bIns="0" anchor="t">
            <a:spAutoFit/>
          </a:bodyPr>
          <a:lstStyle/>
          <a:p>
            <a:pPr algn="l"/>
            <a:r>
              <a:rPr sz="1800" b="1">
                <a:solidFill>
                  <a:srgbClr val="484848"/>
                </a:solidFill>
                <a:latin typeface="Roboto"/>
              </a:rPr>
              <a:t>Aplicaciones en Investigación</a:t>
            </a:r>
          </a:p>
        </p:txBody>
      </p:sp>
      <p:sp>
        <p:nvSpPr>
          <p:cNvPr id="81" name="TextBox 19">
            <a:extLst>
              <a:ext uri="{FF2B5EF4-FFF2-40B4-BE49-F238E27FC236}">
                <a16:creationId xmlns:a16="http://schemas.microsoft.com/office/drawing/2014/main" id="{CB0C4F3A-6066-533D-576B-F0D2576F2B07}"/>
              </a:ext>
            </a:extLst>
          </p:cNvPr>
          <p:cNvSpPr txBox="1"/>
          <p:nvPr/>
        </p:nvSpPr>
        <p:spPr>
          <a:xfrm>
            <a:off x="5379434" y="4366260"/>
            <a:ext cx="2987997" cy="276999"/>
          </a:xfrm>
          <a:prstGeom prst="rect">
            <a:avLst/>
          </a:prstGeom>
          <a:noFill/>
          <a:ln>
            <a:noFill/>
          </a:ln>
        </p:spPr>
        <p:txBody>
          <a:bodyPr wrap="none" lIns="0" tIns="0" rIns="0" bIns="0" anchor="t">
            <a:spAutoFit/>
          </a:bodyPr>
          <a:lstStyle/>
          <a:p>
            <a:pPr algn="l"/>
            <a:r>
              <a:rPr sz="1800" b="1" dirty="0">
                <a:solidFill>
                  <a:srgbClr val="484848"/>
                </a:solidFill>
                <a:latin typeface="Roboto"/>
              </a:rPr>
              <a:t>Uso </a:t>
            </a:r>
            <a:r>
              <a:rPr sz="1800" b="1" dirty="0" err="1">
                <a:solidFill>
                  <a:srgbClr val="484848"/>
                </a:solidFill>
                <a:latin typeface="Roboto"/>
              </a:rPr>
              <a:t>Establecido</a:t>
            </a:r>
            <a:r>
              <a:rPr sz="1800" b="1" dirty="0">
                <a:solidFill>
                  <a:srgbClr val="484848"/>
                </a:solidFill>
                <a:latin typeface="Roboto"/>
              </a:rPr>
              <a:t> </a:t>
            </a:r>
            <a:r>
              <a:rPr sz="1800" b="1" dirty="0" err="1">
                <a:solidFill>
                  <a:srgbClr val="484848"/>
                </a:solidFill>
                <a:latin typeface="Roboto"/>
              </a:rPr>
              <a:t>en</a:t>
            </a:r>
            <a:r>
              <a:rPr sz="1800" b="1" dirty="0">
                <a:solidFill>
                  <a:srgbClr val="484848"/>
                </a:solidFill>
                <a:latin typeface="Roboto"/>
              </a:rPr>
              <a:t> Medicina</a:t>
            </a:r>
          </a:p>
        </p:txBody>
      </p:sp>
      <p:sp>
        <p:nvSpPr>
          <p:cNvPr id="82" name="TextBox 20">
            <a:extLst>
              <a:ext uri="{FF2B5EF4-FFF2-40B4-BE49-F238E27FC236}">
                <a16:creationId xmlns:a16="http://schemas.microsoft.com/office/drawing/2014/main" id="{B3DD92AE-F016-C1F9-E8D3-401C40865F3C}"/>
              </a:ext>
            </a:extLst>
          </p:cNvPr>
          <p:cNvSpPr txBox="1"/>
          <p:nvPr/>
        </p:nvSpPr>
        <p:spPr>
          <a:xfrm>
            <a:off x="3623872" y="1053247"/>
            <a:ext cx="4764209" cy="738664"/>
          </a:xfrm>
          <a:prstGeom prst="rect">
            <a:avLst/>
          </a:prstGeom>
          <a:noFill/>
          <a:ln>
            <a:noFill/>
          </a:ln>
        </p:spPr>
        <p:txBody>
          <a:bodyPr wrap="square" lIns="0" tIns="0" rIns="0" bIns="0" anchor="t">
            <a:spAutoFit/>
          </a:bodyPr>
          <a:lstStyle/>
          <a:p>
            <a:pPr algn="ctr"/>
            <a:r>
              <a:rPr lang="es-CO" sz="2400" b="1" dirty="0">
                <a:solidFill>
                  <a:srgbClr val="484848"/>
                </a:solidFill>
                <a:latin typeface="Roboto"/>
              </a:rPr>
              <a:t>PCR MULTIPLEX</a:t>
            </a:r>
          </a:p>
          <a:p>
            <a:pPr algn="ctr"/>
            <a:r>
              <a:rPr lang="es-CO" sz="2400" b="1" dirty="0">
                <a:solidFill>
                  <a:srgbClr val="484848"/>
                </a:solidFill>
                <a:latin typeface="Roboto"/>
              </a:rPr>
              <a:t>Obtención de ADN Genómico</a:t>
            </a:r>
            <a:endParaRPr sz="2400" b="1" dirty="0">
              <a:solidFill>
                <a:srgbClr val="484848"/>
              </a:solidFill>
              <a:latin typeface="Roboto"/>
            </a:endParaRPr>
          </a:p>
        </p:txBody>
      </p:sp>
      <p:sp>
        <p:nvSpPr>
          <p:cNvPr id="83" name="Rounded Rectangle 21">
            <a:extLst>
              <a:ext uri="{FF2B5EF4-FFF2-40B4-BE49-F238E27FC236}">
                <a16:creationId xmlns:a16="http://schemas.microsoft.com/office/drawing/2014/main" id="{F394AE48-2B4D-E135-738B-853AC04D1A16}"/>
              </a:ext>
            </a:extLst>
          </p:cNvPr>
          <p:cNvSpPr/>
          <p:nvPr/>
        </p:nvSpPr>
        <p:spPr>
          <a:xfrm>
            <a:off x="4906603" y="2583941"/>
            <a:ext cx="332337" cy="334409"/>
          </a:xfrm>
          <a:custGeom>
            <a:avLst/>
            <a:gdLst/>
            <a:ahLst/>
            <a:cxnLst/>
            <a:rect l="0" t="0" r="0" b="0"/>
            <a:pathLst>
              <a:path w="332337" h="334409">
                <a:moveTo>
                  <a:pt x="191034" y="313040"/>
                </a:moveTo>
                <a:cubicBezTo>
                  <a:pt x="149156" y="334409"/>
                  <a:pt x="98954" y="331221"/>
                  <a:pt x="60117" y="304724"/>
                </a:cubicBezTo>
                <a:cubicBezTo>
                  <a:pt x="21280" y="278227"/>
                  <a:pt x="0" y="232646"/>
                  <a:pt x="4622" y="185859"/>
                </a:cubicBezTo>
                <a:cubicBezTo>
                  <a:pt x="9245" y="139072"/>
                  <a:pt x="39034" y="98538"/>
                  <a:pt x="82306" y="80154"/>
                </a:cubicBezTo>
                <a:moveTo>
                  <a:pt x="246612" y="141447"/>
                </a:moveTo>
                <a:cubicBezTo>
                  <a:pt x="233830" y="117019"/>
                  <a:pt x="213890" y="97079"/>
                  <a:pt x="189462" y="84297"/>
                </a:cubicBezTo>
                <a:moveTo>
                  <a:pt x="141028" y="118301"/>
                </a:moveTo>
                <a:cubicBezTo>
                  <a:pt x="149806" y="124996"/>
                  <a:pt x="155768" y="134728"/>
                  <a:pt x="157744" y="145590"/>
                </a:cubicBezTo>
                <a:moveTo>
                  <a:pt x="189462" y="148591"/>
                </a:moveTo>
                <a:cubicBezTo>
                  <a:pt x="179635" y="143664"/>
                  <a:pt x="168320" y="142594"/>
                  <a:pt x="157744" y="145590"/>
                </a:cubicBezTo>
                <a:cubicBezTo>
                  <a:pt x="157744" y="145590"/>
                  <a:pt x="203178" y="55436"/>
                  <a:pt x="270187" y="48578"/>
                </a:cubicBezTo>
                <a:moveTo>
                  <a:pt x="236325" y="19289"/>
                </a:moveTo>
                <a:lnTo>
                  <a:pt x="307477" y="80868"/>
                </a:lnTo>
                <a:moveTo>
                  <a:pt x="101198" y="31386"/>
                </a:moveTo>
                <a:lnTo>
                  <a:pt x="100185" y="9979"/>
                </a:lnTo>
                <a:cubicBezTo>
                  <a:pt x="99998" y="6038"/>
                  <a:pt x="103042" y="2692"/>
                  <a:pt x="106983" y="2505"/>
                </a:cubicBezTo>
                <a:lnTo>
                  <a:pt x="128390" y="1492"/>
                </a:lnTo>
                <a:cubicBezTo>
                  <a:pt x="159918" y="0"/>
                  <a:pt x="186686" y="24348"/>
                  <a:pt x="188178" y="55876"/>
                </a:cubicBezTo>
                <a:lnTo>
                  <a:pt x="189529" y="84419"/>
                </a:lnTo>
                <a:lnTo>
                  <a:pt x="189529" y="84419"/>
                </a:lnTo>
                <a:lnTo>
                  <a:pt x="160986" y="85770"/>
                </a:lnTo>
                <a:cubicBezTo>
                  <a:pt x="129458" y="87262"/>
                  <a:pt x="102690" y="62914"/>
                  <a:pt x="101198" y="31386"/>
                </a:cubicBezTo>
                <a:close/>
                <a:moveTo>
                  <a:pt x="218037" y="327184"/>
                </a:moveTo>
                <a:cubicBezTo>
                  <a:pt x="218037" y="327184"/>
                  <a:pt x="218037" y="241459"/>
                  <a:pt x="275187" y="241459"/>
                </a:cubicBezTo>
                <a:cubicBezTo>
                  <a:pt x="332337" y="241459"/>
                  <a:pt x="332337" y="327184"/>
                  <a:pt x="332337" y="327184"/>
                </a:cubicBezTo>
                <a:moveTo>
                  <a:pt x="331337" y="312897"/>
                </a:moveTo>
                <a:lnTo>
                  <a:pt x="219037" y="312897"/>
                </a:lnTo>
                <a:moveTo>
                  <a:pt x="322479" y="277178"/>
                </a:moveTo>
                <a:lnTo>
                  <a:pt x="227896" y="277178"/>
                </a:lnTo>
                <a:moveTo>
                  <a:pt x="332337" y="155734"/>
                </a:moveTo>
                <a:cubicBezTo>
                  <a:pt x="332337" y="155734"/>
                  <a:pt x="332337" y="241459"/>
                  <a:pt x="275187" y="241459"/>
                </a:cubicBezTo>
                <a:cubicBezTo>
                  <a:pt x="218037" y="241459"/>
                  <a:pt x="218037" y="155734"/>
                  <a:pt x="218037" y="155734"/>
                </a:cubicBezTo>
                <a:moveTo>
                  <a:pt x="219037" y="170022"/>
                </a:moveTo>
                <a:lnTo>
                  <a:pt x="331337" y="170022"/>
                </a:lnTo>
                <a:moveTo>
                  <a:pt x="227896" y="205741"/>
                </a:moveTo>
                <a:lnTo>
                  <a:pt x="322479" y="205741"/>
                </a:lnTo>
              </a:path>
            </a:pathLst>
          </a:custGeom>
          <a:noFill/>
          <a:ln w="14287">
            <a:solidFill>
              <a:srgbClr val="3CC583"/>
            </a:solidFill>
          </a:ln>
        </p:spPr>
        <p:txBody>
          <a:bodyPr rtlCol="0" anchor="ctr"/>
          <a:lstStyle/>
          <a:p>
            <a:pPr algn="ctr"/>
            <a:endParaRPr sz="1800" b="1"/>
          </a:p>
        </p:txBody>
      </p:sp>
      <p:sp>
        <p:nvSpPr>
          <p:cNvPr id="84" name="Rounded Rectangle 22">
            <a:extLst>
              <a:ext uri="{FF2B5EF4-FFF2-40B4-BE49-F238E27FC236}">
                <a16:creationId xmlns:a16="http://schemas.microsoft.com/office/drawing/2014/main" id="{3A71A7AB-3680-2D42-980C-825E9DD04AB1}"/>
              </a:ext>
            </a:extLst>
          </p:cNvPr>
          <p:cNvSpPr/>
          <p:nvPr/>
        </p:nvSpPr>
        <p:spPr>
          <a:xfrm>
            <a:off x="4924616" y="3155442"/>
            <a:ext cx="300037" cy="328612"/>
          </a:xfrm>
          <a:custGeom>
            <a:avLst/>
            <a:gdLst/>
            <a:ahLst/>
            <a:cxnLst/>
            <a:rect l="0" t="0" r="0" b="0"/>
            <a:pathLst>
              <a:path w="300037" h="328612">
                <a:moveTo>
                  <a:pt x="160891" y="246259"/>
                </a:moveTo>
                <a:cubicBezTo>
                  <a:pt x="84296" y="305495"/>
                  <a:pt x="0" y="251274"/>
                  <a:pt x="0" y="177036"/>
                </a:cubicBezTo>
                <a:cubicBezTo>
                  <a:pt x="0" y="124887"/>
                  <a:pt x="92940" y="0"/>
                  <a:pt x="92940" y="0"/>
                </a:cubicBezTo>
                <a:cubicBezTo>
                  <a:pt x="120031" y="36794"/>
                  <a:pt x="144385" y="75526"/>
                  <a:pt x="165806" y="115885"/>
                </a:cubicBezTo>
                <a:moveTo>
                  <a:pt x="185737" y="328612"/>
                </a:moveTo>
                <a:cubicBezTo>
                  <a:pt x="185737" y="328612"/>
                  <a:pt x="185737" y="242887"/>
                  <a:pt x="242887" y="242887"/>
                </a:cubicBezTo>
                <a:cubicBezTo>
                  <a:pt x="300037" y="242887"/>
                  <a:pt x="300037" y="328612"/>
                  <a:pt x="300037" y="328612"/>
                </a:cubicBezTo>
                <a:moveTo>
                  <a:pt x="298980" y="314325"/>
                </a:moveTo>
                <a:lnTo>
                  <a:pt x="186666" y="314325"/>
                </a:lnTo>
                <a:moveTo>
                  <a:pt x="195481" y="278606"/>
                </a:moveTo>
                <a:lnTo>
                  <a:pt x="290164" y="278606"/>
                </a:lnTo>
                <a:moveTo>
                  <a:pt x="300037" y="157162"/>
                </a:moveTo>
                <a:cubicBezTo>
                  <a:pt x="300037" y="157162"/>
                  <a:pt x="300037" y="242887"/>
                  <a:pt x="242887" y="242887"/>
                </a:cubicBezTo>
                <a:cubicBezTo>
                  <a:pt x="185737" y="242887"/>
                  <a:pt x="185737" y="157162"/>
                  <a:pt x="185737" y="157162"/>
                </a:cubicBezTo>
                <a:moveTo>
                  <a:pt x="298980" y="171450"/>
                </a:moveTo>
                <a:lnTo>
                  <a:pt x="186666" y="171450"/>
                </a:lnTo>
                <a:moveTo>
                  <a:pt x="195481" y="207168"/>
                </a:moveTo>
                <a:lnTo>
                  <a:pt x="290164" y="207168"/>
                </a:lnTo>
              </a:path>
            </a:pathLst>
          </a:custGeom>
          <a:noFill/>
          <a:ln w="14287">
            <a:solidFill>
              <a:srgbClr val="92BD39"/>
            </a:solidFill>
          </a:ln>
        </p:spPr>
        <p:txBody>
          <a:bodyPr rtlCol="0" anchor="ctr"/>
          <a:lstStyle/>
          <a:p>
            <a:pPr algn="ctr"/>
            <a:endParaRPr sz="1800" b="1"/>
          </a:p>
        </p:txBody>
      </p:sp>
      <p:sp>
        <p:nvSpPr>
          <p:cNvPr id="85" name="Rounded Rectangle 23">
            <a:extLst>
              <a:ext uri="{FF2B5EF4-FFF2-40B4-BE49-F238E27FC236}">
                <a16:creationId xmlns:a16="http://schemas.microsoft.com/office/drawing/2014/main" id="{D15FB556-AE89-4A63-C9E9-0134BA904D99}"/>
              </a:ext>
            </a:extLst>
          </p:cNvPr>
          <p:cNvSpPr/>
          <p:nvPr/>
        </p:nvSpPr>
        <p:spPr>
          <a:xfrm>
            <a:off x="4913843" y="2018086"/>
            <a:ext cx="321525" cy="317331"/>
          </a:xfrm>
          <a:custGeom>
            <a:avLst/>
            <a:gdLst/>
            <a:ahLst/>
            <a:cxnLst/>
            <a:rect l="0" t="0" r="0" b="0"/>
            <a:pathLst>
              <a:path w="321525" h="317331">
                <a:moveTo>
                  <a:pt x="135788" y="256603"/>
                </a:moveTo>
                <a:cubicBezTo>
                  <a:pt x="135788" y="260548"/>
                  <a:pt x="138986" y="263747"/>
                  <a:pt x="142932" y="263747"/>
                </a:cubicBezTo>
                <a:cubicBezTo>
                  <a:pt x="146877" y="263747"/>
                  <a:pt x="150075" y="260548"/>
                  <a:pt x="150075" y="256603"/>
                </a:cubicBezTo>
                <a:cubicBezTo>
                  <a:pt x="150075" y="252658"/>
                  <a:pt x="146877" y="249459"/>
                  <a:pt x="142932" y="249459"/>
                </a:cubicBezTo>
                <a:cubicBezTo>
                  <a:pt x="138986" y="249459"/>
                  <a:pt x="135788" y="252658"/>
                  <a:pt x="135788" y="256603"/>
                </a:cubicBezTo>
                <a:moveTo>
                  <a:pt x="71494" y="206597"/>
                </a:moveTo>
                <a:cubicBezTo>
                  <a:pt x="71494" y="202651"/>
                  <a:pt x="74693" y="199453"/>
                  <a:pt x="78638" y="199453"/>
                </a:cubicBezTo>
                <a:cubicBezTo>
                  <a:pt x="82583" y="199453"/>
                  <a:pt x="85782" y="202651"/>
                  <a:pt x="85782" y="206597"/>
                </a:cubicBezTo>
                <a:cubicBezTo>
                  <a:pt x="85782" y="210542"/>
                  <a:pt x="82583" y="213740"/>
                  <a:pt x="78638" y="213740"/>
                </a:cubicBezTo>
                <a:cubicBezTo>
                  <a:pt x="74693" y="213740"/>
                  <a:pt x="71494" y="210542"/>
                  <a:pt x="71494" y="206597"/>
                </a:cubicBezTo>
                <a:moveTo>
                  <a:pt x="14344" y="228028"/>
                </a:moveTo>
                <a:cubicBezTo>
                  <a:pt x="14344" y="224083"/>
                  <a:pt x="17543" y="220884"/>
                  <a:pt x="21488" y="220884"/>
                </a:cubicBezTo>
                <a:cubicBezTo>
                  <a:pt x="25433" y="220884"/>
                  <a:pt x="28632" y="224083"/>
                  <a:pt x="28632" y="228028"/>
                </a:cubicBezTo>
                <a:cubicBezTo>
                  <a:pt x="28632" y="231973"/>
                  <a:pt x="25433" y="235172"/>
                  <a:pt x="21488" y="235172"/>
                </a:cubicBezTo>
                <a:cubicBezTo>
                  <a:pt x="17543" y="235172"/>
                  <a:pt x="14344" y="231973"/>
                  <a:pt x="14344" y="228028"/>
                </a:cubicBezTo>
                <a:moveTo>
                  <a:pt x="214369" y="231600"/>
                </a:moveTo>
                <a:lnTo>
                  <a:pt x="271519" y="231600"/>
                </a:lnTo>
                <a:cubicBezTo>
                  <a:pt x="283355" y="231600"/>
                  <a:pt x="292950" y="241195"/>
                  <a:pt x="292950" y="253031"/>
                </a:cubicBezTo>
                <a:cubicBezTo>
                  <a:pt x="292950" y="264867"/>
                  <a:pt x="283355" y="274462"/>
                  <a:pt x="271519" y="274462"/>
                </a:cubicBezTo>
                <a:lnTo>
                  <a:pt x="250088" y="274462"/>
                </a:lnTo>
                <a:cubicBezTo>
                  <a:pt x="261924" y="274462"/>
                  <a:pt x="271519" y="284057"/>
                  <a:pt x="271519" y="295894"/>
                </a:cubicBezTo>
                <a:cubicBezTo>
                  <a:pt x="271519" y="307730"/>
                  <a:pt x="261924" y="317325"/>
                  <a:pt x="250088" y="317325"/>
                </a:cubicBezTo>
                <a:lnTo>
                  <a:pt x="140789" y="317325"/>
                </a:lnTo>
                <a:cubicBezTo>
                  <a:pt x="111418" y="317331"/>
                  <a:pt x="84566" y="300736"/>
                  <a:pt x="71437" y="274462"/>
                </a:cubicBezTo>
                <a:lnTo>
                  <a:pt x="0" y="274462"/>
                </a:lnTo>
                <a:moveTo>
                  <a:pt x="114357" y="124801"/>
                </a:moveTo>
                <a:cubicBezTo>
                  <a:pt x="96905" y="132121"/>
                  <a:pt x="81997" y="144420"/>
                  <a:pt x="71494" y="160162"/>
                </a:cubicBezTo>
                <a:lnTo>
                  <a:pt x="57" y="160162"/>
                </a:lnTo>
                <a:moveTo>
                  <a:pt x="292950" y="176021"/>
                </a:moveTo>
                <a:cubicBezTo>
                  <a:pt x="292950" y="183912"/>
                  <a:pt x="286554" y="190309"/>
                  <a:pt x="278663" y="190309"/>
                </a:cubicBezTo>
                <a:lnTo>
                  <a:pt x="178650" y="190309"/>
                </a:lnTo>
                <a:cubicBezTo>
                  <a:pt x="170760" y="190309"/>
                  <a:pt x="164363" y="183912"/>
                  <a:pt x="164363" y="176021"/>
                </a:cubicBezTo>
                <a:lnTo>
                  <a:pt x="164363" y="76009"/>
                </a:lnTo>
                <a:lnTo>
                  <a:pt x="192938" y="40290"/>
                </a:lnTo>
                <a:lnTo>
                  <a:pt x="264375" y="40290"/>
                </a:lnTo>
                <a:lnTo>
                  <a:pt x="292950" y="76009"/>
                </a:lnTo>
                <a:close/>
                <a:moveTo>
                  <a:pt x="164363" y="76009"/>
                </a:moveTo>
                <a:lnTo>
                  <a:pt x="135788" y="47434"/>
                </a:lnTo>
                <a:moveTo>
                  <a:pt x="292950" y="76009"/>
                </a:moveTo>
                <a:lnTo>
                  <a:pt x="321525" y="47434"/>
                </a:lnTo>
                <a:moveTo>
                  <a:pt x="275091" y="0"/>
                </a:moveTo>
                <a:lnTo>
                  <a:pt x="182222" y="0"/>
                </a:lnTo>
                <a:moveTo>
                  <a:pt x="192938" y="40290"/>
                </a:moveTo>
                <a:lnTo>
                  <a:pt x="192938" y="0"/>
                </a:lnTo>
                <a:moveTo>
                  <a:pt x="264375" y="40290"/>
                </a:moveTo>
                <a:lnTo>
                  <a:pt x="264375" y="0"/>
                </a:lnTo>
              </a:path>
            </a:pathLst>
          </a:custGeom>
          <a:noFill/>
          <a:ln w="14287">
            <a:solidFill>
              <a:srgbClr val="4E88E7"/>
            </a:solidFill>
          </a:ln>
        </p:spPr>
        <p:txBody>
          <a:bodyPr rtlCol="0" anchor="ctr"/>
          <a:lstStyle/>
          <a:p>
            <a:pPr algn="ctr"/>
            <a:endParaRPr sz="1800" b="1"/>
          </a:p>
        </p:txBody>
      </p:sp>
      <p:sp>
        <p:nvSpPr>
          <p:cNvPr id="86" name="Rounded Rectangle 24">
            <a:extLst>
              <a:ext uri="{FF2B5EF4-FFF2-40B4-BE49-F238E27FC236}">
                <a16:creationId xmlns:a16="http://schemas.microsoft.com/office/drawing/2014/main" id="{C5841419-96DF-90D8-C440-7FE4637AEABE}"/>
              </a:ext>
            </a:extLst>
          </p:cNvPr>
          <p:cNvSpPr/>
          <p:nvPr/>
        </p:nvSpPr>
        <p:spPr>
          <a:xfrm>
            <a:off x="4910328" y="3726942"/>
            <a:ext cx="328600" cy="328612"/>
          </a:xfrm>
          <a:custGeom>
            <a:avLst/>
            <a:gdLst/>
            <a:ahLst/>
            <a:cxnLst/>
            <a:rect l="0" t="0" r="0" b="0"/>
            <a:pathLst>
              <a:path w="328600" h="328612">
                <a:moveTo>
                  <a:pt x="271462" y="157162"/>
                </a:moveTo>
                <a:lnTo>
                  <a:pt x="271462" y="221456"/>
                </a:lnTo>
                <a:lnTo>
                  <a:pt x="315182" y="259746"/>
                </a:lnTo>
                <a:cubicBezTo>
                  <a:pt x="323709" y="267209"/>
                  <a:pt x="328600" y="277990"/>
                  <a:pt x="328598" y="289321"/>
                </a:cubicBezTo>
                <a:lnTo>
                  <a:pt x="328598" y="289321"/>
                </a:lnTo>
                <a:cubicBezTo>
                  <a:pt x="328598" y="311021"/>
                  <a:pt x="311007" y="328612"/>
                  <a:pt x="289307" y="328612"/>
                </a:cubicBezTo>
                <a:lnTo>
                  <a:pt x="210726" y="328612"/>
                </a:lnTo>
                <a:cubicBezTo>
                  <a:pt x="189026" y="328604"/>
                  <a:pt x="171442" y="311007"/>
                  <a:pt x="171450" y="289307"/>
                </a:cubicBezTo>
                <a:lnTo>
                  <a:pt x="171450" y="289307"/>
                </a:lnTo>
                <a:cubicBezTo>
                  <a:pt x="171449" y="277969"/>
                  <a:pt x="176345" y="267182"/>
                  <a:pt x="184880" y="259718"/>
                </a:cubicBezTo>
                <a:lnTo>
                  <a:pt x="228600" y="221456"/>
                </a:lnTo>
                <a:lnTo>
                  <a:pt x="228600" y="157162"/>
                </a:lnTo>
                <a:moveTo>
                  <a:pt x="327183" y="278891"/>
                </a:moveTo>
                <a:lnTo>
                  <a:pt x="304080" y="289078"/>
                </a:lnTo>
                <a:cubicBezTo>
                  <a:pt x="288016" y="295955"/>
                  <a:pt x="269657" y="294897"/>
                  <a:pt x="254488" y="286221"/>
                </a:cubicBezTo>
                <a:lnTo>
                  <a:pt x="254488" y="286221"/>
                </a:lnTo>
                <a:cubicBezTo>
                  <a:pt x="238308" y="276988"/>
                  <a:pt x="218583" y="276451"/>
                  <a:pt x="201925" y="284792"/>
                </a:cubicBezTo>
                <a:lnTo>
                  <a:pt x="172735" y="299265"/>
                </a:lnTo>
                <a:moveTo>
                  <a:pt x="142875" y="285750"/>
                </a:moveTo>
                <a:lnTo>
                  <a:pt x="14287" y="285750"/>
                </a:lnTo>
                <a:cubicBezTo>
                  <a:pt x="6396" y="285750"/>
                  <a:pt x="0" y="279353"/>
                  <a:pt x="0" y="271462"/>
                </a:cubicBezTo>
                <a:lnTo>
                  <a:pt x="0" y="57150"/>
                </a:lnTo>
                <a:cubicBezTo>
                  <a:pt x="0" y="49259"/>
                  <a:pt x="6396" y="42862"/>
                  <a:pt x="14287" y="42862"/>
                </a:cubicBezTo>
                <a:lnTo>
                  <a:pt x="57150" y="42862"/>
                </a:lnTo>
                <a:moveTo>
                  <a:pt x="171450" y="42862"/>
                </a:moveTo>
                <a:lnTo>
                  <a:pt x="214312" y="42862"/>
                </a:lnTo>
                <a:cubicBezTo>
                  <a:pt x="222203" y="42862"/>
                  <a:pt x="228600" y="49259"/>
                  <a:pt x="228600" y="57150"/>
                </a:cubicBezTo>
                <a:lnTo>
                  <a:pt x="228600" y="128587"/>
                </a:lnTo>
                <a:moveTo>
                  <a:pt x="164306" y="28575"/>
                </a:moveTo>
                <a:cubicBezTo>
                  <a:pt x="168251" y="28575"/>
                  <a:pt x="171450" y="31773"/>
                  <a:pt x="171450" y="35718"/>
                </a:cubicBezTo>
                <a:lnTo>
                  <a:pt x="171450" y="78581"/>
                </a:lnTo>
                <a:cubicBezTo>
                  <a:pt x="171450" y="82526"/>
                  <a:pt x="168251" y="85725"/>
                  <a:pt x="164306" y="85725"/>
                </a:cubicBezTo>
                <a:lnTo>
                  <a:pt x="64293" y="85725"/>
                </a:lnTo>
                <a:cubicBezTo>
                  <a:pt x="60348" y="85725"/>
                  <a:pt x="57150" y="82526"/>
                  <a:pt x="57150" y="78581"/>
                </a:cubicBezTo>
                <a:lnTo>
                  <a:pt x="57150" y="35718"/>
                </a:lnTo>
                <a:cubicBezTo>
                  <a:pt x="57150" y="31773"/>
                  <a:pt x="60348" y="28575"/>
                  <a:pt x="64293" y="28575"/>
                </a:cubicBezTo>
                <a:lnTo>
                  <a:pt x="85725" y="28575"/>
                </a:lnTo>
                <a:cubicBezTo>
                  <a:pt x="85725" y="12793"/>
                  <a:pt x="98518" y="0"/>
                  <a:pt x="114300" y="0"/>
                </a:cubicBezTo>
                <a:cubicBezTo>
                  <a:pt x="130081" y="0"/>
                  <a:pt x="142875" y="12793"/>
                  <a:pt x="142875" y="28575"/>
                </a:cubicBezTo>
                <a:close/>
                <a:moveTo>
                  <a:pt x="292893" y="157162"/>
                </a:moveTo>
                <a:lnTo>
                  <a:pt x="207168" y="157162"/>
                </a:lnTo>
                <a:moveTo>
                  <a:pt x="64293" y="128587"/>
                </a:moveTo>
                <a:lnTo>
                  <a:pt x="164306" y="128587"/>
                </a:lnTo>
                <a:moveTo>
                  <a:pt x="125015" y="171450"/>
                </a:moveTo>
                <a:lnTo>
                  <a:pt x="64293" y="171450"/>
                </a:lnTo>
                <a:moveTo>
                  <a:pt x="57150" y="71437"/>
                </a:moveTo>
                <a:lnTo>
                  <a:pt x="28575" y="71437"/>
                </a:lnTo>
                <a:lnTo>
                  <a:pt x="28575" y="242887"/>
                </a:lnTo>
                <a:lnTo>
                  <a:pt x="164306" y="242887"/>
                </a:lnTo>
                <a:moveTo>
                  <a:pt x="171450" y="71437"/>
                </a:moveTo>
                <a:lnTo>
                  <a:pt x="200025" y="71437"/>
                </a:lnTo>
                <a:lnTo>
                  <a:pt x="200025" y="128587"/>
                </a:lnTo>
              </a:path>
            </a:pathLst>
          </a:custGeom>
          <a:noFill/>
          <a:ln w="14287">
            <a:solidFill>
              <a:srgbClr val="1EABDA"/>
            </a:solidFill>
          </a:ln>
        </p:spPr>
        <p:txBody>
          <a:bodyPr rtlCol="0" anchor="ctr"/>
          <a:lstStyle/>
          <a:p>
            <a:pPr algn="ctr"/>
            <a:endParaRPr sz="1800" b="1"/>
          </a:p>
        </p:txBody>
      </p:sp>
      <p:sp>
        <p:nvSpPr>
          <p:cNvPr id="87" name="Rounded Rectangle 25">
            <a:extLst>
              <a:ext uri="{FF2B5EF4-FFF2-40B4-BE49-F238E27FC236}">
                <a16:creationId xmlns:a16="http://schemas.microsoft.com/office/drawing/2014/main" id="{54F5B58B-AB23-E73C-C3CB-8199B272A146}"/>
              </a:ext>
            </a:extLst>
          </p:cNvPr>
          <p:cNvSpPr/>
          <p:nvPr/>
        </p:nvSpPr>
        <p:spPr>
          <a:xfrm>
            <a:off x="4903184" y="4291299"/>
            <a:ext cx="326945" cy="326942"/>
          </a:xfrm>
          <a:custGeom>
            <a:avLst/>
            <a:gdLst/>
            <a:ahLst/>
            <a:cxnLst/>
            <a:rect l="0" t="0" r="0" b="0"/>
            <a:pathLst>
              <a:path w="326945" h="326942">
                <a:moveTo>
                  <a:pt x="152671" y="201816"/>
                </a:moveTo>
                <a:cubicBezTo>
                  <a:pt x="146029" y="208916"/>
                  <a:pt x="142419" y="218327"/>
                  <a:pt x="142608" y="228047"/>
                </a:cubicBezTo>
                <a:cubicBezTo>
                  <a:pt x="142797" y="237768"/>
                  <a:pt x="146771" y="247030"/>
                  <a:pt x="153684" y="253867"/>
                </a:cubicBezTo>
                <a:cubicBezTo>
                  <a:pt x="160598" y="260702"/>
                  <a:pt x="169906" y="264571"/>
                  <a:pt x="179628" y="264650"/>
                </a:cubicBezTo>
                <a:cubicBezTo>
                  <a:pt x="189350" y="264728"/>
                  <a:pt x="198720" y="261011"/>
                  <a:pt x="205742" y="254287"/>
                </a:cubicBezTo>
                <a:lnTo>
                  <a:pt x="250718" y="209313"/>
                </a:lnTo>
                <a:cubicBezTo>
                  <a:pt x="257395" y="202249"/>
                  <a:pt x="261054" y="192862"/>
                  <a:pt x="260916" y="183144"/>
                </a:cubicBezTo>
                <a:cubicBezTo>
                  <a:pt x="260779" y="173427"/>
                  <a:pt x="256859" y="164144"/>
                  <a:pt x="249986" y="157273"/>
                </a:cubicBezTo>
                <a:cubicBezTo>
                  <a:pt x="243114" y="150401"/>
                  <a:pt x="233833" y="146479"/>
                  <a:pt x="224116" y="146344"/>
                </a:cubicBezTo>
                <a:cubicBezTo>
                  <a:pt x="214398" y="146206"/>
                  <a:pt x="205009" y="149865"/>
                  <a:pt x="197947" y="156540"/>
                </a:cubicBezTo>
                <a:close/>
                <a:moveTo>
                  <a:pt x="0" y="0"/>
                </a:moveTo>
                <a:moveTo>
                  <a:pt x="177563" y="176933"/>
                </a:moveTo>
                <a:lnTo>
                  <a:pt x="230334" y="229704"/>
                </a:lnTo>
                <a:moveTo>
                  <a:pt x="118618" y="163221"/>
                </a:moveTo>
                <a:cubicBezTo>
                  <a:pt x="144360" y="163221"/>
                  <a:pt x="165227" y="142354"/>
                  <a:pt x="165227" y="116612"/>
                </a:cubicBezTo>
                <a:cubicBezTo>
                  <a:pt x="165227" y="90871"/>
                  <a:pt x="144360" y="70003"/>
                  <a:pt x="118618" y="70003"/>
                </a:cubicBezTo>
                <a:cubicBezTo>
                  <a:pt x="92877" y="70003"/>
                  <a:pt x="72009" y="90871"/>
                  <a:pt x="72009" y="116612"/>
                </a:cubicBezTo>
                <a:cubicBezTo>
                  <a:pt x="72009" y="142354"/>
                  <a:pt x="92877" y="163221"/>
                  <a:pt x="118618" y="163221"/>
                </a:cubicBezTo>
                <a:close/>
                <a:moveTo>
                  <a:pt x="0" y="0"/>
                </a:moveTo>
                <a:moveTo>
                  <a:pt x="165227" y="116612"/>
                </a:moveTo>
                <a:lnTo>
                  <a:pt x="72009" y="116612"/>
                </a:lnTo>
                <a:moveTo>
                  <a:pt x="15954" y="159488"/>
                </a:moveTo>
                <a:cubicBezTo>
                  <a:pt x="15954" y="80218"/>
                  <a:pt x="80216" y="15957"/>
                  <a:pt x="159487" y="15957"/>
                </a:cubicBezTo>
                <a:cubicBezTo>
                  <a:pt x="238756" y="15957"/>
                  <a:pt x="303017" y="80218"/>
                  <a:pt x="303017" y="159488"/>
                </a:cubicBezTo>
                <a:cubicBezTo>
                  <a:pt x="303017" y="238759"/>
                  <a:pt x="238756" y="303020"/>
                  <a:pt x="159487" y="303020"/>
                </a:cubicBezTo>
                <a:cubicBezTo>
                  <a:pt x="80216" y="303020"/>
                  <a:pt x="15954" y="238759"/>
                  <a:pt x="15954" y="159488"/>
                </a:cubicBezTo>
                <a:close/>
                <a:moveTo>
                  <a:pt x="0" y="0"/>
                </a:moveTo>
                <a:moveTo>
                  <a:pt x="260921" y="260918"/>
                </a:moveTo>
                <a:lnTo>
                  <a:pt x="326945" y="326942"/>
                </a:lnTo>
              </a:path>
            </a:pathLst>
          </a:custGeom>
          <a:noFill/>
          <a:ln w="14287">
            <a:solidFill>
              <a:srgbClr val="7F64EA"/>
            </a:solidFill>
          </a:ln>
        </p:spPr>
        <p:txBody>
          <a:bodyPr rtlCol="0" anchor="ctr"/>
          <a:lstStyle/>
          <a:p>
            <a:pPr algn="ctr"/>
            <a:endParaRPr sz="1800" b="1"/>
          </a:p>
        </p:txBody>
      </p:sp>
      <p:sp>
        <p:nvSpPr>
          <p:cNvPr id="7" name="CuadroTexto 6">
            <a:extLst>
              <a:ext uri="{FF2B5EF4-FFF2-40B4-BE49-F238E27FC236}">
                <a16:creationId xmlns:a16="http://schemas.microsoft.com/office/drawing/2014/main" id="{F693286B-2D5D-7748-B3E0-4BAB0C2D91F8}"/>
              </a:ext>
            </a:extLst>
          </p:cNvPr>
          <p:cNvSpPr txBox="1"/>
          <p:nvPr/>
        </p:nvSpPr>
        <p:spPr>
          <a:xfrm>
            <a:off x="-35640" y="6109398"/>
            <a:ext cx="8403071" cy="757130"/>
          </a:xfrm>
          <a:prstGeom prst="rect">
            <a:avLst/>
          </a:prstGeom>
          <a:noFill/>
        </p:spPr>
        <p:txBody>
          <a:bodyPr wrap="square">
            <a:spAutoFit/>
          </a:bodyPr>
          <a:lstStyle/>
          <a:p>
            <a:pPr marL="114300" marR="0" lvl="0" indent="0" algn="l" defTabSz="914400" rtl="0" eaLnBrk="1" fontAlgn="auto" latinLnBrk="0" hangingPunct="1">
              <a:lnSpc>
                <a:spcPct val="90000"/>
              </a:lnSpc>
              <a:spcBef>
                <a:spcPts val="1000"/>
              </a:spcBef>
              <a:spcAft>
                <a:spcPts val="0"/>
              </a:spcAft>
              <a:buClr>
                <a:srgbClr val="000000"/>
              </a:buClr>
              <a:buSzPts val="1800"/>
              <a:buFont typeface="Arial"/>
              <a:buNone/>
              <a:tabLst/>
              <a:defRPr/>
            </a:pPr>
            <a:r>
              <a:rPr kumimoji="0" lang="es-CO" sz="1200" b="0" i="0" u="none" strike="noStrike" kern="0" cap="none" spc="0" normalizeH="0" baseline="0" noProof="0" dirty="0">
                <a:ln>
                  <a:noFill/>
                </a:ln>
                <a:solidFill>
                  <a:srgbClr val="000000"/>
                </a:solidFill>
                <a:effectLst/>
                <a:uLnTx/>
                <a:uFillTx/>
                <a:latin typeface="Calibri"/>
                <a:ea typeface="Calibri"/>
                <a:cs typeface="Calibri"/>
                <a:sym typeface="Calibri"/>
              </a:rPr>
              <a:t>Perdomo-Lara SJ, </a:t>
            </a:r>
            <a:r>
              <a:rPr kumimoji="0" lang="es-CO" sz="1200" b="0" i="0" u="none" strike="noStrike" kern="0" cap="none" spc="0" normalizeH="0" baseline="0" noProof="0" dirty="0" err="1">
                <a:ln>
                  <a:noFill/>
                </a:ln>
                <a:solidFill>
                  <a:srgbClr val="000000"/>
                </a:solidFill>
                <a:effectLst/>
                <a:uLnTx/>
                <a:uFillTx/>
                <a:latin typeface="Calibri"/>
                <a:ea typeface="Calibri"/>
                <a:cs typeface="Calibri"/>
                <a:sym typeface="Calibri"/>
              </a:rPr>
              <a:t>Buenahora</a:t>
            </a:r>
            <a:r>
              <a:rPr kumimoji="0" lang="es-CO" sz="1200" b="0" i="0" u="none" strike="noStrike" kern="0" cap="none" spc="0" normalizeH="0" baseline="0" noProof="0" dirty="0">
                <a:ln>
                  <a:noFill/>
                </a:ln>
                <a:solidFill>
                  <a:srgbClr val="000000"/>
                </a:solidFill>
                <a:effectLst/>
                <a:uLnTx/>
                <a:uFillTx/>
                <a:latin typeface="Calibri"/>
                <a:ea typeface="Calibri"/>
                <a:cs typeface="Calibri"/>
                <a:sym typeface="Calibri"/>
              </a:rPr>
              <a:t> MR, Álvarez E, González-Martínez F, Rebolledo M, </a:t>
            </a:r>
            <a:r>
              <a:rPr kumimoji="0" lang="es-CO" sz="1200" b="0" i="0" u="none" strike="noStrike" kern="0" cap="none" spc="0" normalizeH="0" baseline="0" noProof="0" dirty="0" err="1">
                <a:ln>
                  <a:noFill/>
                </a:ln>
                <a:solidFill>
                  <a:srgbClr val="000000"/>
                </a:solidFill>
                <a:effectLst/>
                <a:uLnTx/>
                <a:uFillTx/>
                <a:latin typeface="Calibri"/>
                <a:ea typeface="Calibri"/>
                <a:cs typeface="Calibri"/>
                <a:sym typeface="Calibri"/>
              </a:rPr>
              <a:t>Aristizabal</a:t>
            </a:r>
            <a:r>
              <a:rPr kumimoji="0" lang="es-CO" sz="1200" b="0" i="0" u="none" strike="noStrike" kern="0" cap="none" spc="0" normalizeH="0" baseline="0" noProof="0" dirty="0">
                <a:ln>
                  <a:noFill/>
                </a:ln>
                <a:solidFill>
                  <a:srgbClr val="000000"/>
                </a:solidFill>
                <a:effectLst/>
                <a:uLnTx/>
                <a:uFillTx/>
                <a:latin typeface="Calibri"/>
                <a:ea typeface="Calibri"/>
                <a:cs typeface="Calibri"/>
                <a:sym typeface="Calibri"/>
              </a:rPr>
              <a:t> FA, Colegial CH, Horta A, Bustillo J, Díaz-Báez D, Ardila CM, </a:t>
            </a:r>
            <a:r>
              <a:rPr kumimoji="0" lang="es-CO" sz="1200" b="0" i="0" u="none" strike="noStrike" kern="0" cap="none" spc="0" normalizeH="0" baseline="0" noProof="0" dirty="0" err="1">
                <a:ln>
                  <a:noFill/>
                </a:ln>
                <a:solidFill>
                  <a:srgbClr val="000000"/>
                </a:solidFill>
                <a:effectLst/>
                <a:uLnTx/>
                <a:uFillTx/>
                <a:latin typeface="Calibri"/>
                <a:ea typeface="Calibri"/>
                <a:cs typeface="Calibri"/>
                <a:sym typeface="Calibri"/>
              </a:rPr>
              <a:t>Lafaurie</a:t>
            </a:r>
            <a:r>
              <a:rPr kumimoji="0" lang="es-CO" sz="1200" b="0" i="0" u="none" strike="noStrike" kern="0" cap="none" spc="0" normalizeH="0" baseline="0" noProof="0" dirty="0">
                <a:ln>
                  <a:noFill/>
                </a:ln>
                <a:solidFill>
                  <a:srgbClr val="000000"/>
                </a:solidFill>
                <a:effectLst/>
                <a:uLnTx/>
                <a:uFillTx/>
                <a:latin typeface="Calibri"/>
                <a:ea typeface="Calibri"/>
                <a:cs typeface="Calibri"/>
                <a:sym typeface="Calibri"/>
              </a:rPr>
              <a:t> GI. </a:t>
            </a:r>
            <a:r>
              <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rPr>
              <a:t>Human papilloma virus genotypes in dysplasia and epithelial hyperplasia of oral cavity using the </a:t>
            </a:r>
            <a:r>
              <a:rPr kumimoji="0" lang="en-US" sz="1200" b="0" i="0" u="none" strike="noStrike" kern="0" cap="none" spc="0" normalizeH="0" baseline="0" noProof="0" dirty="0" err="1">
                <a:ln>
                  <a:noFill/>
                </a:ln>
                <a:solidFill>
                  <a:srgbClr val="000000"/>
                </a:solidFill>
                <a:effectLst/>
                <a:uLnTx/>
                <a:uFillTx/>
                <a:latin typeface="Calibri"/>
                <a:ea typeface="Calibri"/>
                <a:cs typeface="Calibri"/>
                <a:sym typeface="Calibri"/>
              </a:rPr>
              <a:t>luminex</a:t>
            </a:r>
            <a:r>
              <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rPr>
              <a:t> </a:t>
            </a:r>
            <a:r>
              <a:rPr kumimoji="0" lang="en-US" sz="1200" b="0" i="0" u="none" strike="noStrike" kern="0" cap="none" spc="0" normalizeH="0" baseline="0" noProof="0" dirty="0" err="1">
                <a:ln>
                  <a:noFill/>
                </a:ln>
                <a:solidFill>
                  <a:srgbClr val="000000"/>
                </a:solidFill>
                <a:effectLst/>
                <a:uLnTx/>
                <a:uFillTx/>
                <a:latin typeface="Calibri"/>
                <a:ea typeface="Calibri"/>
                <a:cs typeface="Calibri"/>
                <a:sym typeface="Calibri"/>
              </a:rPr>
              <a:t>xmap</a:t>
            </a:r>
            <a:r>
              <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rPr>
              <a:t> technology. A multicenter study. Med Oral </a:t>
            </a:r>
            <a:r>
              <a:rPr kumimoji="0" lang="en-US" sz="1200" b="0" i="0" u="none" strike="noStrike" kern="0" cap="none" spc="0" normalizeH="0" baseline="0" noProof="0" dirty="0" err="1">
                <a:ln>
                  <a:noFill/>
                </a:ln>
                <a:solidFill>
                  <a:srgbClr val="000000"/>
                </a:solidFill>
                <a:effectLst/>
                <a:uLnTx/>
                <a:uFillTx/>
                <a:latin typeface="Calibri"/>
                <a:ea typeface="Calibri"/>
                <a:cs typeface="Calibri"/>
                <a:sym typeface="Calibri"/>
              </a:rPr>
              <a:t>Patol</a:t>
            </a:r>
            <a:r>
              <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rPr>
              <a:t> Oral Cir Bucal. 2020 Jan 1;25(1):e61-e70.</a:t>
            </a:r>
            <a:br>
              <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rPr>
            </a:br>
            <a:r>
              <a:rPr kumimoji="0" lang="en-US" sz="1200" b="0" i="0" u="sng" strike="noStrike" kern="0" cap="none" spc="0" normalizeH="0" baseline="0" noProof="0" dirty="0">
                <a:ln>
                  <a:noFill/>
                </a:ln>
                <a:solidFill>
                  <a:srgbClr val="000000"/>
                </a:solidFill>
                <a:effectLst/>
                <a:uLnTx/>
                <a:uFillTx/>
                <a:latin typeface="Calibri"/>
                <a:ea typeface="Calibri"/>
                <a:cs typeface="Calibri"/>
                <a:sym typeface="Calibri"/>
                <a:hlinkClick r:id="rId3"/>
              </a:rPr>
              <a:t>https://doi.org/10.4317/medoral.23188</a:t>
            </a:r>
            <a:endParaRPr kumimoji="0" lang="es-CO"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0722999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Group 99">
            <a:extLst>
              <a:ext uri="{FF2B5EF4-FFF2-40B4-BE49-F238E27FC236}">
                <a16:creationId xmlns:a16="http://schemas.microsoft.com/office/drawing/2014/main" id="{2801E5E8-AF92-4617-9598-A56AD9FA05A9}"/>
              </a:ext>
            </a:extLst>
          </p:cNvPr>
          <p:cNvGrpSpPr/>
          <p:nvPr/>
        </p:nvGrpSpPr>
        <p:grpSpPr>
          <a:xfrm>
            <a:off x="4736689" y="2530656"/>
            <a:ext cx="4799758" cy="676425"/>
            <a:chOff x="4576046" y="1577946"/>
            <a:chExt cx="1472750" cy="420785"/>
          </a:xfrm>
          <a:solidFill>
            <a:schemeClr val="accent4">
              <a:lumMod val="40000"/>
              <a:lumOff val="60000"/>
            </a:schemeClr>
          </a:solidFill>
        </p:grpSpPr>
        <p:sp>
          <p:nvSpPr>
            <p:cNvPr id="101" name="Rounded Rectangle 46">
              <a:extLst>
                <a:ext uri="{FF2B5EF4-FFF2-40B4-BE49-F238E27FC236}">
                  <a16:creationId xmlns:a16="http://schemas.microsoft.com/office/drawing/2014/main" id="{263ABDD5-A3EF-4E8E-871C-F7E0A4B87F02}"/>
                </a:ext>
              </a:extLst>
            </p:cNvPr>
            <p:cNvSpPr/>
            <p:nvPr/>
          </p:nvSpPr>
          <p:spPr>
            <a:xfrm>
              <a:off x="4576046" y="1577946"/>
              <a:ext cx="1472750" cy="420785"/>
            </a:xfrm>
            <a:custGeom>
              <a:avLst/>
              <a:gdLst/>
              <a:ahLst/>
              <a:cxnLst/>
              <a:rect l="0" t="0" r="0" b="0"/>
              <a:pathLst>
                <a:path w="1472750" h="420785">
                  <a:moveTo>
                    <a:pt x="0" y="52598"/>
                  </a:moveTo>
                  <a:cubicBezTo>
                    <a:pt x="0" y="23549"/>
                    <a:pt x="23549" y="0"/>
                    <a:pt x="52598" y="0"/>
                  </a:cubicBezTo>
                  <a:lnTo>
                    <a:pt x="105196" y="0"/>
                  </a:lnTo>
                  <a:lnTo>
                    <a:pt x="105196" y="105196"/>
                  </a:lnTo>
                  <a:lnTo>
                    <a:pt x="0" y="105196"/>
                  </a:lnTo>
                  <a:close/>
                  <a:moveTo>
                    <a:pt x="1367553" y="0"/>
                  </a:moveTo>
                  <a:lnTo>
                    <a:pt x="1367553" y="105196"/>
                  </a:lnTo>
                  <a:lnTo>
                    <a:pt x="105196" y="105196"/>
                  </a:lnTo>
                  <a:lnTo>
                    <a:pt x="105196" y="0"/>
                  </a:lnTo>
                  <a:close/>
                  <a:moveTo>
                    <a:pt x="1472750" y="105196"/>
                  </a:moveTo>
                  <a:lnTo>
                    <a:pt x="1367553" y="105196"/>
                  </a:lnTo>
                  <a:lnTo>
                    <a:pt x="1367553" y="0"/>
                  </a:lnTo>
                  <a:lnTo>
                    <a:pt x="1420152" y="0"/>
                  </a:lnTo>
                  <a:cubicBezTo>
                    <a:pt x="1449201" y="0"/>
                    <a:pt x="1472750" y="23549"/>
                    <a:pt x="1472750" y="52598"/>
                  </a:cubicBezTo>
                  <a:close/>
                  <a:moveTo>
                    <a:pt x="1472750" y="315589"/>
                  </a:moveTo>
                  <a:lnTo>
                    <a:pt x="0" y="315589"/>
                  </a:lnTo>
                  <a:lnTo>
                    <a:pt x="0" y="105196"/>
                  </a:lnTo>
                  <a:lnTo>
                    <a:pt x="1472750" y="105196"/>
                  </a:lnTo>
                  <a:close/>
                  <a:moveTo>
                    <a:pt x="0" y="315589"/>
                  </a:moveTo>
                  <a:lnTo>
                    <a:pt x="105196" y="315589"/>
                  </a:lnTo>
                  <a:lnTo>
                    <a:pt x="105196" y="420785"/>
                  </a:lnTo>
                  <a:lnTo>
                    <a:pt x="52598" y="420785"/>
                  </a:lnTo>
                  <a:cubicBezTo>
                    <a:pt x="23549" y="420785"/>
                    <a:pt x="0" y="397236"/>
                    <a:pt x="0" y="368187"/>
                  </a:cubicBezTo>
                  <a:close/>
                  <a:moveTo>
                    <a:pt x="105196" y="420785"/>
                  </a:moveTo>
                  <a:lnTo>
                    <a:pt x="105196" y="315589"/>
                  </a:lnTo>
                  <a:lnTo>
                    <a:pt x="1367553" y="315589"/>
                  </a:lnTo>
                  <a:lnTo>
                    <a:pt x="1367553" y="420785"/>
                  </a:lnTo>
                  <a:close/>
                  <a:moveTo>
                    <a:pt x="1367553" y="420785"/>
                  </a:moveTo>
                  <a:lnTo>
                    <a:pt x="1367553" y="315589"/>
                  </a:lnTo>
                  <a:lnTo>
                    <a:pt x="1472750" y="315589"/>
                  </a:lnTo>
                  <a:lnTo>
                    <a:pt x="1472750" y="368187"/>
                  </a:lnTo>
                  <a:cubicBezTo>
                    <a:pt x="1472750" y="397236"/>
                    <a:pt x="1449201" y="420785"/>
                    <a:pt x="1420152" y="420785"/>
                  </a:cubicBezTo>
                  <a:close/>
                </a:path>
              </a:pathLst>
            </a:custGeom>
            <a:grpFill/>
            <a:ln>
              <a:noFill/>
            </a:ln>
          </p:spPr>
          <p:txBody>
            <a:bodyPr rtlCol="0" anchor="ctr"/>
            <a:lstStyle/>
            <a:p>
              <a:pPr algn="ctr"/>
              <a:endParaRPr lang="es-CO" b="1" dirty="0">
                <a:solidFill>
                  <a:schemeClr val="tx1"/>
                </a:solidFill>
                <a:latin typeface="+mj-lt"/>
              </a:endParaRPr>
            </a:p>
          </p:txBody>
        </p:sp>
        <p:sp>
          <p:nvSpPr>
            <p:cNvPr id="102" name="Rounded Rectangle 47">
              <a:extLst>
                <a:ext uri="{FF2B5EF4-FFF2-40B4-BE49-F238E27FC236}">
                  <a16:creationId xmlns:a16="http://schemas.microsoft.com/office/drawing/2014/main" id="{272999F0-4917-4EF3-82EF-CDD3658A37A2}"/>
                </a:ext>
              </a:extLst>
            </p:cNvPr>
            <p:cNvSpPr/>
            <p:nvPr/>
          </p:nvSpPr>
          <p:spPr>
            <a:xfrm>
              <a:off x="4576046" y="1577946"/>
              <a:ext cx="1472750" cy="420785"/>
            </a:xfrm>
            <a:custGeom>
              <a:avLst/>
              <a:gdLst/>
              <a:ahLst/>
              <a:cxnLst/>
              <a:rect l="0" t="0" r="0" b="0"/>
              <a:pathLst>
                <a:path w="1472750" h="420785">
                  <a:moveTo>
                    <a:pt x="0" y="105196"/>
                  </a:moveTo>
                  <a:lnTo>
                    <a:pt x="0" y="52598"/>
                  </a:lnTo>
                  <a:cubicBezTo>
                    <a:pt x="0" y="23549"/>
                    <a:pt x="23549" y="0"/>
                    <a:pt x="52598" y="0"/>
                  </a:cubicBezTo>
                  <a:lnTo>
                    <a:pt x="105196" y="0"/>
                  </a:lnTo>
                  <a:moveTo>
                    <a:pt x="1472750" y="105196"/>
                  </a:moveTo>
                  <a:lnTo>
                    <a:pt x="1472750" y="315589"/>
                  </a:lnTo>
                  <a:moveTo>
                    <a:pt x="0" y="315589"/>
                  </a:moveTo>
                  <a:lnTo>
                    <a:pt x="0" y="105196"/>
                  </a:lnTo>
                  <a:moveTo>
                    <a:pt x="105196" y="0"/>
                  </a:moveTo>
                  <a:lnTo>
                    <a:pt x="1367553" y="0"/>
                  </a:lnTo>
                  <a:moveTo>
                    <a:pt x="105196" y="420785"/>
                  </a:moveTo>
                  <a:lnTo>
                    <a:pt x="52598" y="420785"/>
                  </a:lnTo>
                  <a:cubicBezTo>
                    <a:pt x="23549" y="420785"/>
                    <a:pt x="0" y="397236"/>
                    <a:pt x="0" y="368187"/>
                  </a:cubicBezTo>
                  <a:lnTo>
                    <a:pt x="0" y="315589"/>
                  </a:lnTo>
                  <a:moveTo>
                    <a:pt x="1367553" y="0"/>
                  </a:moveTo>
                  <a:lnTo>
                    <a:pt x="1420152" y="0"/>
                  </a:lnTo>
                  <a:cubicBezTo>
                    <a:pt x="1449201" y="0"/>
                    <a:pt x="1472750" y="23549"/>
                    <a:pt x="1472750" y="52598"/>
                  </a:cubicBezTo>
                  <a:lnTo>
                    <a:pt x="1472750" y="105196"/>
                  </a:lnTo>
                  <a:moveTo>
                    <a:pt x="1367553" y="420785"/>
                  </a:moveTo>
                  <a:lnTo>
                    <a:pt x="105196" y="420785"/>
                  </a:lnTo>
                  <a:moveTo>
                    <a:pt x="1472750" y="315589"/>
                  </a:moveTo>
                  <a:lnTo>
                    <a:pt x="1472750" y="368187"/>
                  </a:lnTo>
                  <a:cubicBezTo>
                    <a:pt x="1472750" y="397236"/>
                    <a:pt x="1449201" y="420785"/>
                    <a:pt x="1420152" y="420785"/>
                  </a:cubicBezTo>
                  <a:lnTo>
                    <a:pt x="1367553" y="420785"/>
                  </a:lnTo>
                </a:path>
              </a:pathLst>
            </a:custGeom>
            <a:grpFill/>
            <a:ln w="13149">
              <a:solidFill>
                <a:srgbClr val="FFFFFF"/>
              </a:solidFill>
            </a:ln>
          </p:spPr>
          <p:txBody>
            <a:bodyPr rtlCol="0" anchor="ctr"/>
            <a:lstStyle/>
            <a:p>
              <a:pPr algn="ctr"/>
              <a:endParaRPr lang="es-CO" b="1" dirty="0">
                <a:solidFill>
                  <a:schemeClr val="tx1"/>
                </a:solidFill>
                <a:latin typeface="+mj-lt"/>
              </a:endParaRPr>
            </a:p>
          </p:txBody>
        </p:sp>
      </p:grpSp>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p:txBody>
          <a:bodyPr/>
          <a:lstStyle/>
          <a:p>
            <a:pPr algn="ctr"/>
            <a:r>
              <a:rPr lang="es-ES" sz="3600" dirty="0"/>
              <a:t>MATERIALES Y MÉTODOS</a:t>
            </a:r>
            <a:endParaRPr lang="es-ES" dirty="0"/>
          </a:p>
        </p:txBody>
      </p:sp>
      <p:grpSp>
        <p:nvGrpSpPr>
          <p:cNvPr id="5" name="Group 4">
            <a:extLst>
              <a:ext uri="{FF2B5EF4-FFF2-40B4-BE49-F238E27FC236}">
                <a16:creationId xmlns:a16="http://schemas.microsoft.com/office/drawing/2014/main" id="{D20F20EB-F60D-4081-B555-81229A2A7B4C}"/>
              </a:ext>
            </a:extLst>
          </p:cNvPr>
          <p:cNvGrpSpPr/>
          <p:nvPr/>
        </p:nvGrpSpPr>
        <p:grpSpPr>
          <a:xfrm>
            <a:off x="761169" y="1202264"/>
            <a:ext cx="3775010" cy="594299"/>
            <a:chOff x="315589" y="1051964"/>
            <a:chExt cx="2577313" cy="420785"/>
          </a:xfrm>
        </p:grpSpPr>
        <p:sp>
          <p:nvSpPr>
            <p:cNvPr id="8" name="Rounded Rectangle 1">
              <a:extLst>
                <a:ext uri="{FF2B5EF4-FFF2-40B4-BE49-F238E27FC236}">
                  <a16:creationId xmlns:a16="http://schemas.microsoft.com/office/drawing/2014/main" id="{5DFD9660-F12B-4CCE-BF42-F7B2170514AE}"/>
                </a:ext>
              </a:extLst>
            </p:cNvPr>
            <p:cNvSpPr/>
            <p:nvPr/>
          </p:nvSpPr>
          <p:spPr>
            <a:xfrm>
              <a:off x="315589" y="1051964"/>
              <a:ext cx="2577313" cy="420785"/>
            </a:xfrm>
            <a:custGeom>
              <a:avLst/>
              <a:gdLst/>
              <a:ahLst/>
              <a:cxnLst/>
              <a:rect l="0" t="0" r="0" b="0"/>
              <a:pathLst>
                <a:path w="2577313" h="420785">
                  <a:moveTo>
                    <a:pt x="0" y="52598"/>
                  </a:moveTo>
                  <a:cubicBezTo>
                    <a:pt x="0" y="23549"/>
                    <a:pt x="23549" y="0"/>
                    <a:pt x="52598" y="0"/>
                  </a:cubicBezTo>
                  <a:lnTo>
                    <a:pt x="105196" y="0"/>
                  </a:lnTo>
                  <a:lnTo>
                    <a:pt x="105196" y="105196"/>
                  </a:lnTo>
                  <a:lnTo>
                    <a:pt x="0" y="105196"/>
                  </a:lnTo>
                  <a:close/>
                  <a:moveTo>
                    <a:pt x="2472116" y="0"/>
                  </a:moveTo>
                  <a:lnTo>
                    <a:pt x="2472116" y="105196"/>
                  </a:lnTo>
                  <a:lnTo>
                    <a:pt x="105196" y="105196"/>
                  </a:lnTo>
                  <a:lnTo>
                    <a:pt x="105196" y="0"/>
                  </a:lnTo>
                  <a:close/>
                  <a:moveTo>
                    <a:pt x="2577313" y="105196"/>
                  </a:moveTo>
                  <a:lnTo>
                    <a:pt x="2472116" y="105196"/>
                  </a:lnTo>
                  <a:lnTo>
                    <a:pt x="2472116" y="0"/>
                  </a:lnTo>
                  <a:lnTo>
                    <a:pt x="2524715" y="0"/>
                  </a:lnTo>
                  <a:cubicBezTo>
                    <a:pt x="2553764" y="0"/>
                    <a:pt x="2577313" y="23549"/>
                    <a:pt x="2577313" y="52598"/>
                  </a:cubicBezTo>
                  <a:close/>
                  <a:moveTo>
                    <a:pt x="2577313" y="315589"/>
                  </a:moveTo>
                  <a:lnTo>
                    <a:pt x="0" y="315589"/>
                  </a:lnTo>
                  <a:lnTo>
                    <a:pt x="0" y="105196"/>
                  </a:lnTo>
                  <a:lnTo>
                    <a:pt x="2577313" y="105196"/>
                  </a:lnTo>
                  <a:close/>
                  <a:moveTo>
                    <a:pt x="0" y="315589"/>
                  </a:moveTo>
                  <a:lnTo>
                    <a:pt x="105196" y="315589"/>
                  </a:lnTo>
                  <a:lnTo>
                    <a:pt x="105196" y="420785"/>
                  </a:lnTo>
                  <a:lnTo>
                    <a:pt x="52598" y="420785"/>
                  </a:lnTo>
                  <a:cubicBezTo>
                    <a:pt x="23549" y="420785"/>
                    <a:pt x="0" y="397236"/>
                    <a:pt x="0" y="368187"/>
                  </a:cubicBezTo>
                  <a:close/>
                  <a:moveTo>
                    <a:pt x="105196" y="420785"/>
                  </a:moveTo>
                  <a:lnTo>
                    <a:pt x="105196" y="315589"/>
                  </a:lnTo>
                  <a:lnTo>
                    <a:pt x="2472116" y="315589"/>
                  </a:lnTo>
                  <a:lnTo>
                    <a:pt x="2472116" y="420785"/>
                  </a:lnTo>
                  <a:close/>
                  <a:moveTo>
                    <a:pt x="2472116" y="420785"/>
                  </a:moveTo>
                  <a:lnTo>
                    <a:pt x="2472116" y="315589"/>
                  </a:lnTo>
                  <a:lnTo>
                    <a:pt x="2577313" y="315589"/>
                  </a:lnTo>
                  <a:lnTo>
                    <a:pt x="2577313" y="368187"/>
                  </a:lnTo>
                  <a:cubicBezTo>
                    <a:pt x="2577313" y="397236"/>
                    <a:pt x="2553764" y="420785"/>
                    <a:pt x="2524715" y="420785"/>
                  </a:cubicBezTo>
                  <a:close/>
                </a:path>
              </a:pathLst>
            </a:custGeom>
            <a:solidFill>
              <a:srgbClr val="666666"/>
            </a:solidFill>
            <a:ln>
              <a:noFill/>
            </a:ln>
          </p:spPr>
          <p:txBody>
            <a:bodyPr rtlCol="0" anchor="ctr"/>
            <a:lstStyle/>
            <a:p>
              <a:pPr algn="ctr"/>
              <a:endParaRPr sz="1800"/>
            </a:p>
          </p:txBody>
        </p:sp>
        <p:sp>
          <p:nvSpPr>
            <p:cNvPr id="9" name="Rounded Rectangle 2">
              <a:extLst>
                <a:ext uri="{FF2B5EF4-FFF2-40B4-BE49-F238E27FC236}">
                  <a16:creationId xmlns:a16="http://schemas.microsoft.com/office/drawing/2014/main" id="{90AC0F20-F7A6-4A98-BA4F-066AD015ED24}"/>
                </a:ext>
              </a:extLst>
            </p:cNvPr>
            <p:cNvSpPr/>
            <p:nvPr/>
          </p:nvSpPr>
          <p:spPr>
            <a:xfrm>
              <a:off x="315589" y="1051964"/>
              <a:ext cx="2577313" cy="420785"/>
            </a:xfrm>
            <a:custGeom>
              <a:avLst/>
              <a:gdLst/>
              <a:ahLst/>
              <a:cxnLst/>
              <a:rect l="0" t="0" r="0" b="0"/>
              <a:pathLst>
                <a:path w="2577313" h="420785">
                  <a:moveTo>
                    <a:pt x="0" y="105196"/>
                  </a:moveTo>
                  <a:lnTo>
                    <a:pt x="0" y="52598"/>
                  </a:lnTo>
                  <a:cubicBezTo>
                    <a:pt x="0" y="23549"/>
                    <a:pt x="23549" y="0"/>
                    <a:pt x="52598" y="0"/>
                  </a:cubicBezTo>
                  <a:lnTo>
                    <a:pt x="105196" y="0"/>
                  </a:lnTo>
                  <a:moveTo>
                    <a:pt x="2577313" y="315589"/>
                  </a:moveTo>
                  <a:lnTo>
                    <a:pt x="2577313" y="105196"/>
                  </a:lnTo>
                  <a:moveTo>
                    <a:pt x="0" y="315589"/>
                  </a:moveTo>
                  <a:lnTo>
                    <a:pt x="0" y="105196"/>
                  </a:lnTo>
                  <a:moveTo>
                    <a:pt x="105196" y="0"/>
                  </a:moveTo>
                  <a:lnTo>
                    <a:pt x="2472116" y="0"/>
                  </a:lnTo>
                  <a:moveTo>
                    <a:pt x="105196" y="420785"/>
                  </a:moveTo>
                  <a:lnTo>
                    <a:pt x="52598" y="420785"/>
                  </a:lnTo>
                  <a:cubicBezTo>
                    <a:pt x="23549" y="420785"/>
                    <a:pt x="0" y="397236"/>
                    <a:pt x="0" y="368187"/>
                  </a:cubicBezTo>
                  <a:lnTo>
                    <a:pt x="0" y="315589"/>
                  </a:lnTo>
                  <a:moveTo>
                    <a:pt x="2472116" y="0"/>
                  </a:moveTo>
                  <a:lnTo>
                    <a:pt x="2524715" y="0"/>
                  </a:lnTo>
                  <a:cubicBezTo>
                    <a:pt x="2553764" y="0"/>
                    <a:pt x="2577313" y="23549"/>
                    <a:pt x="2577313" y="52598"/>
                  </a:cubicBezTo>
                  <a:lnTo>
                    <a:pt x="2577313" y="105196"/>
                  </a:lnTo>
                  <a:moveTo>
                    <a:pt x="2472116" y="420785"/>
                  </a:moveTo>
                  <a:lnTo>
                    <a:pt x="105196" y="420785"/>
                  </a:lnTo>
                  <a:moveTo>
                    <a:pt x="2577313" y="315589"/>
                  </a:moveTo>
                  <a:lnTo>
                    <a:pt x="2577313" y="368187"/>
                  </a:lnTo>
                  <a:cubicBezTo>
                    <a:pt x="2577313" y="397236"/>
                    <a:pt x="2553764" y="420785"/>
                    <a:pt x="2524715" y="420785"/>
                  </a:cubicBezTo>
                  <a:lnTo>
                    <a:pt x="2472116" y="420785"/>
                  </a:lnTo>
                </a:path>
              </a:pathLst>
            </a:custGeom>
            <a:noFill/>
            <a:ln w="13149">
              <a:solidFill>
                <a:srgbClr val="FFFFFF"/>
              </a:solidFill>
            </a:ln>
          </p:spPr>
          <p:txBody>
            <a:bodyPr rtlCol="0" anchor="ctr"/>
            <a:lstStyle/>
            <a:p>
              <a:pPr algn="ctr"/>
              <a:endParaRPr sz="1800"/>
            </a:p>
          </p:txBody>
        </p:sp>
      </p:grpSp>
      <p:grpSp>
        <p:nvGrpSpPr>
          <p:cNvPr id="10" name="Group 9">
            <a:extLst>
              <a:ext uri="{FF2B5EF4-FFF2-40B4-BE49-F238E27FC236}">
                <a16:creationId xmlns:a16="http://schemas.microsoft.com/office/drawing/2014/main" id="{052F6603-F794-4CD2-ADB7-E9D66C22588C}"/>
              </a:ext>
            </a:extLst>
          </p:cNvPr>
          <p:cNvGrpSpPr/>
          <p:nvPr/>
        </p:nvGrpSpPr>
        <p:grpSpPr>
          <a:xfrm>
            <a:off x="845902" y="1870520"/>
            <a:ext cx="3664134" cy="572154"/>
            <a:chOff x="315589" y="1577946"/>
            <a:chExt cx="2577313" cy="420785"/>
          </a:xfrm>
          <a:solidFill>
            <a:schemeClr val="accent4">
              <a:lumMod val="40000"/>
              <a:lumOff val="60000"/>
            </a:schemeClr>
          </a:solidFill>
        </p:grpSpPr>
        <p:sp>
          <p:nvSpPr>
            <p:cNvPr id="11" name="Rounded Rectangle 4">
              <a:extLst>
                <a:ext uri="{FF2B5EF4-FFF2-40B4-BE49-F238E27FC236}">
                  <a16:creationId xmlns:a16="http://schemas.microsoft.com/office/drawing/2014/main" id="{24DA6950-2C2B-4C53-B303-AAB8C8A030EC}"/>
                </a:ext>
              </a:extLst>
            </p:cNvPr>
            <p:cNvSpPr/>
            <p:nvPr/>
          </p:nvSpPr>
          <p:spPr>
            <a:xfrm>
              <a:off x="315589" y="1577946"/>
              <a:ext cx="2577313" cy="420785"/>
            </a:xfrm>
            <a:custGeom>
              <a:avLst/>
              <a:gdLst/>
              <a:ahLst/>
              <a:cxnLst/>
              <a:rect l="0" t="0" r="0" b="0"/>
              <a:pathLst>
                <a:path w="2577313" h="420785">
                  <a:moveTo>
                    <a:pt x="0" y="52598"/>
                  </a:moveTo>
                  <a:cubicBezTo>
                    <a:pt x="0" y="23549"/>
                    <a:pt x="23549" y="0"/>
                    <a:pt x="52598" y="0"/>
                  </a:cubicBezTo>
                  <a:lnTo>
                    <a:pt x="105196" y="0"/>
                  </a:lnTo>
                  <a:lnTo>
                    <a:pt x="105196" y="105196"/>
                  </a:lnTo>
                  <a:lnTo>
                    <a:pt x="0" y="105196"/>
                  </a:lnTo>
                  <a:close/>
                  <a:moveTo>
                    <a:pt x="2472116" y="0"/>
                  </a:moveTo>
                  <a:lnTo>
                    <a:pt x="2472116" y="105196"/>
                  </a:lnTo>
                  <a:lnTo>
                    <a:pt x="105196" y="105196"/>
                  </a:lnTo>
                  <a:lnTo>
                    <a:pt x="105196" y="0"/>
                  </a:lnTo>
                  <a:close/>
                  <a:moveTo>
                    <a:pt x="2577313" y="105196"/>
                  </a:moveTo>
                  <a:lnTo>
                    <a:pt x="2472116" y="105196"/>
                  </a:lnTo>
                  <a:lnTo>
                    <a:pt x="2472116" y="0"/>
                  </a:lnTo>
                  <a:lnTo>
                    <a:pt x="2524715" y="0"/>
                  </a:lnTo>
                  <a:cubicBezTo>
                    <a:pt x="2553764" y="0"/>
                    <a:pt x="2577313" y="23549"/>
                    <a:pt x="2577313" y="52598"/>
                  </a:cubicBezTo>
                  <a:close/>
                  <a:moveTo>
                    <a:pt x="2577313" y="315589"/>
                  </a:moveTo>
                  <a:lnTo>
                    <a:pt x="0" y="315589"/>
                  </a:lnTo>
                  <a:lnTo>
                    <a:pt x="0" y="105196"/>
                  </a:lnTo>
                  <a:lnTo>
                    <a:pt x="2577313" y="105196"/>
                  </a:lnTo>
                  <a:close/>
                  <a:moveTo>
                    <a:pt x="0" y="315589"/>
                  </a:moveTo>
                  <a:lnTo>
                    <a:pt x="105196" y="315589"/>
                  </a:lnTo>
                  <a:lnTo>
                    <a:pt x="105196" y="420785"/>
                  </a:lnTo>
                  <a:lnTo>
                    <a:pt x="52598" y="420785"/>
                  </a:lnTo>
                  <a:cubicBezTo>
                    <a:pt x="23549" y="420785"/>
                    <a:pt x="0" y="397236"/>
                    <a:pt x="0" y="368187"/>
                  </a:cubicBezTo>
                  <a:close/>
                  <a:moveTo>
                    <a:pt x="105196" y="420785"/>
                  </a:moveTo>
                  <a:lnTo>
                    <a:pt x="105196" y="315589"/>
                  </a:lnTo>
                  <a:lnTo>
                    <a:pt x="2472116" y="315589"/>
                  </a:lnTo>
                  <a:lnTo>
                    <a:pt x="2472116" y="420785"/>
                  </a:lnTo>
                  <a:close/>
                  <a:moveTo>
                    <a:pt x="2472116" y="420785"/>
                  </a:moveTo>
                  <a:lnTo>
                    <a:pt x="2472116" y="315589"/>
                  </a:lnTo>
                  <a:lnTo>
                    <a:pt x="2577313" y="315589"/>
                  </a:lnTo>
                  <a:lnTo>
                    <a:pt x="2577313" y="368187"/>
                  </a:lnTo>
                  <a:cubicBezTo>
                    <a:pt x="2577313" y="397236"/>
                    <a:pt x="2553764" y="420785"/>
                    <a:pt x="2524715" y="420785"/>
                  </a:cubicBezTo>
                  <a:close/>
                </a:path>
              </a:pathLst>
            </a:custGeom>
            <a:grpFill/>
            <a:ln>
              <a:noFill/>
            </a:ln>
          </p:spPr>
          <p:txBody>
            <a:bodyPr rtlCol="0" anchor="ctr"/>
            <a:lstStyle/>
            <a:p>
              <a:pPr algn="ctr"/>
              <a:endParaRPr lang="es-CO" b="1" dirty="0">
                <a:solidFill>
                  <a:schemeClr val="tx1"/>
                </a:solidFill>
                <a:latin typeface="+mj-lt"/>
              </a:endParaRPr>
            </a:p>
          </p:txBody>
        </p:sp>
        <p:sp>
          <p:nvSpPr>
            <p:cNvPr id="12" name="Rounded Rectangle 5">
              <a:extLst>
                <a:ext uri="{FF2B5EF4-FFF2-40B4-BE49-F238E27FC236}">
                  <a16:creationId xmlns:a16="http://schemas.microsoft.com/office/drawing/2014/main" id="{F84F9818-EFEE-41A6-8499-827839F40652}"/>
                </a:ext>
              </a:extLst>
            </p:cNvPr>
            <p:cNvSpPr/>
            <p:nvPr/>
          </p:nvSpPr>
          <p:spPr>
            <a:xfrm>
              <a:off x="315589" y="1577946"/>
              <a:ext cx="2577313" cy="420785"/>
            </a:xfrm>
            <a:custGeom>
              <a:avLst/>
              <a:gdLst/>
              <a:ahLst/>
              <a:cxnLst/>
              <a:rect l="0" t="0" r="0" b="0"/>
              <a:pathLst>
                <a:path w="2577313" h="420785">
                  <a:moveTo>
                    <a:pt x="0" y="105196"/>
                  </a:moveTo>
                  <a:lnTo>
                    <a:pt x="0" y="52598"/>
                  </a:lnTo>
                  <a:cubicBezTo>
                    <a:pt x="0" y="23549"/>
                    <a:pt x="23549" y="0"/>
                    <a:pt x="52598" y="0"/>
                  </a:cubicBezTo>
                  <a:lnTo>
                    <a:pt x="105196" y="0"/>
                  </a:lnTo>
                  <a:moveTo>
                    <a:pt x="2577313" y="315589"/>
                  </a:moveTo>
                  <a:lnTo>
                    <a:pt x="2577313" y="105196"/>
                  </a:lnTo>
                  <a:moveTo>
                    <a:pt x="0" y="315589"/>
                  </a:moveTo>
                  <a:lnTo>
                    <a:pt x="0" y="105196"/>
                  </a:lnTo>
                  <a:moveTo>
                    <a:pt x="105196" y="0"/>
                  </a:moveTo>
                  <a:lnTo>
                    <a:pt x="2472116" y="0"/>
                  </a:lnTo>
                  <a:moveTo>
                    <a:pt x="105196" y="420785"/>
                  </a:moveTo>
                  <a:lnTo>
                    <a:pt x="52598" y="420785"/>
                  </a:lnTo>
                  <a:cubicBezTo>
                    <a:pt x="23549" y="420785"/>
                    <a:pt x="0" y="397236"/>
                    <a:pt x="0" y="368187"/>
                  </a:cubicBezTo>
                  <a:lnTo>
                    <a:pt x="0" y="315589"/>
                  </a:lnTo>
                  <a:moveTo>
                    <a:pt x="2472116" y="0"/>
                  </a:moveTo>
                  <a:lnTo>
                    <a:pt x="2524715" y="0"/>
                  </a:lnTo>
                  <a:cubicBezTo>
                    <a:pt x="2553764" y="0"/>
                    <a:pt x="2577313" y="23549"/>
                    <a:pt x="2577313" y="52598"/>
                  </a:cubicBezTo>
                  <a:lnTo>
                    <a:pt x="2577313" y="105196"/>
                  </a:lnTo>
                  <a:moveTo>
                    <a:pt x="2472116" y="420785"/>
                  </a:moveTo>
                  <a:lnTo>
                    <a:pt x="105196" y="420785"/>
                  </a:lnTo>
                  <a:moveTo>
                    <a:pt x="2577313" y="315589"/>
                  </a:moveTo>
                  <a:lnTo>
                    <a:pt x="2577313" y="368187"/>
                  </a:lnTo>
                  <a:cubicBezTo>
                    <a:pt x="2577313" y="397236"/>
                    <a:pt x="2553764" y="420785"/>
                    <a:pt x="2524715" y="420785"/>
                  </a:cubicBezTo>
                  <a:lnTo>
                    <a:pt x="2472116" y="420785"/>
                  </a:lnTo>
                </a:path>
              </a:pathLst>
            </a:custGeom>
            <a:grpFill/>
            <a:ln w="13149">
              <a:solidFill>
                <a:srgbClr val="FFFFFF"/>
              </a:solidFill>
            </a:ln>
          </p:spPr>
          <p:txBody>
            <a:bodyPr rtlCol="0" anchor="ctr"/>
            <a:lstStyle/>
            <a:p>
              <a:pPr algn="ctr"/>
              <a:endParaRPr lang="es-CO" b="1" dirty="0">
                <a:solidFill>
                  <a:schemeClr val="tx1"/>
                </a:solidFill>
                <a:latin typeface="+mj-lt"/>
              </a:endParaRPr>
            </a:p>
          </p:txBody>
        </p:sp>
      </p:grpSp>
      <p:grpSp>
        <p:nvGrpSpPr>
          <p:cNvPr id="13" name="Group 12">
            <a:extLst>
              <a:ext uri="{FF2B5EF4-FFF2-40B4-BE49-F238E27FC236}">
                <a16:creationId xmlns:a16="http://schemas.microsoft.com/office/drawing/2014/main" id="{61C05609-934E-49D9-9267-75474C5D904F}"/>
              </a:ext>
            </a:extLst>
          </p:cNvPr>
          <p:cNvGrpSpPr/>
          <p:nvPr/>
        </p:nvGrpSpPr>
        <p:grpSpPr>
          <a:xfrm>
            <a:off x="823486" y="2605465"/>
            <a:ext cx="3664134" cy="702521"/>
            <a:chOff x="315589" y="2103929"/>
            <a:chExt cx="2577313" cy="525982"/>
          </a:xfrm>
          <a:solidFill>
            <a:schemeClr val="accent4">
              <a:lumMod val="40000"/>
              <a:lumOff val="60000"/>
            </a:schemeClr>
          </a:solidFill>
        </p:grpSpPr>
        <p:sp>
          <p:nvSpPr>
            <p:cNvPr id="14" name="Rounded Rectangle 7">
              <a:extLst>
                <a:ext uri="{FF2B5EF4-FFF2-40B4-BE49-F238E27FC236}">
                  <a16:creationId xmlns:a16="http://schemas.microsoft.com/office/drawing/2014/main" id="{D9A228DA-6441-46E5-8995-AE1D26BCE0A4}"/>
                </a:ext>
              </a:extLst>
            </p:cNvPr>
            <p:cNvSpPr/>
            <p:nvPr/>
          </p:nvSpPr>
          <p:spPr>
            <a:xfrm>
              <a:off x="315589" y="2103929"/>
              <a:ext cx="2577313" cy="525982"/>
            </a:xfrm>
            <a:custGeom>
              <a:avLst/>
              <a:gdLst/>
              <a:ahLst/>
              <a:cxnLst/>
              <a:rect l="0" t="0" r="0" b="0"/>
              <a:pathLst>
                <a:path w="2577313" h="525982">
                  <a:moveTo>
                    <a:pt x="0" y="52598"/>
                  </a:moveTo>
                  <a:cubicBezTo>
                    <a:pt x="0" y="23549"/>
                    <a:pt x="23549" y="0"/>
                    <a:pt x="52598" y="0"/>
                  </a:cubicBezTo>
                  <a:lnTo>
                    <a:pt x="105196" y="0"/>
                  </a:lnTo>
                  <a:lnTo>
                    <a:pt x="105196" y="105196"/>
                  </a:lnTo>
                  <a:lnTo>
                    <a:pt x="0" y="105196"/>
                  </a:lnTo>
                  <a:close/>
                  <a:moveTo>
                    <a:pt x="2472116" y="0"/>
                  </a:moveTo>
                  <a:lnTo>
                    <a:pt x="2472116" y="105196"/>
                  </a:lnTo>
                  <a:lnTo>
                    <a:pt x="105196" y="105196"/>
                  </a:lnTo>
                  <a:lnTo>
                    <a:pt x="105196" y="0"/>
                  </a:lnTo>
                  <a:close/>
                  <a:moveTo>
                    <a:pt x="2577313" y="105196"/>
                  </a:moveTo>
                  <a:lnTo>
                    <a:pt x="2472116" y="105196"/>
                  </a:lnTo>
                  <a:lnTo>
                    <a:pt x="2472116" y="0"/>
                  </a:lnTo>
                  <a:lnTo>
                    <a:pt x="2524715" y="0"/>
                  </a:lnTo>
                  <a:cubicBezTo>
                    <a:pt x="2553764" y="0"/>
                    <a:pt x="2577313" y="23549"/>
                    <a:pt x="2577313" y="52598"/>
                  </a:cubicBezTo>
                  <a:close/>
                  <a:moveTo>
                    <a:pt x="2577313" y="420785"/>
                  </a:moveTo>
                  <a:lnTo>
                    <a:pt x="0" y="420785"/>
                  </a:lnTo>
                  <a:lnTo>
                    <a:pt x="0" y="105196"/>
                  </a:lnTo>
                  <a:lnTo>
                    <a:pt x="2577313" y="105196"/>
                  </a:lnTo>
                  <a:close/>
                  <a:moveTo>
                    <a:pt x="0" y="420785"/>
                  </a:moveTo>
                  <a:lnTo>
                    <a:pt x="105196" y="420785"/>
                  </a:lnTo>
                  <a:lnTo>
                    <a:pt x="105196" y="525982"/>
                  </a:lnTo>
                  <a:lnTo>
                    <a:pt x="52598" y="525982"/>
                  </a:lnTo>
                  <a:cubicBezTo>
                    <a:pt x="23549" y="525982"/>
                    <a:pt x="0" y="502433"/>
                    <a:pt x="0" y="473384"/>
                  </a:cubicBezTo>
                  <a:close/>
                  <a:moveTo>
                    <a:pt x="105196" y="525982"/>
                  </a:moveTo>
                  <a:lnTo>
                    <a:pt x="105196" y="420785"/>
                  </a:lnTo>
                  <a:lnTo>
                    <a:pt x="2472116" y="420785"/>
                  </a:lnTo>
                  <a:lnTo>
                    <a:pt x="2472116" y="525982"/>
                  </a:lnTo>
                  <a:close/>
                  <a:moveTo>
                    <a:pt x="2472116" y="525982"/>
                  </a:moveTo>
                  <a:lnTo>
                    <a:pt x="2472116" y="420785"/>
                  </a:lnTo>
                  <a:lnTo>
                    <a:pt x="2577313" y="420785"/>
                  </a:lnTo>
                  <a:lnTo>
                    <a:pt x="2577313" y="473384"/>
                  </a:lnTo>
                  <a:cubicBezTo>
                    <a:pt x="2577313" y="502433"/>
                    <a:pt x="2553764" y="525982"/>
                    <a:pt x="2524715" y="525982"/>
                  </a:cubicBezTo>
                  <a:close/>
                </a:path>
              </a:pathLst>
            </a:custGeom>
            <a:grpFill/>
            <a:ln>
              <a:noFill/>
            </a:ln>
          </p:spPr>
          <p:txBody>
            <a:bodyPr rtlCol="0" anchor="ctr"/>
            <a:lstStyle/>
            <a:p>
              <a:pPr algn="ctr"/>
              <a:endParaRPr lang="es-CO" b="1" dirty="0">
                <a:solidFill>
                  <a:schemeClr val="tx1"/>
                </a:solidFill>
                <a:latin typeface="+mj-lt"/>
              </a:endParaRPr>
            </a:p>
          </p:txBody>
        </p:sp>
        <p:sp>
          <p:nvSpPr>
            <p:cNvPr id="15" name="Rounded Rectangle 8">
              <a:extLst>
                <a:ext uri="{FF2B5EF4-FFF2-40B4-BE49-F238E27FC236}">
                  <a16:creationId xmlns:a16="http://schemas.microsoft.com/office/drawing/2014/main" id="{140C6A91-CA4C-4F81-8F20-B20C9C1E1C33}"/>
                </a:ext>
              </a:extLst>
            </p:cNvPr>
            <p:cNvSpPr/>
            <p:nvPr/>
          </p:nvSpPr>
          <p:spPr>
            <a:xfrm>
              <a:off x="315589" y="2103929"/>
              <a:ext cx="2577313" cy="525982"/>
            </a:xfrm>
            <a:custGeom>
              <a:avLst/>
              <a:gdLst/>
              <a:ahLst/>
              <a:cxnLst/>
              <a:rect l="0" t="0" r="0" b="0"/>
              <a:pathLst>
                <a:path w="2577313" h="525982">
                  <a:moveTo>
                    <a:pt x="0" y="105196"/>
                  </a:moveTo>
                  <a:lnTo>
                    <a:pt x="0" y="52598"/>
                  </a:lnTo>
                  <a:cubicBezTo>
                    <a:pt x="0" y="23549"/>
                    <a:pt x="23549" y="0"/>
                    <a:pt x="52598" y="0"/>
                  </a:cubicBezTo>
                  <a:lnTo>
                    <a:pt x="105196" y="0"/>
                  </a:lnTo>
                  <a:moveTo>
                    <a:pt x="2577313" y="105196"/>
                  </a:moveTo>
                  <a:lnTo>
                    <a:pt x="2577313" y="420785"/>
                  </a:lnTo>
                  <a:moveTo>
                    <a:pt x="0" y="420785"/>
                  </a:moveTo>
                  <a:lnTo>
                    <a:pt x="0" y="105196"/>
                  </a:lnTo>
                  <a:moveTo>
                    <a:pt x="105196" y="0"/>
                  </a:moveTo>
                  <a:lnTo>
                    <a:pt x="2472116" y="0"/>
                  </a:lnTo>
                  <a:moveTo>
                    <a:pt x="105196" y="525982"/>
                  </a:moveTo>
                  <a:lnTo>
                    <a:pt x="52598" y="525982"/>
                  </a:lnTo>
                  <a:cubicBezTo>
                    <a:pt x="23549" y="525982"/>
                    <a:pt x="0" y="502433"/>
                    <a:pt x="0" y="473384"/>
                  </a:cubicBezTo>
                  <a:lnTo>
                    <a:pt x="0" y="420785"/>
                  </a:lnTo>
                  <a:moveTo>
                    <a:pt x="2472116" y="0"/>
                  </a:moveTo>
                  <a:lnTo>
                    <a:pt x="2524715" y="0"/>
                  </a:lnTo>
                  <a:cubicBezTo>
                    <a:pt x="2553764" y="0"/>
                    <a:pt x="2577313" y="23549"/>
                    <a:pt x="2577313" y="52598"/>
                  </a:cubicBezTo>
                  <a:lnTo>
                    <a:pt x="2577313" y="105196"/>
                  </a:lnTo>
                  <a:moveTo>
                    <a:pt x="105196" y="525982"/>
                  </a:moveTo>
                  <a:lnTo>
                    <a:pt x="2472116" y="525982"/>
                  </a:lnTo>
                  <a:moveTo>
                    <a:pt x="2577313" y="420785"/>
                  </a:moveTo>
                  <a:lnTo>
                    <a:pt x="2577313" y="473384"/>
                  </a:lnTo>
                  <a:cubicBezTo>
                    <a:pt x="2577313" y="502433"/>
                    <a:pt x="2553764" y="525982"/>
                    <a:pt x="2524715" y="525982"/>
                  </a:cubicBezTo>
                  <a:lnTo>
                    <a:pt x="2472116" y="525982"/>
                  </a:lnTo>
                </a:path>
              </a:pathLst>
            </a:custGeom>
            <a:grpFill/>
            <a:ln w="13149">
              <a:solidFill>
                <a:srgbClr val="FFFFFF"/>
              </a:solidFill>
            </a:ln>
          </p:spPr>
          <p:txBody>
            <a:bodyPr rtlCol="0" anchor="ctr"/>
            <a:lstStyle/>
            <a:p>
              <a:pPr algn="ctr"/>
              <a:endParaRPr lang="es-CO" b="1" dirty="0">
                <a:solidFill>
                  <a:schemeClr val="tx1"/>
                </a:solidFill>
                <a:latin typeface="+mj-lt"/>
              </a:endParaRPr>
            </a:p>
          </p:txBody>
        </p:sp>
      </p:grpSp>
      <p:grpSp>
        <p:nvGrpSpPr>
          <p:cNvPr id="19" name="Group 18">
            <a:extLst>
              <a:ext uri="{FF2B5EF4-FFF2-40B4-BE49-F238E27FC236}">
                <a16:creationId xmlns:a16="http://schemas.microsoft.com/office/drawing/2014/main" id="{868927A3-AACB-4077-99B8-16A950451AAA}"/>
              </a:ext>
            </a:extLst>
          </p:cNvPr>
          <p:cNvGrpSpPr/>
          <p:nvPr/>
        </p:nvGrpSpPr>
        <p:grpSpPr>
          <a:xfrm>
            <a:off x="823486" y="3533464"/>
            <a:ext cx="3690277" cy="631178"/>
            <a:chOff x="315589" y="3261090"/>
            <a:chExt cx="2577313" cy="631178"/>
          </a:xfrm>
          <a:solidFill>
            <a:schemeClr val="accent4">
              <a:lumMod val="40000"/>
              <a:lumOff val="60000"/>
            </a:schemeClr>
          </a:solidFill>
        </p:grpSpPr>
        <p:sp>
          <p:nvSpPr>
            <p:cNvPr id="20" name="Rounded Rectangle 13">
              <a:extLst>
                <a:ext uri="{FF2B5EF4-FFF2-40B4-BE49-F238E27FC236}">
                  <a16:creationId xmlns:a16="http://schemas.microsoft.com/office/drawing/2014/main" id="{E3DEC7DB-5AF0-464A-A1EE-8420FF108134}"/>
                </a:ext>
              </a:extLst>
            </p:cNvPr>
            <p:cNvSpPr/>
            <p:nvPr/>
          </p:nvSpPr>
          <p:spPr>
            <a:xfrm>
              <a:off x="315589" y="3261090"/>
              <a:ext cx="2577313" cy="631178"/>
            </a:xfrm>
            <a:custGeom>
              <a:avLst/>
              <a:gdLst/>
              <a:ahLst/>
              <a:cxnLst/>
              <a:rect l="0" t="0" r="0" b="0"/>
              <a:pathLst>
                <a:path w="2577313" h="631178">
                  <a:moveTo>
                    <a:pt x="0" y="52598"/>
                  </a:moveTo>
                  <a:cubicBezTo>
                    <a:pt x="0" y="23549"/>
                    <a:pt x="23549" y="0"/>
                    <a:pt x="52598" y="0"/>
                  </a:cubicBezTo>
                  <a:lnTo>
                    <a:pt x="105196" y="0"/>
                  </a:lnTo>
                  <a:lnTo>
                    <a:pt x="105196" y="105196"/>
                  </a:lnTo>
                  <a:lnTo>
                    <a:pt x="0" y="105196"/>
                  </a:lnTo>
                  <a:close/>
                  <a:moveTo>
                    <a:pt x="2472116" y="0"/>
                  </a:moveTo>
                  <a:lnTo>
                    <a:pt x="2472116" y="105196"/>
                  </a:lnTo>
                  <a:lnTo>
                    <a:pt x="105196" y="105196"/>
                  </a:lnTo>
                  <a:lnTo>
                    <a:pt x="105196" y="0"/>
                  </a:lnTo>
                  <a:close/>
                  <a:moveTo>
                    <a:pt x="2577313" y="105196"/>
                  </a:moveTo>
                  <a:lnTo>
                    <a:pt x="2472116" y="105196"/>
                  </a:lnTo>
                  <a:lnTo>
                    <a:pt x="2472116" y="0"/>
                  </a:lnTo>
                  <a:lnTo>
                    <a:pt x="2524715" y="0"/>
                  </a:lnTo>
                  <a:cubicBezTo>
                    <a:pt x="2553764" y="0"/>
                    <a:pt x="2577313" y="23549"/>
                    <a:pt x="2577313" y="52598"/>
                  </a:cubicBezTo>
                  <a:close/>
                  <a:moveTo>
                    <a:pt x="2577313" y="525982"/>
                  </a:moveTo>
                  <a:lnTo>
                    <a:pt x="0" y="525982"/>
                  </a:lnTo>
                  <a:lnTo>
                    <a:pt x="0" y="105196"/>
                  </a:lnTo>
                  <a:lnTo>
                    <a:pt x="2577313" y="105196"/>
                  </a:lnTo>
                  <a:close/>
                  <a:moveTo>
                    <a:pt x="0" y="525982"/>
                  </a:moveTo>
                  <a:lnTo>
                    <a:pt x="105196" y="525982"/>
                  </a:lnTo>
                  <a:lnTo>
                    <a:pt x="105196" y="631178"/>
                  </a:lnTo>
                  <a:lnTo>
                    <a:pt x="52598" y="631178"/>
                  </a:lnTo>
                  <a:cubicBezTo>
                    <a:pt x="23549" y="631178"/>
                    <a:pt x="0" y="607629"/>
                    <a:pt x="0" y="578580"/>
                  </a:cubicBezTo>
                  <a:close/>
                  <a:moveTo>
                    <a:pt x="105196" y="631178"/>
                  </a:moveTo>
                  <a:lnTo>
                    <a:pt x="105196" y="525982"/>
                  </a:lnTo>
                  <a:lnTo>
                    <a:pt x="2472116" y="525982"/>
                  </a:lnTo>
                  <a:lnTo>
                    <a:pt x="2472116" y="631178"/>
                  </a:lnTo>
                  <a:close/>
                  <a:moveTo>
                    <a:pt x="2472116" y="631178"/>
                  </a:moveTo>
                  <a:lnTo>
                    <a:pt x="2472116" y="525982"/>
                  </a:lnTo>
                  <a:lnTo>
                    <a:pt x="2577313" y="525982"/>
                  </a:lnTo>
                  <a:lnTo>
                    <a:pt x="2577313" y="578580"/>
                  </a:lnTo>
                  <a:cubicBezTo>
                    <a:pt x="2577313" y="607629"/>
                    <a:pt x="2553764" y="631178"/>
                    <a:pt x="2524715" y="631178"/>
                  </a:cubicBezTo>
                  <a:close/>
                </a:path>
              </a:pathLst>
            </a:custGeom>
            <a:grpFill/>
            <a:ln>
              <a:noFill/>
            </a:ln>
          </p:spPr>
          <p:txBody>
            <a:bodyPr rtlCol="0" anchor="ctr"/>
            <a:lstStyle/>
            <a:p>
              <a:pPr algn="ctr"/>
              <a:endParaRPr lang="es-CO" b="1" dirty="0">
                <a:solidFill>
                  <a:schemeClr val="tx1"/>
                </a:solidFill>
                <a:latin typeface="+mj-lt"/>
              </a:endParaRPr>
            </a:p>
          </p:txBody>
        </p:sp>
        <p:sp>
          <p:nvSpPr>
            <p:cNvPr id="21" name="Rounded Rectangle 14">
              <a:extLst>
                <a:ext uri="{FF2B5EF4-FFF2-40B4-BE49-F238E27FC236}">
                  <a16:creationId xmlns:a16="http://schemas.microsoft.com/office/drawing/2014/main" id="{CA3DE516-74E7-44A7-BDFF-E0A197253556}"/>
                </a:ext>
              </a:extLst>
            </p:cNvPr>
            <p:cNvSpPr/>
            <p:nvPr/>
          </p:nvSpPr>
          <p:spPr>
            <a:xfrm>
              <a:off x="315589" y="3261090"/>
              <a:ext cx="2577313" cy="631178"/>
            </a:xfrm>
            <a:custGeom>
              <a:avLst/>
              <a:gdLst/>
              <a:ahLst/>
              <a:cxnLst/>
              <a:rect l="0" t="0" r="0" b="0"/>
              <a:pathLst>
                <a:path w="2577313" h="631178">
                  <a:moveTo>
                    <a:pt x="0" y="105196"/>
                  </a:moveTo>
                  <a:lnTo>
                    <a:pt x="0" y="52598"/>
                  </a:lnTo>
                  <a:cubicBezTo>
                    <a:pt x="0" y="23549"/>
                    <a:pt x="23549" y="0"/>
                    <a:pt x="52598" y="0"/>
                  </a:cubicBezTo>
                  <a:lnTo>
                    <a:pt x="105196" y="0"/>
                  </a:lnTo>
                  <a:moveTo>
                    <a:pt x="2577313" y="105196"/>
                  </a:moveTo>
                  <a:lnTo>
                    <a:pt x="2577313" y="525982"/>
                  </a:lnTo>
                  <a:moveTo>
                    <a:pt x="0" y="525982"/>
                  </a:moveTo>
                  <a:lnTo>
                    <a:pt x="0" y="105196"/>
                  </a:lnTo>
                  <a:moveTo>
                    <a:pt x="105196" y="0"/>
                  </a:moveTo>
                  <a:lnTo>
                    <a:pt x="2472116" y="0"/>
                  </a:lnTo>
                  <a:moveTo>
                    <a:pt x="105196" y="631178"/>
                  </a:moveTo>
                  <a:lnTo>
                    <a:pt x="52598" y="631178"/>
                  </a:lnTo>
                  <a:cubicBezTo>
                    <a:pt x="23549" y="631178"/>
                    <a:pt x="0" y="607629"/>
                    <a:pt x="0" y="578580"/>
                  </a:cubicBezTo>
                  <a:lnTo>
                    <a:pt x="0" y="525982"/>
                  </a:lnTo>
                  <a:moveTo>
                    <a:pt x="2472116" y="0"/>
                  </a:moveTo>
                  <a:lnTo>
                    <a:pt x="2524715" y="0"/>
                  </a:lnTo>
                  <a:cubicBezTo>
                    <a:pt x="2553764" y="0"/>
                    <a:pt x="2577313" y="23549"/>
                    <a:pt x="2577313" y="52598"/>
                  </a:cubicBezTo>
                  <a:lnTo>
                    <a:pt x="2577313" y="105196"/>
                  </a:lnTo>
                  <a:moveTo>
                    <a:pt x="2472116" y="631178"/>
                  </a:moveTo>
                  <a:lnTo>
                    <a:pt x="105196" y="631178"/>
                  </a:lnTo>
                  <a:moveTo>
                    <a:pt x="2577313" y="525982"/>
                  </a:moveTo>
                  <a:lnTo>
                    <a:pt x="2577313" y="578580"/>
                  </a:lnTo>
                  <a:cubicBezTo>
                    <a:pt x="2577313" y="607629"/>
                    <a:pt x="2553764" y="631178"/>
                    <a:pt x="2524715" y="631178"/>
                  </a:cubicBezTo>
                  <a:lnTo>
                    <a:pt x="2472116" y="631178"/>
                  </a:lnTo>
                </a:path>
              </a:pathLst>
            </a:custGeom>
            <a:grpFill/>
            <a:ln w="13149">
              <a:solidFill>
                <a:srgbClr val="FFFFFF"/>
              </a:solidFill>
            </a:ln>
          </p:spPr>
          <p:txBody>
            <a:bodyPr rtlCol="0" anchor="ctr"/>
            <a:lstStyle/>
            <a:p>
              <a:pPr algn="ctr"/>
              <a:endParaRPr lang="es-CO" b="1" dirty="0">
                <a:solidFill>
                  <a:schemeClr val="tx1"/>
                </a:solidFill>
                <a:latin typeface="+mj-lt"/>
              </a:endParaRPr>
            </a:p>
          </p:txBody>
        </p:sp>
      </p:grpSp>
      <p:grpSp>
        <p:nvGrpSpPr>
          <p:cNvPr id="22" name="Group 21">
            <a:extLst>
              <a:ext uri="{FF2B5EF4-FFF2-40B4-BE49-F238E27FC236}">
                <a16:creationId xmlns:a16="http://schemas.microsoft.com/office/drawing/2014/main" id="{3AC67262-1282-4E21-ABD4-CF8BAEB7D58B}"/>
              </a:ext>
            </a:extLst>
          </p:cNvPr>
          <p:cNvGrpSpPr/>
          <p:nvPr/>
        </p:nvGrpSpPr>
        <p:grpSpPr>
          <a:xfrm>
            <a:off x="891036" y="5206778"/>
            <a:ext cx="3645143" cy="612335"/>
            <a:chOff x="315589" y="3997465"/>
            <a:chExt cx="2577313" cy="420785"/>
          </a:xfrm>
          <a:solidFill>
            <a:schemeClr val="accent4">
              <a:lumMod val="40000"/>
              <a:lumOff val="60000"/>
            </a:schemeClr>
          </a:solidFill>
        </p:grpSpPr>
        <p:sp>
          <p:nvSpPr>
            <p:cNvPr id="23" name="Rounded Rectangle 16">
              <a:extLst>
                <a:ext uri="{FF2B5EF4-FFF2-40B4-BE49-F238E27FC236}">
                  <a16:creationId xmlns:a16="http://schemas.microsoft.com/office/drawing/2014/main" id="{D3249661-9B5B-43E7-8CAB-52D525514280}"/>
                </a:ext>
              </a:extLst>
            </p:cNvPr>
            <p:cNvSpPr/>
            <p:nvPr/>
          </p:nvSpPr>
          <p:spPr>
            <a:xfrm>
              <a:off x="315589" y="3997465"/>
              <a:ext cx="2577313" cy="420785"/>
            </a:xfrm>
            <a:custGeom>
              <a:avLst/>
              <a:gdLst/>
              <a:ahLst/>
              <a:cxnLst/>
              <a:rect l="0" t="0" r="0" b="0"/>
              <a:pathLst>
                <a:path w="2577313" h="420785">
                  <a:moveTo>
                    <a:pt x="0" y="52598"/>
                  </a:moveTo>
                  <a:cubicBezTo>
                    <a:pt x="0" y="23549"/>
                    <a:pt x="23549" y="0"/>
                    <a:pt x="52598" y="0"/>
                  </a:cubicBezTo>
                  <a:lnTo>
                    <a:pt x="105196" y="0"/>
                  </a:lnTo>
                  <a:lnTo>
                    <a:pt x="105196" y="105196"/>
                  </a:lnTo>
                  <a:lnTo>
                    <a:pt x="0" y="105196"/>
                  </a:lnTo>
                  <a:close/>
                  <a:moveTo>
                    <a:pt x="2472116" y="0"/>
                  </a:moveTo>
                  <a:lnTo>
                    <a:pt x="2472116" y="105196"/>
                  </a:lnTo>
                  <a:lnTo>
                    <a:pt x="105196" y="105196"/>
                  </a:lnTo>
                  <a:lnTo>
                    <a:pt x="105196" y="0"/>
                  </a:lnTo>
                  <a:close/>
                  <a:moveTo>
                    <a:pt x="2577313" y="105196"/>
                  </a:moveTo>
                  <a:lnTo>
                    <a:pt x="2472116" y="105196"/>
                  </a:lnTo>
                  <a:lnTo>
                    <a:pt x="2472116" y="0"/>
                  </a:lnTo>
                  <a:lnTo>
                    <a:pt x="2524715" y="0"/>
                  </a:lnTo>
                  <a:cubicBezTo>
                    <a:pt x="2553764" y="0"/>
                    <a:pt x="2577313" y="23549"/>
                    <a:pt x="2577313" y="52598"/>
                  </a:cubicBezTo>
                  <a:close/>
                  <a:moveTo>
                    <a:pt x="2577313" y="315589"/>
                  </a:moveTo>
                  <a:lnTo>
                    <a:pt x="0" y="315589"/>
                  </a:lnTo>
                  <a:lnTo>
                    <a:pt x="0" y="105196"/>
                  </a:lnTo>
                  <a:lnTo>
                    <a:pt x="2577313" y="105196"/>
                  </a:lnTo>
                  <a:close/>
                  <a:moveTo>
                    <a:pt x="0" y="315589"/>
                  </a:moveTo>
                  <a:lnTo>
                    <a:pt x="105196" y="315589"/>
                  </a:lnTo>
                  <a:lnTo>
                    <a:pt x="105196" y="420785"/>
                  </a:lnTo>
                  <a:lnTo>
                    <a:pt x="52598" y="420785"/>
                  </a:lnTo>
                  <a:cubicBezTo>
                    <a:pt x="23549" y="420785"/>
                    <a:pt x="0" y="397236"/>
                    <a:pt x="0" y="368187"/>
                  </a:cubicBezTo>
                  <a:close/>
                  <a:moveTo>
                    <a:pt x="105196" y="420785"/>
                  </a:moveTo>
                  <a:lnTo>
                    <a:pt x="105196" y="315589"/>
                  </a:lnTo>
                  <a:lnTo>
                    <a:pt x="2472116" y="315589"/>
                  </a:lnTo>
                  <a:lnTo>
                    <a:pt x="2472116" y="420785"/>
                  </a:lnTo>
                  <a:close/>
                  <a:moveTo>
                    <a:pt x="2472116" y="420785"/>
                  </a:moveTo>
                  <a:lnTo>
                    <a:pt x="2472116" y="315589"/>
                  </a:lnTo>
                  <a:lnTo>
                    <a:pt x="2577313" y="315589"/>
                  </a:lnTo>
                  <a:lnTo>
                    <a:pt x="2577313" y="368187"/>
                  </a:lnTo>
                  <a:cubicBezTo>
                    <a:pt x="2577313" y="397236"/>
                    <a:pt x="2553764" y="420785"/>
                    <a:pt x="2524715" y="420785"/>
                  </a:cubicBezTo>
                  <a:close/>
                </a:path>
              </a:pathLst>
            </a:custGeom>
            <a:grpFill/>
            <a:ln>
              <a:noFill/>
            </a:ln>
          </p:spPr>
          <p:txBody>
            <a:bodyPr rtlCol="0" anchor="ctr"/>
            <a:lstStyle/>
            <a:p>
              <a:pPr algn="ctr"/>
              <a:endParaRPr lang="es-CO" b="1" dirty="0">
                <a:solidFill>
                  <a:schemeClr val="tx1"/>
                </a:solidFill>
                <a:latin typeface="+mj-lt"/>
              </a:endParaRPr>
            </a:p>
          </p:txBody>
        </p:sp>
        <p:sp>
          <p:nvSpPr>
            <p:cNvPr id="24" name="Rounded Rectangle 17">
              <a:extLst>
                <a:ext uri="{FF2B5EF4-FFF2-40B4-BE49-F238E27FC236}">
                  <a16:creationId xmlns:a16="http://schemas.microsoft.com/office/drawing/2014/main" id="{EBF4630A-DDD4-44EE-BFDF-E370330BA75F}"/>
                </a:ext>
              </a:extLst>
            </p:cNvPr>
            <p:cNvSpPr/>
            <p:nvPr/>
          </p:nvSpPr>
          <p:spPr>
            <a:xfrm>
              <a:off x="315589" y="3997465"/>
              <a:ext cx="2577313" cy="420785"/>
            </a:xfrm>
            <a:custGeom>
              <a:avLst/>
              <a:gdLst/>
              <a:ahLst/>
              <a:cxnLst/>
              <a:rect l="0" t="0" r="0" b="0"/>
              <a:pathLst>
                <a:path w="2577313" h="420785">
                  <a:moveTo>
                    <a:pt x="0" y="105196"/>
                  </a:moveTo>
                  <a:lnTo>
                    <a:pt x="0" y="52598"/>
                  </a:lnTo>
                  <a:cubicBezTo>
                    <a:pt x="0" y="23549"/>
                    <a:pt x="23549" y="0"/>
                    <a:pt x="52598" y="0"/>
                  </a:cubicBezTo>
                  <a:lnTo>
                    <a:pt x="105196" y="0"/>
                  </a:lnTo>
                  <a:moveTo>
                    <a:pt x="2577313" y="315589"/>
                  </a:moveTo>
                  <a:lnTo>
                    <a:pt x="2577313" y="105196"/>
                  </a:lnTo>
                  <a:moveTo>
                    <a:pt x="0" y="315589"/>
                  </a:moveTo>
                  <a:lnTo>
                    <a:pt x="0" y="105196"/>
                  </a:lnTo>
                  <a:moveTo>
                    <a:pt x="105196" y="0"/>
                  </a:moveTo>
                  <a:lnTo>
                    <a:pt x="2472116" y="0"/>
                  </a:lnTo>
                  <a:moveTo>
                    <a:pt x="105196" y="420785"/>
                  </a:moveTo>
                  <a:lnTo>
                    <a:pt x="52598" y="420785"/>
                  </a:lnTo>
                  <a:cubicBezTo>
                    <a:pt x="23549" y="420785"/>
                    <a:pt x="0" y="397236"/>
                    <a:pt x="0" y="368187"/>
                  </a:cubicBezTo>
                  <a:lnTo>
                    <a:pt x="0" y="315589"/>
                  </a:lnTo>
                  <a:moveTo>
                    <a:pt x="2472116" y="0"/>
                  </a:moveTo>
                  <a:lnTo>
                    <a:pt x="2524715" y="0"/>
                  </a:lnTo>
                  <a:cubicBezTo>
                    <a:pt x="2553764" y="0"/>
                    <a:pt x="2577313" y="23549"/>
                    <a:pt x="2577313" y="52598"/>
                  </a:cubicBezTo>
                  <a:lnTo>
                    <a:pt x="2577313" y="105196"/>
                  </a:lnTo>
                  <a:moveTo>
                    <a:pt x="2472116" y="420785"/>
                  </a:moveTo>
                  <a:lnTo>
                    <a:pt x="105196" y="420785"/>
                  </a:lnTo>
                  <a:moveTo>
                    <a:pt x="2577313" y="315589"/>
                  </a:moveTo>
                  <a:lnTo>
                    <a:pt x="2577313" y="368187"/>
                  </a:lnTo>
                  <a:cubicBezTo>
                    <a:pt x="2577313" y="397236"/>
                    <a:pt x="2553764" y="420785"/>
                    <a:pt x="2524715" y="420785"/>
                  </a:cubicBezTo>
                  <a:lnTo>
                    <a:pt x="2472116" y="420785"/>
                  </a:lnTo>
                </a:path>
              </a:pathLst>
            </a:custGeom>
            <a:grpFill/>
            <a:ln w="13149">
              <a:solidFill>
                <a:srgbClr val="FFFFFF"/>
              </a:solidFill>
            </a:ln>
          </p:spPr>
          <p:txBody>
            <a:bodyPr rtlCol="0" anchor="ctr"/>
            <a:lstStyle/>
            <a:p>
              <a:pPr algn="ctr"/>
              <a:endParaRPr lang="es-CO" b="1" dirty="0">
                <a:solidFill>
                  <a:schemeClr val="tx1"/>
                </a:solidFill>
                <a:latin typeface="+mj-lt"/>
              </a:endParaRPr>
            </a:p>
          </p:txBody>
        </p:sp>
      </p:grpSp>
      <p:grpSp>
        <p:nvGrpSpPr>
          <p:cNvPr id="28" name="Group 27">
            <a:extLst>
              <a:ext uri="{FF2B5EF4-FFF2-40B4-BE49-F238E27FC236}">
                <a16:creationId xmlns:a16="http://schemas.microsoft.com/office/drawing/2014/main" id="{A951D963-9E66-4AF6-8281-3BE676512B3B}"/>
              </a:ext>
            </a:extLst>
          </p:cNvPr>
          <p:cNvGrpSpPr/>
          <p:nvPr/>
        </p:nvGrpSpPr>
        <p:grpSpPr>
          <a:xfrm>
            <a:off x="6039787" y="1222851"/>
            <a:ext cx="2118274" cy="594299"/>
            <a:chOff x="2998099" y="1051964"/>
            <a:chExt cx="1472750" cy="420785"/>
          </a:xfrm>
        </p:grpSpPr>
        <p:sp>
          <p:nvSpPr>
            <p:cNvPr id="29" name="Rounded Rectangle 22">
              <a:extLst>
                <a:ext uri="{FF2B5EF4-FFF2-40B4-BE49-F238E27FC236}">
                  <a16:creationId xmlns:a16="http://schemas.microsoft.com/office/drawing/2014/main" id="{452C991B-9960-49E4-82E9-FE8930AEDB69}"/>
                </a:ext>
              </a:extLst>
            </p:cNvPr>
            <p:cNvSpPr/>
            <p:nvPr/>
          </p:nvSpPr>
          <p:spPr>
            <a:xfrm>
              <a:off x="2998099" y="1051964"/>
              <a:ext cx="1472750" cy="420785"/>
            </a:xfrm>
            <a:custGeom>
              <a:avLst/>
              <a:gdLst/>
              <a:ahLst/>
              <a:cxnLst/>
              <a:rect l="0" t="0" r="0" b="0"/>
              <a:pathLst>
                <a:path w="1472750" h="420785">
                  <a:moveTo>
                    <a:pt x="0" y="52598"/>
                  </a:moveTo>
                  <a:cubicBezTo>
                    <a:pt x="0" y="23549"/>
                    <a:pt x="23549" y="0"/>
                    <a:pt x="52598" y="0"/>
                  </a:cubicBezTo>
                  <a:lnTo>
                    <a:pt x="105196" y="0"/>
                  </a:lnTo>
                  <a:lnTo>
                    <a:pt x="105196" y="105196"/>
                  </a:lnTo>
                  <a:lnTo>
                    <a:pt x="0" y="105196"/>
                  </a:lnTo>
                  <a:close/>
                  <a:moveTo>
                    <a:pt x="1367553" y="0"/>
                  </a:moveTo>
                  <a:lnTo>
                    <a:pt x="1367553" y="105196"/>
                  </a:lnTo>
                  <a:lnTo>
                    <a:pt x="105196" y="105196"/>
                  </a:lnTo>
                  <a:lnTo>
                    <a:pt x="105196" y="0"/>
                  </a:lnTo>
                  <a:close/>
                  <a:moveTo>
                    <a:pt x="1472750" y="105196"/>
                  </a:moveTo>
                  <a:lnTo>
                    <a:pt x="1367553" y="105196"/>
                  </a:lnTo>
                  <a:lnTo>
                    <a:pt x="1367553" y="0"/>
                  </a:lnTo>
                  <a:lnTo>
                    <a:pt x="1420152" y="0"/>
                  </a:lnTo>
                  <a:cubicBezTo>
                    <a:pt x="1449201" y="0"/>
                    <a:pt x="1472750" y="23549"/>
                    <a:pt x="1472750" y="52598"/>
                  </a:cubicBezTo>
                  <a:close/>
                  <a:moveTo>
                    <a:pt x="1472750" y="315589"/>
                  </a:moveTo>
                  <a:lnTo>
                    <a:pt x="0" y="315589"/>
                  </a:lnTo>
                  <a:lnTo>
                    <a:pt x="0" y="105196"/>
                  </a:lnTo>
                  <a:lnTo>
                    <a:pt x="1472750" y="105196"/>
                  </a:lnTo>
                  <a:close/>
                  <a:moveTo>
                    <a:pt x="0" y="315589"/>
                  </a:moveTo>
                  <a:lnTo>
                    <a:pt x="105196" y="315589"/>
                  </a:lnTo>
                  <a:lnTo>
                    <a:pt x="105196" y="420785"/>
                  </a:lnTo>
                  <a:lnTo>
                    <a:pt x="52598" y="420785"/>
                  </a:lnTo>
                  <a:cubicBezTo>
                    <a:pt x="23549" y="420785"/>
                    <a:pt x="0" y="397236"/>
                    <a:pt x="0" y="368187"/>
                  </a:cubicBezTo>
                  <a:close/>
                  <a:moveTo>
                    <a:pt x="105196" y="420785"/>
                  </a:moveTo>
                  <a:lnTo>
                    <a:pt x="105196" y="315589"/>
                  </a:lnTo>
                  <a:lnTo>
                    <a:pt x="1367553" y="315589"/>
                  </a:lnTo>
                  <a:lnTo>
                    <a:pt x="1367553" y="420785"/>
                  </a:lnTo>
                  <a:close/>
                  <a:moveTo>
                    <a:pt x="1367553" y="420785"/>
                  </a:moveTo>
                  <a:lnTo>
                    <a:pt x="1367553" y="315589"/>
                  </a:lnTo>
                  <a:lnTo>
                    <a:pt x="1472750" y="315589"/>
                  </a:lnTo>
                  <a:lnTo>
                    <a:pt x="1472750" y="368187"/>
                  </a:lnTo>
                  <a:cubicBezTo>
                    <a:pt x="1472750" y="397236"/>
                    <a:pt x="1449201" y="420785"/>
                    <a:pt x="1420152" y="420785"/>
                  </a:cubicBezTo>
                  <a:close/>
                </a:path>
              </a:pathLst>
            </a:custGeom>
            <a:solidFill>
              <a:srgbClr val="666666"/>
            </a:solidFill>
            <a:ln>
              <a:noFill/>
            </a:ln>
          </p:spPr>
          <p:txBody>
            <a:bodyPr rtlCol="0" anchor="ctr"/>
            <a:lstStyle/>
            <a:p>
              <a:pPr algn="ctr"/>
              <a:endParaRPr sz="1800"/>
            </a:p>
          </p:txBody>
        </p:sp>
        <p:sp>
          <p:nvSpPr>
            <p:cNvPr id="30" name="Rounded Rectangle 23">
              <a:extLst>
                <a:ext uri="{FF2B5EF4-FFF2-40B4-BE49-F238E27FC236}">
                  <a16:creationId xmlns:a16="http://schemas.microsoft.com/office/drawing/2014/main" id="{2E60A054-F254-4C19-8D2C-EA91FD566387}"/>
                </a:ext>
              </a:extLst>
            </p:cNvPr>
            <p:cNvSpPr/>
            <p:nvPr/>
          </p:nvSpPr>
          <p:spPr>
            <a:xfrm>
              <a:off x="2998099" y="1051964"/>
              <a:ext cx="1472750" cy="420785"/>
            </a:xfrm>
            <a:custGeom>
              <a:avLst/>
              <a:gdLst/>
              <a:ahLst/>
              <a:cxnLst/>
              <a:rect l="0" t="0" r="0" b="0"/>
              <a:pathLst>
                <a:path w="1472750" h="420785">
                  <a:moveTo>
                    <a:pt x="0" y="105196"/>
                  </a:moveTo>
                  <a:lnTo>
                    <a:pt x="0" y="52598"/>
                  </a:lnTo>
                  <a:cubicBezTo>
                    <a:pt x="0" y="23549"/>
                    <a:pt x="23549" y="0"/>
                    <a:pt x="52598" y="0"/>
                  </a:cubicBezTo>
                  <a:lnTo>
                    <a:pt x="105196" y="0"/>
                  </a:lnTo>
                  <a:moveTo>
                    <a:pt x="1472750" y="105196"/>
                  </a:moveTo>
                  <a:lnTo>
                    <a:pt x="1472750" y="315589"/>
                  </a:lnTo>
                  <a:moveTo>
                    <a:pt x="0" y="315589"/>
                  </a:moveTo>
                  <a:lnTo>
                    <a:pt x="0" y="105196"/>
                  </a:lnTo>
                  <a:moveTo>
                    <a:pt x="105196" y="0"/>
                  </a:moveTo>
                  <a:lnTo>
                    <a:pt x="1367553" y="0"/>
                  </a:lnTo>
                  <a:moveTo>
                    <a:pt x="105196" y="420785"/>
                  </a:moveTo>
                  <a:lnTo>
                    <a:pt x="52598" y="420785"/>
                  </a:lnTo>
                  <a:cubicBezTo>
                    <a:pt x="23549" y="420785"/>
                    <a:pt x="0" y="397236"/>
                    <a:pt x="0" y="368187"/>
                  </a:cubicBezTo>
                  <a:lnTo>
                    <a:pt x="0" y="315589"/>
                  </a:lnTo>
                  <a:moveTo>
                    <a:pt x="1367553" y="0"/>
                  </a:moveTo>
                  <a:lnTo>
                    <a:pt x="1420152" y="0"/>
                  </a:lnTo>
                  <a:cubicBezTo>
                    <a:pt x="1449201" y="0"/>
                    <a:pt x="1472750" y="23549"/>
                    <a:pt x="1472750" y="52598"/>
                  </a:cubicBezTo>
                  <a:lnTo>
                    <a:pt x="1472750" y="105196"/>
                  </a:lnTo>
                  <a:moveTo>
                    <a:pt x="1367553" y="420785"/>
                  </a:moveTo>
                  <a:lnTo>
                    <a:pt x="105196" y="420785"/>
                  </a:lnTo>
                  <a:moveTo>
                    <a:pt x="1472750" y="315589"/>
                  </a:moveTo>
                  <a:lnTo>
                    <a:pt x="1472750" y="368187"/>
                  </a:lnTo>
                  <a:cubicBezTo>
                    <a:pt x="1472750" y="397236"/>
                    <a:pt x="1449201" y="420785"/>
                    <a:pt x="1420152" y="420785"/>
                  </a:cubicBezTo>
                  <a:lnTo>
                    <a:pt x="1367553" y="420785"/>
                  </a:lnTo>
                </a:path>
              </a:pathLst>
            </a:custGeom>
            <a:noFill/>
            <a:ln w="13149">
              <a:solidFill>
                <a:srgbClr val="FFFFFF"/>
              </a:solidFill>
            </a:ln>
          </p:spPr>
          <p:txBody>
            <a:bodyPr rtlCol="0" anchor="ctr"/>
            <a:lstStyle/>
            <a:p>
              <a:pPr algn="ctr"/>
              <a:endParaRPr sz="1800"/>
            </a:p>
          </p:txBody>
        </p:sp>
      </p:grpSp>
      <p:grpSp>
        <p:nvGrpSpPr>
          <p:cNvPr id="49" name="Group 48">
            <a:extLst>
              <a:ext uri="{FF2B5EF4-FFF2-40B4-BE49-F238E27FC236}">
                <a16:creationId xmlns:a16="http://schemas.microsoft.com/office/drawing/2014/main" id="{BEE40B07-B677-45A1-8B3A-C3BB1A8B22BE}"/>
              </a:ext>
            </a:extLst>
          </p:cNvPr>
          <p:cNvGrpSpPr/>
          <p:nvPr/>
        </p:nvGrpSpPr>
        <p:grpSpPr>
          <a:xfrm>
            <a:off x="8651000" y="1222851"/>
            <a:ext cx="2209861" cy="594299"/>
            <a:chOff x="4576046" y="1051964"/>
            <a:chExt cx="1472750" cy="420785"/>
          </a:xfrm>
        </p:grpSpPr>
        <p:sp>
          <p:nvSpPr>
            <p:cNvPr id="50" name="Rounded Rectangle 43">
              <a:extLst>
                <a:ext uri="{FF2B5EF4-FFF2-40B4-BE49-F238E27FC236}">
                  <a16:creationId xmlns:a16="http://schemas.microsoft.com/office/drawing/2014/main" id="{B519BEDB-CA57-4332-914E-F417F7A11AD4}"/>
                </a:ext>
              </a:extLst>
            </p:cNvPr>
            <p:cNvSpPr/>
            <p:nvPr/>
          </p:nvSpPr>
          <p:spPr>
            <a:xfrm>
              <a:off x="4576046" y="1051964"/>
              <a:ext cx="1472750" cy="420785"/>
            </a:xfrm>
            <a:custGeom>
              <a:avLst/>
              <a:gdLst/>
              <a:ahLst/>
              <a:cxnLst/>
              <a:rect l="0" t="0" r="0" b="0"/>
              <a:pathLst>
                <a:path w="1472750" h="420785">
                  <a:moveTo>
                    <a:pt x="0" y="52598"/>
                  </a:moveTo>
                  <a:cubicBezTo>
                    <a:pt x="0" y="23549"/>
                    <a:pt x="23549" y="0"/>
                    <a:pt x="52598" y="0"/>
                  </a:cubicBezTo>
                  <a:lnTo>
                    <a:pt x="105196" y="0"/>
                  </a:lnTo>
                  <a:lnTo>
                    <a:pt x="105196" y="105196"/>
                  </a:lnTo>
                  <a:lnTo>
                    <a:pt x="0" y="105196"/>
                  </a:lnTo>
                  <a:close/>
                  <a:moveTo>
                    <a:pt x="1367553" y="0"/>
                  </a:moveTo>
                  <a:lnTo>
                    <a:pt x="1367553" y="105196"/>
                  </a:lnTo>
                  <a:lnTo>
                    <a:pt x="105196" y="105196"/>
                  </a:lnTo>
                  <a:lnTo>
                    <a:pt x="105196" y="0"/>
                  </a:lnTo>
                  <a:close/>
                  <a:moveTo>
                    <a:pt x="1472750" y="105196"/>
                  </a:moveTo>
                  <a:lnTo>
                    <a:pt x="1367553" y="105196"/>
                  </a:lnTo>
                  <a:lnTo>
                    <a:pt x="1367553" y="0"/>
                  </a:lnTo>
                  <a:lnTo>
                    <a:pt x="1420152" y="0"/>
                  </a:lnTo>
                  <a:cubicBezTo>
                    <a:pt x="1449201" y="0"/>
                    <a:pt x="1472750" y="23549"/>
                    <a:pt x="1472750" y="52598"/>
                  </a:cubicBezTo>
                  <a:close/>
                  <a:moveTo>
                    <a:pt x="1472750" y="315589"/>
                  </a:moveTo>
                  <a:lnTo>
                    <a:pt x="0" y="315589"/>
                  </a:lnTo>
                  <a:lnTo>
                    <a:pt x="0" y="105196"/>
                  </a:lnTo>
                  <a:lnTo>
                    <a:pt x="1472750" y="105196"/>
                  </a:lnTo>
                  <a:close/>
                  <a:moveTo>
                    <a:pt x="0" y="315589"/>
                  </a:moveTo>
                  <a:lnTo>
                    <a:pt x="105196" y="315589"/>
                  </a:lnTo>
                  <a:lnTo>
                    <a:pt x="105196" y="420785"/>
                  </a:lnTo>
                  <a:lnTo>
                    <a:pt x="52598" y="420785"/>
                  </a:lnTo>
                  <a:cubicBezTo>
                    <a:pt x="23549" y="420785"/>
                    <a:pt x="0" y="397236"/>
                    <a:pt x="0" y="368187"/>
                  </a:cubicBezTo>
                  <a:close/>
                  <a:moveTo>
                    <a:pt x="105196" y="420785"/>
                  </a:moveTo>
                  <a:lnTo>
                    <a:pt x="105196" y="315589"/>
                  </a:lnTo>
                  <a:lnTo>
                    <a:pt x="1367553" y="315589"/>
                  </a:lnTo>
                  <a:lnTo>
                    <a:pt x="1367553" y="420785"/>
                  </a:lnTo>
                  <a:close/>
                  <a:moveTo>
                    <a:pt x="1367553" y="420785"/>
                  </a:moveTo>
                  <a:lnTo>
                    <a:pt x="1367553" y="315589"/>
                  </a:lnTo>
                  <a:lnTo>
                    <a:pt x="1472750" y="315589"/>
                  </a:lnTo>
                  <a:lnTo>
                    <a:pt x="1472750" y="368187"/>
                  </a:lnTo>
                  <a:cubicBezTo>
                    <a:pt x="1472750" y="397236"/>
                    <a:pt x="1449201" y="420785"/>
                    <a:pt x="1420152" y="420785"/>
                  </a:cubicBezTo>
                  <a:close/>
                </a:path>
              </a:pathLst>
            </a:custGeom>
            <a:solidFill>
              <a:srgbClr val="666666"/>
            </a:solidFill>
            <a:ln>
              <a:noFill/>
            </a:ln>
          </p:spPr>
          <p:txBody>
            <a:bodyPr rtlCol="0" anchor="ctr"/>
            <a:lstStyle/>
            <a:p>
              <a:pPr algn="ctr"/>
              <a:endParaRPr sz="1800"/>
            </a:p>
          </p:txBody>
        </p:sp>
        <p:sp>
          <p:nvSpPr>
            <p:cNvPr id="51" name="Rounded Rectangle 44">
              <a:extLst>
                <a:ext uri="{FF2B5EF4-FFF2-40B4-BE49-F238E27FC236}">
                  <a16:creationId xmlns:a16="http://schemas.microsoft.com/office/drawing/2014/main" id="{975E928D-439E-4375-A5D9-E88FCA508673}"/>
                </a:ext>
              </a:extLst>
            </p:cNvPr>
            <p:cNvSpPr/>
            <p:nvPr/>
          </p:nvSpPr>
          <p:spPr>
            <a:xfrm>
              <a:off x="4576046" y="1051964"/>
              <a:ext cx="1472750" cy="420785"/>
            </a:xfrm>
            <a:custGeom>
              <a:avLst/>
              <a:gdLst/>
              <a:ahLst/>
              <a:cxnLst/>
              <a:rect l="0" t="0" r="0" b="0"/>
              <a:pathLst>
                <a:path w="1472750" h="420785">
                  <a:moveTo>
                    <a:pt x="0" y="105196"/>
                  </a:moveTo>
                  <a:lnTo>
                    <a:pt x="0" y="52598"/>
                  </a:lnTo>
                  <a:cubicBezTo>
                    <a:pt x="0" y="23549"/>
                    <a:pt x="23549" y="0"/>
                    <a:pt x="52598" y="0"/>
                  </a:cubicBezTo>
                  <a:lnTo>
                    <a:pt x="105196" y="0"/>
                  </a:lnTo>
                  <a:moveTo>
                    <a:pt x="1472750" y="105196"/>
                  </a:moveTo>
                  <a:lnTo>
                    <a:pt x="1472750" y="315589"/>
                  </a:lnTo>
                  <a:moveTo>
                    <a:pt x="0" y="315589"/>
                  </a:moveTo>
                  <a:lnTo>
                    <a:pt x="0" y="105196"/>
                  </a:lnTo>
                  <a:moveTo>
                    <a:pt x="105196" y="0"/>
                  </a:moveTo>
                  <a:lnTo>
                    <a:pt x="1367553" y="0"/>
                  </a:lnTo>
                  <a:moveTo>
                    <a:pt x="105196" y="420785"/>
                  </a:moveTo>
                  <a:lnTo>
                    <a:pt x="52598" y="420785"/>
                  </a:lnTo>
                  <a:cubicBezTo>
                    <a:pt x="23549" y="420785"/>
                    <a:pt x="0" y="397236"/>
                    <a:pt x="0" y="368187"/>
                  </a:cubicBezTo>
                  <a:lnTo>
                    <a:pt x="0" y="315589"/>
                  </a:lnTo>
                  <a:moveTo>
                    <a:pt x="1367553" y="0"/>
                  </a:moveTo>
                  <a:lnTo>
                    <a:pt x="1420152" y="0"/>
                  </a:lnTo>
                  <a:cubicBezTo>
                    <a:pt x="1449201" y="0"/>
                    <a:pt x="1472750" y="23549"/>
                    <a:pt x="1472750" y="52598"/>
                  </a:cubicBezTo>
                  <a:lnTo>
                    <a:pt x="1472750" y="105196"/>
                  </a:lnTo>
                  <a:moveTo>
                    <a:pt x="1367553" y="420785"/>
                  </a:moveTo>
                  <a:lnTo>
                    <a:pt x="105196" y="420785"/>
                  </a:lnTo>
                  <a:moveTo>
                    <a:pt x="1472750" y="315589"/>
                  </a:moveTo>
                  <a:lnTo>
                    <a:pt x="1472750" y="368187"/>
                  </a:lnTo>
                  <a:cubicBezTo>
                    <a:pt x="1472750" y="397236"/>
                    <a:pt x="1449201" y="420785"/>
                    <a:pt x="1420152" y="420785"/>
                  </a:cubicBezTo>
                  <a:lnTo>
                    <a:pt x="1367553" y="420785"/>
                  </a:lnTo>
                </a:path>
              </a:pathLst>
            </a:custGeom>
            <a:noFill/>
            <a:ln w="13149">
              <a:solidFill>
                <a:srgbClr val="FFFFFF"/>
              </a:solidFill>
            </a:ln>
          </p:spPr>
          <p:txBody>
            <a:bodyPr rtlCol="0" anchor="ctr"/>
            <a:lstStyle/>
            <a:p>
              <a:pPr algn="ctr"/>
              <a:endParaRPr sz="1800"/>
            </a:p>
          </p:txBody>
        </p:sp>
      </p:grpSp>
      <p:grpSp>
        <p:nvGrpSpPr>
          <p:cNvPr id="52" name="Group 51">
            <a:extLst>
              <a:ext uri="{FF2B5EF4-FFF2-40B4-BE49-F238E27FC236}">
                <a16:creationId xmlns:a16="http://schemas.microsoft.com/office/drawing/2014/main" id="{9EEA8781-968E-4D15-AF27-0E2D99A00E47}"/>
              </a:ext>
            </a:extLst>
          </p:cNvPr>
          <p:cNvGrpSpPr/>
          <p:nvPr/>
        </p:nvGrpSpPr>
        <p:grpSpPr>
          <a:xfrm>
            <a:off x="4763391" y="1912538"/>
            <a:ext cx="7059212" cy="393902"/>
            <a:chOff x="4576046" y="1577946"/>
            <a:chExt cx="1472750" cy="420785"/>
          </a:xfrm>
          <a:solidFill>
            <a:schemeClr val="accent4">
              <a:lumMod val="40000"/>
              <a:lumOff val="60000"/>
            </a:schemeClr>
          </a:solidFill>
        </p:grpSpPr>
        <p:sp>
          <p:nvSpPr>
            <p:cNvPr id="53" name="Rounded Rectangle 46">
              <a:extLst>
                <a:ext uri="{FF2B5EF4-FFF2-40B4-BE49-F238E27FC236}">
                  <a16:creationId xmlns:a16="http://schemas.microsoft.com/office/drawing/2014/main" id="{D333515A-9AF7-433F-ABF5-FDA81E0F39DB}"/>
                </a:ext>
              </a:extLst>
            </p:cNvPr>
            <p:cNvSpPr/>
            <p:nvPr/>
          </p:nvSpPr>
          <p:spPr>
            <a:xfrm>
              <a:off x="4576046" y="1577946"/>
              <a:ext cx="1472750" cy="420785"/>
            </a:xfrm>
            <a:custGeom>
              <a:avLst/>
              <a:gdLst/>
              <a:ahLst/>
              <a:cxnLst/>
              <a:rect l="0" t="0" r="0" b="0"/>
              <a:pathLst>
                <a:path w="1472750" h="420785">
                  <a:moveTo>
                    <a:pt x="0" y="52598"/>
                  </a:moveTo>
                  <a:cubicBezTo>
                    <a:pt x="0" y="23549"/>
                    <a:pt x="23549" y="0"/>
                    <a:pt x="52598" y="0"/>
                  </a:cubicBezTo>
                  <a:lnTo>
                    <a:pt x="105196" y="0"/>
                  </a:lnTo>
                  <a:lnTo>
                    <a:pt x="105196" y="105196"/>
                  </a:lnTo>
                  <a:lnTo>
                    <a:pt x="0" y="105196"/>
                  </a:lnTo>
                  <a:close/>
                  <a:moveTo>
                    <a:pt x="1367553" y="0"/>
                  </a:moveTo>
                  <a:lnTo>
                    <a:pt x="1367553" y="105196"/>
                  </a:lnTo>
                  <a:lnTo>
                    <a:pt x="105196" y="105196"/>
                  </a:lnTo>
                  <a:lnTo>
                    <a:pt x="105196" y="0"/>
                  </a:lnTo>
                  <a:close/>
                  <a:moveTo>
                    <a:pt x="1472750" y="105196"/>
                  </a:moveTo>
                  <a:lnTo>
                    <a:pt x="1367553" y="105196"/>
                  </a:lnTo>
                  <a:lnTo>
                    <a:pt x="1367553" y="0"/>
                  </a:lnTo>
                  <a:lnTo>
                    <a:pt x="1420152" y="0"/>
                  </a:lnTo>
                  <a:cubicBezTo>
                    <a:pt x="1449201" y="0"/>
                    <a:pt x="1472750" y="23549"/>
                    <a:pt x="1472750" y="52598"/>
                  </a:cubicBezTo>
                  <a:close/>
                  <a:moveTo>
                    <a:pt x="1472750" y="315589"/>
                  </a:moveTo>
                  <a:lnTo>
                    <a:pt x="0" y="315589"/>
                  </a:lnTo>
                  <a:lnTo>
                    <a:pt x="0" y="105196"/>
                  </a:lnTo>
                  <a:lnTo>
                    <a:pt x="1472750" y="105196"/>
                  </a:lnTo>
                  <a:close/>
                  <a:moveTo>
                    <a:pt x="0" y="315589"/>
                  </a:moveTo>
                  <a:lnTo>
                    <a:pt x="105196" y="315589"/>
                  </a:lnTo>
                  <a:lnTo>
                    <a:pt x="105196" y="420785"/>
                  </a:lnTo>
                  <a:lnTo>
                    <a:pt x="52598" y="420785"/>
                  </a:lnTo>
                  <a:cubicBezTo>
                    <a:pt x="23549" y="420785"/>
                    <a:pt x="0" y="397236"/>
                    <a:pt x="0" y="368187"/>
                  </a:cubicBezTo>
                  <a:close/>
                  <a:moveTo>
                    <a:pt x="105196" y="420785"/>
                  </a:moveTo>
                  <a:lnTo>
                    <a:pt x="105196" y="315589"/>
                  </a:lnTo>
                  <a:lnTo>
                    <a:pt x="1367553" y="315589"/>
                  </a:lnTo>
                  <a:lnTo>
                    <a:pt x="1367553" y="420785"/>
                  </a:lnTo>
                  <a:close/>
                  <a:moveTo>
                    <a:pt x="1367553" y="420785"/>
                  </a:moveTo>
                  <a:lnTo>
                    <a:pt x="1367553" y="315589"/>
                  </a:lnTo>
                  <a:lnTo>
                    <a:pt x="1472750" y="315589"/>
                  </a:lnTo>
                  <a:lnTo>
                    <a:pt x="1472750" y="368187"/>
                  </a:lnTo>
                  <a:cubicBezTo>
                    <a:pt x="1472750" y="397236"/>
                    <a:pt x="1449201" y="420785"/>
                    <a:pt x="1420152" y="420785"/>
                  </a:cubicBezTo>
                  <a:close/>
                </a:path>
              </a:pathLst>
            </a:custGeom>
            <a:grpFill/>
            <a:ln>
              <a:noFill/>
            </a:ln>
          </p:spPr>
          <p:txBody>
            <a:bodyPr rtlCol="0" anchor="ctr"/>
            <a:lstStyle/>
            <a:p>
              <a:pPr algn="ctr"/>
              <a:endParaRPr lang="es-CO" b="1" dirty="0">
                <a:solidFill>
                  <a:schemeClr val="tx1"/>
                </a:solidFill>
                <a:latin typeface="+mj-lt"/>
              </a:endParaRPr>
            </a:p>
          </p:txBody>
        </p:sp>
        <p:sp>
          <p:nvSpPr>
            <p:cNvPr id="54" name="Rounded Rectangle 47">
              <a:extLst>
                <a:ext uri="{FF2B5EF4-FFF2-40B4-BE49-F238E27FC236}">
                  <a16:creationId xmlns:a16="http://schemas.microsoft.com/office/drawing/2014/main" id="{35BC9DF8-08F5-4AA2-8E64-50FFED817F95}"/>
                </a:ext>
              </a:extLst>
            </p:cNvPr>
            <p:cNvSpPr/>
            <p:nvPr/>
          </p:nvSpPr>
          <p:spPr>
            <a:xfrm>
              <a:off x="4576046" y="1577946"/>
              <a:ext cx="1472750" cy="420785"/>
            </a:xfrm>
            <a:custGeom>
              <a:avLst/>
              <a:gdLst/>
              <a:ahLst/>
              <a:cxnLst/>
              <a:rect l="0" t="0" r="0" b="0"/>
              <a:pathLst>
                <a:path w="1472750" h="420785">
                  <a:moveTo>
                    <a:pt x="0" y="105196"/>
                  </a:moveTo>
                  <a:lnTo>
                    <a:pt x="0" y="52598"/>
                  </a:lnTo>
                  <a:cubicBezTo>
                    <a:pt x="0" y="23549"/>
                    <a:pt x="23549" y="0"/>
                    <a:pt x="52598" y="0"/>
                  </a:cubicBezTo>
                  <a:lnTo>
                    <a:pt x="105196" y="0"/>
                  </a:lnTo>
                  <a:moveTo>
                    <a:pt x="1472750" y="105196"/>
                  </a:moveTo>
                  <a:lnTo>
                    <a:pt x="1472750" y="315589"/>
                  </a:lnTo>
                  <a:moveTo>
                    <a:pt x="0" y="315589"/>
                  </a:moveTo>
                  <a:lnTo>
                    <a:pt x="0" y="105196"/>
                  </a:lnTo>
                  <a:moveTo>
                    <a:pt x="105196" y="0"/>
                  </a:moveTo>
                  <a:lnTo>
                    <a:pt x="1367553" y="0"/>
                  </a:lnTo>
                  <a:moveTo>
                    <a:pt x="105196" y="420785"/>
                  </a:moveTo>
                  <a:lnTo>
                    <a:pt x="52598" y="420785"/>
                  </a:lnTo>
                  <a:cubicBezTo>
                    <a:pt x="23549" y="420785"/>
                    <a:pt x="0" y="397236"/>
                    <a:pt x="0" y="368187"/>
                  </a:cubicBezTo>
                  <a:lnTo>
                    <a:pt x="0" y="315589"/>
                  </a:lnTo>
                  <a:moveTo>
                    <a:pt x="1367553" y="0"/>
                  </a:moveTo>
                  <a:lnTo>
                    <a:pt x="1420152" y="0"/>
                  </a:lnTo>
                  <a:cubicBezTo>
                    <a:pt x="1449201" y="0"/>
                    <a:pt x="1472750" y="23549"/>
                    <a:pt x="1472750" y="52598"/>
                  </a:cubicBezTo>
                  <a:lnTo>
                    <a:pt x="1472750" y="105196"/>
                  </a:lnTo>
                  <a:moveTo>
                    <a:pt x="1367553" y="420785"/>
                  </a:moveTo>
                  <a:lnTo>
                    <a:pt x="105196" y="420785"/>
                  </a:lnTo>
                  <a:moveTo>
                    <a:pt x="1472750" y="315589"/>
                  </a:moveTo>
                  <a:lnTo>
                    <a:pt x="1472750" y="368187"/>
                  </a:lnTo>
                  <a:cubicBezTo>
                    <a:pt x="1472750" y="397236"/>
                    <a:pt x="1449201" y="420785"/>
                    <a:pt x="1420152" y="420785"/>
                  </a:cubicBezTo>
                  <a:lnTo>
                    <a:pt x="1367553" y="420785"/>
                  </a:lnTo>
                </a:path>
              </a:pathLst>
            </a:custGeom>
            <a:grpFill/>
            <a:ln w="13149">
              <a:solidFill>
                <a:srgbClr val="FFFFFF"/>
              </a:solidFill>
            </a:ln>
          </p:spPr>
          <p:txBody>
            <a:bodyPr rtlCol="0" anchor="ctr"/>
            <a:lstStyle/>
            <a:p>
              <a:pPr algn="ctr"/>
              <a:endParaRPr lang="es-CO" b="1" dirty="0">
                <a:solidFill>
                  <a:schemeClr val="tx1"/>
                </a:solidFill>
                <a:latin typeface="+mj-lt"/>
              </a:endParaRPr>
            </a:p>
          </p:txBody>
        </p:sp>
      </p:grpSp>
      <p:sp>
        <p:nvSpPr>
          <p:cNvPr id="70" name="TextBox 69">
            <a:extLst>
              <a:ext uri="{FF2B5EF4-FFF2-40B4-BE49-F238E27FC236}">
                <a16:creationId xmlns:a16="http://schemas.microsoft.com/office/drawing/2014/main" id="{34784D08-CC17-44EC-8E0C-A4A536BAFD4B}"/>
              </a:ext>
            </a:extLst>
          </p:cNvPr>
          <p:cNvSpPr txBox="1"/>
          <p:nvPr/>
        </p:nvSpPr>
        <p:spPr>
          <a:xfrm>
            <a:off x="4736689" y="2729999"/>
            <a:ext cx="7018132" cy="430887"/>
          </a:xfrm>
          <a:prstGeom prst="rect">
            <a:avLst/>
          </a:prstGeom>
          <a:solidFill>
            <a:schemeClr val="accent4">
              <a:lumMod val="40000"/>
              <a:lumOff val="60000"/>
            </a:schemeClr>
          </a:solidFill>
          <a:ln>
            <a:noFill/>
          </a:ln>
        </p:spPr>
        <p:txBody>
          <a:bodyPr wrap="square" lIns="0" tIns="0" rIns="0" bIns="0" anchor="t">
            <a:spAutoFit/>
          </a:bodyPr>
          <a:lstStyle/>
          <a:p>
            <a:pPr marL="342900" indent="-342900" algn="just">
              <a:buAutoNum type="arabicPeriod"/>
            </a:pPr>
            <a:r>
              <a:rPr lang="es-CO" dirty="0">
                <a:solidFill>
                  <a:schemeClr val="tx1"/>
                </a:solidFill>
                <a:latin typeface="+mn-lt"/>
              </a:rPr>
              <a:t>N=20 (MUESTREO NO PROBABILÍSTICO A CONVENIENCIA) - N=10 CADA GRUPO.</a:t>
            </a:r>
          </a:p>
        </p:txBody>
      </p:sp>
      <p:sp>
        <p:nvSpPr>
          <p:cNvPr id="74" name="TextBox 73">
            <a:extLst>
              <a:ext uri="{FF2B5EF4-FFF2-40B4-BE49-F238E27FC236}">
                <a16:creationId xmlns:a16="http://schemas.microsoft.com/office/drawing/2014/main" id="{99213BA5-400B-40EF-BD2B-1A615031DCC6}"/>
              </a:ext>
            </a:extLst>
          </p:cNvPr>
          <p:cNvSpPr txBox="1"/>
          <p:nvPr/>
        </p:nvSpPr>
        <p:spPr>
          <a:xfrm>
            <a:off x="1776807" y="2753498"/>
            <a:ext cx="2709549" cy="246221"/>
          </a:xfrm>
          <a:prstGeom prst="rect">
            <a:avLst/>
          </a:prstGeom>
          <a:solidFill>
            <a:schemeClr val="accent4">
              <a:lumMod val="40000"/>
              <a:lumOff val="60000"/>
            </a:schemeClr>
          </a:solidFill>
          <a:ln>
            <a:noFill/>
          </a:ln>
        </p:spPr>
        <p:txBody>
          <a:bodyPr wrap="square" lIns="0" tIns="0" rIns="0" bIns="0" anchor="t">
            <a:spAutoFit/>
          </a:bodyPr>
          <a:lstStyle/>
          <a:p>
            <a:pPr algn="l"/>
            <a:r>
              <a:rPr lang="es-CO" sz="1600" b="1" dirty="0">
                <a:solidFill>
                  <a:schemeClr val="tx1"/>
                </a:solidFill>
                <a:latin typeface="+mj-lt"/>
              </a:rPr>
              <a:t>POBLACIÓN Y MUESTRA</a:t>
            </a:r>
          </a:p>
        </p:txBody>
      </p:sp>
      <p:sp>
        <p:nvSpPr>
          <p:cNvPr id="78" name="TextBox 77">
            <a:extLst>
              <a:ext uri="{FF2B5EF4-FFF2-40B4-BE49-F238E27FC236}">
                <a16:creationId xmlns:a16="http://schemas.microsoft.com/office/drawing/2014/main" id="{107747E8-1A16-4A32-9C41-EE3E027DEC52}"/>
              </a:ext>
            </a:extLst>
          </p:cNvPr>
          <p:cNvSpPr txBox="1"/>
          <p:nvPr/>
        </p:nvSpPr>
        <p:spPr>
          <a:xfrm>
            <a:off x="6016498" y="1991410"/>
            <a:ext cx="4785347" cy="246221"/>
          </a:xfrm>
          <a:prstGeom prst="rect">
            <a:avLst/>
          </a:prstGeom>
          <a:solidFill>
            <a:schemeClr val="accent4">
              <a:lumMod val="40000"/>
              <a:lumOff val="60000"/>
            </a:schemeClr>
          </a:solidFill>
          <a:ln>
            <a:noFill/>
          </a:ln>
        </p:spPr>
        <p:txBody>
          <a:bodyPr wrap="square" lIns="0" tIns="0" rIns="0" bIns="0" anchor="t">
            <a:spAutoFit/>
          </a:bodyPr>
          <a:lstStyle/>
          <a:p>
            <a:pPr algn="ctr"/>
            <a:r>
              <a:rPr lang="es-CO" sz="1600" kern="100" dirty="0">
                <a:effectLst/>
                <a:latin typeface="+mj-lt"/>
                <a:ea typeface="Arial" panose="020B0604020202020204" pitchFamily="34" charset="0"/>
              </a:rPr>
              <a:t>DESCRIPTIVO DE CORTE TRANSVERSAL</a:t>
            </a:r>
            <a:endParaRPr lang="es-CO" sz="1050" b="1" dirty="0">
              <a:solidFill>
                <a:schemeClr val="tx1"/>
              </a:solidFill>
              <a:latin typeface="+mj-lt"/>
            </a:endParaRPr>
          </a:p>
        </p:txBody>
      </p:sp>
      <p:sp>
        <p:nvSpPr>
          <p:cNvPr id="77" name="TextBox 76">
            <a:extLst>
              <a:ext uri="{FF2B5EF4-FFF2-40B4-BE49-F238E27FC236}">
                <a16:creationId xmlns:a16="http://schemas.microsoft.com/office/drawing/2014/main" id="{A2EDEE7A-F212-4B31-91B5-1A58D311D4D2}"/>
              </a:ext>
            </a:extLst>
          </p:cNvPr>
          <p:cNvSpPr txBox="1"/>
          <p:nvPr/>
        </p:nvSpPr>
        <p:spPr>
          <a:xfrm>
            <a:off x="1634904" y="3755278"/>
            <a:ext cx="2709549" cy="246221"/>
          </a:xfrm>
          <a:prstGeom prst="rect">
            <a:avLst/>
          </a:prstGeom>
          <a:solidFill>
            <a:schemeClr val="accent4">
              <a:lumMod val="40000"/>
              <a:lumOff val="60000"/>
            </a:schemeClr>
          </a:solidFill>
          <a:ln>
            <a:noFill/>
          </a:ln>
        </p:spPr>
        <p:txBody>
          <a:bodyPr wrap="square" lIns="0" tIns="0" rIns="0" bIns="0" anchor="t">
            <a:spAutoFit/>
          </a:bodyPr>
          <a:lstStyle/>
          <a:p>
            <a:pPr algn="l"/>
            <a:r>
              <a:rPr lang="es-MX" sz="1600" b="1" dirty="0">
                <a:solidFill>
                  <a:schemeClr val="tx1"/>
                </a:solidFill>
                <a:latin typeface="+mj-lt"/>
              </a:rPr>
              <a:t>CRITERIOS DE INCLUSIÓN</a:t>
            </a:r>
          </a:p>
        </p:txBody>
      </p:sp>
      <p:sp>
        <p:nvSpPr>
          <p:cNvPr id="82" name="TextBox 81">
            <a:extLst>
              <a:ext uri="{FF2B5EF4-FFF2-40B4-BE49-F238E27FC236}">
                <a16:creationId xmlns:a16="http://schemas.microsoft.com/office/drawing/2014/main" id="{6C742F85-19DA-4D88-97D7-F1EBD9B26B90}"/>
              </a:ext>
            </a:extLst>
          </p:cNvPr>
          <p:cNvSpPr txBox="1"/>
          <p:nvPr/>
        </p:nvSpPr>
        <p:spPr>
          <a:xfrm>
            <a:off x="1843541" y="2070743"/>
            <a:ext cx="2465596" cy="246221"/>
          </a:xfrm>
          <a:prstGeom prst="rect">
            <a:avLst/>
          </a:prstGeom>
          <a:solidFill>
            <a:schemeClr val="accent4">
              <a:lumMod val="40000"/>
              <a:lumOff val="60000"/>
            </a:schemeClr>
          </a:solidFill>
          <a:ln>
            <a:noFill/>
          </a:ln>
        </p:spPr>
        <p:txBody>
          <a:bodyPr wrap="square" lIns="0" tIns="0" rIns="0" bIns="0" anchor="t">
            <a:spAutoFit/>
          </a:bodyPr>
          <a:lstStyle/>
          <a:p>
            <a:pPr algn="l"/>
            <a:r>
              <a:rPr lang="es-CO" sz="1600" b="1" dirty="0">
                <a:solidFill>
                  <a:schemeClr val="tx1"/>
                </a:solidFill>
                <a:latin typeface="+mj-lt"/>
              </a:rPr>
              <a:t>TIPO INVESTIGACIÓN</a:t>
            </a:r>
          </a:p>
        </p:txBody>
      </p:sp>
      <p:sp>
        <p:nvSpPr>
          <p:cNvPr id="83" name="TextBox 82">
            <a:extLst>
              <a:ext uri="{FF2B5EF4-FFF2-40B4-BE49-F238E27FC236}">
                <a16:creationId xmlns:a16="http://schemas.microsoft.com/office/drawing/2014/main" id="{11B8FC93-FF17-4206-9339-BE4CF6525031}"/>
              </a:ext>
            </a:extLst>
          </p:cNvPr>
          <p:cNvSpPr txBox="1"/>
          <p:nvPr/>
        </p:nvSpPr>
        <p:spPr>
          <a:xfrm>
            <a:off x="1721574" y="5388928"/>
            <a:ext cx="2496793" cy="246221"/>
          </a:xfrm>
          <a:prstGeom prst="rect">
            <a:avLst/>
          </a:prstGeom>
          <a:solidFill>
            <a:schemeClr val="accent4">
              <a:lumMod val="40000"/>
              <a:lumOff val="60000"/>
            </a:schemeClr>
          </a:solidFill>
          <a:ln>
            <a:noFill/>
          </a:ln>
        </p:spPr>
        <p:txBody>
          <a:bodyPr wrap="square" lIns="0" tIns="0" rIns="0" bIns="0" anchor="t">
            <a:spAutoFit/>
          </a:bodyPr>
          <a:lstStyle/>
          <a:p>
            <a:pPr algn="l"/>
            <a:r>
              <a:rPr lang="es-CO" sz="1600" b="1" dirty="0">
                <a:solidFill>
                  <a:schemeClr val="tx1"/>
                </a:solidFill>
                <a:latin typeface="+mj-lt"/>
              </a:rPr>
              <a:t>FUENTE INFORMACIÓN</a:t>
            </a:r>
          </a:p>
        </p:txBody>
      </p:sp>
      <p:sp>
        <p:nvSpPr>
          <p:cNvPr id="86" name="TextBox 85">
            <a:extLst>
              <a:ext uri="{FF2B5EF4-FFF2-40B4-BE49-F238E27FC236}">
                <a16:creationId xmlns:a16="http://schemas.microsoft.com/office/drawing/2014/main" id="{777E09B8-BF30-4D3D-B34E-7EE63B495936}"/>
              </a:ext>
            </a:extLst>
          </p:cNvPr>
          <p:cNvSpPr txBox="1"/>
          <p:nvPr/>
        </p:nvSpPr>
        <p:spPr>
          <a:xfrm>
            <a:off x="4736689" y="3561971"/>
            <a:ext cx="7085925" cy="646331"/>
          </a:xfrm>
          <a:prstGeom prst="rect">
            <a:avLst/>
          </a:prstGeom>
          <a:solidFill>
            <a:schemeClr val="accent4">
              <a:lumMod val="40000"/>
              <a:lumOff val="60000"/>
            </a:schemeClr>
          </a:solidFill>
          <a:ln>
            <a:noFill/>
          </a:ln>
        </p:spPr>
        <p:txBody>
          <a:bodyPr wrap="square" lIns="0" tIns="0" rIns="0" bIns="0" anchor="t">
            <a:spAutoFit/>
          </a:bodyPr>
          <a:lstStyle/>
          <a:p>
            <a:pPr marL="342900" indent="-342900" algn="just">
              <a:buAutoNum type="arabicPeriod"/>
            </a:pPr>
            <a:r>
              <a:rPr lang="es-CO" dirty="0">
                <a:solidFill>
                  <a:schemeClr val="tx1"/>
                </a:solidFill>
                <a:latin typeface="+mn-lt"/>
              </a:rPr>
              <a:t>MAYORES DE 18 AÑOS</a:t>
            </a:r>
          </a:p>
          <a:p>
            <a:pPr marL="342900" indent="-342900" algn="just">
              <a:buAutoNum type="arabicPeriod"/>
            </a:pPr>
            <a:r>
              <a:rPr lang="es-CO" dirty="0">
                <a:solidFill>
                  <a:schemeClr val="tx1"/>
                </a:solidFill>
                <a:latin typeface="+mn-lt"/>
              </a:rPr>
              <a:t>BLOQUES EN BUEN ESTADO </a:t>
            </a:r>
          </a:p>
          <a:p>
            <a:pPr marL="342900" indent="-342900" algn="just">
              <a:buAutoNum type="arabicPeriod"/>
            </a:pPr>
            <a:r>
              <a:rPr lang="es-CO" dirty="0">
                <a:solidFill>
                  <a:schemeClr val="tx1"/>
                </a:solidFill>
                <a:latin typeface="+mn-lt"/>
              </a:rPr>
              <a:t>DX CONFIRMADO DE DPM Y CO </a:t>
            </a:r>
          </a:p>
        </p:txBody>
      </p:sp>
      <p:sp>
        <p:nvSpPr>
          <p:cNvPr id="85" name="TextBox 84">
            <a:extLst>
              <a:ext uri="{FF2B5EF4-FFF2-40B4-BE49-F238E27FC236}">
                <a16:creationId xmlns:a16="http://schemas.microsoft.com/office/drawing/2014/main" id="{26CEC0D6-2CC4-4158-A4C2-02FE11B1E4F0}"/>
              </a:ext>
            </a:extLst>
          </p:cNvPr>
          <p:cNvSpPr txBox="1"/>
          <p:nvPr/>
        </p:nvSpPr>
        <p:spPr>
          <a:xfrm>
            <a:off x="8986584" y="1356349"/>
            <a:ext cx="1628133" cy="307777"/>
          </a:xfrm>
          <a:prstGeom prst="rect">
            <a:avLst/>
          </a:prstGeom>
          <a:noFill/>
          <a:ln>
            <a:noFill/>
          </a:ln>
        </p:spPr>
        <p:txBody>
          <a:bodyPr wrap="square" lIns="0" tIns="0" rIns="0" bIns="0" anchor="t">
            <a:spAutoFit/>
          </a:bodyPr>
          <a:lstStyle/>
          <a:p>
            <a:pPr algn="ctr"/>
            <a:r>
              <a:rPr sz="2000" b="1" dirty="0">
                <a:solidFill>
                  <a:srgbClr val="FFFFFF"/>
                </a:solidFill>
                <a:latin typeface="Roboto"/>
              </a:rPr>
              <a:t>CO (G2)</a:t>
            </a:r>
          </a:p>
        </p:txBody>
      </p:sp>
      <p:sp>
        <p:nvSpPr>
          <p:cNvPr id="87" name="TextBox 86">
            <a:extLst>
              <a:ext uri="{FF2B5EF4-FFF2-40B4-BE49-F238E27FC236}">
                <a16:creationId xmlns:a16="http://schemas.microsoft.com/office/drawing/2014/main" id="{0B421703-D69F-434A-B982-B7FF23C1E64E}"/>
              </a:ext>
            </a:extLst>
          </p:cNvPr>
          <p:cNvSpPr txBox="1"/>
          <p:nvPr/>
        </p:nvSpPr>
        <p:spPr>
          <a:xfrm>
            <a:off x="6137971" y="1367104"/>
            <a:ext cx="2020090" cy="307777"/>
          </a:xfrm>
          <a:prstGeom prst="rect">
            <a:avLst/>
          </a:prstGeom>
          <a:noFill/>
          <a:ln>
            <a:noFill/>
          </a:ln>
        </p:spPr>
        <p:txBody>
          <a:bodyPr wrap="square" lIns="0" tIns="0" rIns="0" bIns="0" anchor="t">
            <a:spAutoFit/>
          </a:bodyPr>
          <a:lstStyle/>
          <a:p>
            <a:pPr algn="ctr"/>
            <a:r>
              <a:rPr sz="2000" b="1" dirty="0">
                <a:solidFill>
                  <a:srgbClr val="FFFFFF"/>
                </a:solidFill>
                <a:latin typeface="Roboto"/>
              </a:rPr>
              <a:t>DPM (G1)</a:t>
            </a:r>
          </a:p>
        </p:txBody>
      </p:sp>
      <p:sp>
        <p:nvSpPr>
          <p:cNvPr id="90" name="TextBox 89">
            <a:extLst>
              <a:ext uri="{FF2B5EF4-FFF2-40B4-BE49-F238E27FC236}">
                <a16:creationId xmlns:a16="http://schemas.microsoft.com/office/drawing/2014/main" id="{12ABB3AE-ACF1-4834-B0B2-315EB965E19D}"/>
              </a:ext>
            </a:extLst>
          </p:cNvPr>
          <p:cNvSpPr txBox="1"/>
          <p:nvPr/>
        </p:nvSpPr>
        <p:spPr>
          <a:xfrm>
            <a:off x="4736689" y="5209524"/>
            <a:ext cx="7085914" cy="646331"/>
          </a:xfrm>
          <a:prstGeom prst="rect">
            <a:avLst/>
          </a:prstGeom>
          <a:solidFill>
            <a:schemeClr val="accent4">
              <a:lumMod val="40000"/>
              <a:lumOff val="60000"/>
            </a:schemeClr>
          </a:solidFill>
          <a:ln>
            <a:noFill/>
          </a:ln>
        </p:spPr>
        <p:txBody>
          <a:bodyPr wrap="square" lIns="0" tIns="0" rIns="0" bIns="0" anchor="t">
            <a:spAutoFit/>
          </a:bodyPr>
          <a:lstStyle/>
          <a:p>
            <a:pPr algn="ctr"/>
            <a:r>
              <a:rPr lang="es-CO" dirty="0">
                <a:solidFill>
                  <a:schemeClr val="tx1"/>
                </a:solidFill>
                <a:latin typeface="+mn-lt"/>
              </a:rPr>
              <a:t>BLOQUES DE PARAFINA ENTRE LOS AÑOS 2019 AL 2023, BAJO EL CONSENTIMIENTO DEL REPRESENTANTE LEGAL DEL BIOBANCO EN LA CIUDAD DE BARRANQUILLA-COLOMBIA</a:t>
            </a:r>
          </a:p>
        </p:txBody>
      </p:sp>
      <p:sp>
        <p:nvSpPr>
          <p:cNvPr id="88" name="TextBox 87">
            <a:extLst>
              <a:ext uri="{FF2B5EF4-FFF2-40B4-BE49-F238E27FC236}">
                <a16:creationId xmlns:a16="http://schemas.microsoft.com/office/drawing/2014/main" id="{1A0B0539-3BDD-4E25-9F9A-28C0EE2AEB50}"/>
              </a:ext>
            </a:extLst>
          </p:cNvPr>
          <p:cNvSpPr txBox="1"/>
          <p:nvPr/>
        </p:nvSpPr>
        <p:spPr>
          <a:xfrm>
            <a:off x="1491755" y="1356349"/>
            <a:ext cx="2894457" cy="307777"/>
          </a:xfrm>
          <a:prstGeom prst="rect">
            <a:avLst/>
          </a:prstGeom>
          <a:noFill/>
          <a:ln>
            <a:noFill/>
          </a:ln>
        </p:spPr>
        <p:txBody>
          <a:bodyPr wrap="square" lIns="0" tIns="0" rIns="0" bIns="0" anchor="t">
            <a:spAutoFit/>
          </a:bodyPr>
          <a:lstStyle/>
          <a:p>
            <a:pPr algn="l"/>
            <a:r>
              <a:rPr lang="es-CO" sz="2000" b="1" dirty="0">
                <a:solidFill>
                  <a:srgbClr val="FFFFFF"/>
                </a:solidFill>
                <a:latin typeface="Roboto"/>
              </a:rPr>
              <a:t>CARACTERÍSTICA</a:t>
            </a:r>
            <a:endParaRPr sz="2000" b="1" dirty="0">
              <a:solidFill>
                <a:srgbClr val="FFFFFF"/>
              </a:solidFill>
              <a:latin typeface="Roboto"/>
            </a:endParaRPr>
          </a:p>
        </p:txBody>
      </p:sp>
      <p:sp>
        <p:nvSpPr>
          <p:cNvPr id="92" name="Rounded Rectangle 87">
            <a:extLst>
              <a:ext uri="{FF2B5EF4-FFF2-40B4-BE49-F238E27FC236}">
                <a16:creationId xmlns:a16="http://schemas.microsoft.com/office/drawing/2014/main" id="{5BC57F7C-0637-4304-BCEE-3D6F44FAB6AD}"/>
              </a:ext>
            </a:extLst>
          </p:cNvPr>
          <p:cNvSpPr/>
          <p:nvPr/>
        </p:nvSpPr>
        <p:spPr>
          <a:xfrm>
            <a:off x="845902" y="3613401"/>
            <a:ext cx="619692" cy="508133"/>
          </a:xfrm>
          <a:custGeom>
            <a:avLst/>
            <a:gdLst/>
            <a:ahLst/>
            <a:cxnLst/>
            <a:rect l="0" t="0" r="0" b="0"/>
            <a:pathLst>
              <a:path w="302439" h="302439">
                <a:moveTo>
                  <a:pt x="213811" y="0"/>
                </a:moveTo>
                <a:lnTo>
                  <a:pt x="302439" y="88628"/>
                </a:lnTo>
                <a:lnTo>
                  <a:pt x="302439" y="213811"/>
                </a:lnTo>
                <a:lnTo>
                  <a:pt x="213811" y="302439"/>
                </a:lnTo>
                <a:lnTo>
                  <a:pt x="88628" y="302439"/>
                </a:lnTo>
                <a:lnTo>
                  <a:pt x="0" y="213811"/>
                </a:lnTo>
                <a:lnTo>
                  <a:pt x="0" y="88628"/>
                </a:lnTo>
                <a:lnTo>
                  <a:pt x="88628" y="0"/>
                </a:lnTo>
                <a:close/>
                <a:moveTo>
                  <a:pt x="99410" y="26299"/>
                </a:moveTo>
                <a:lnTo>
                  <a:pt x="26299" y="99410"/>
                </a:lnTo>
                <a:lnTo>
                  <a:pt x="26299" y="203029"/>
                </a:lnTo>
                <a:lnTo>
                  <a:pt x="99410" y="276140"/>
                </a:lnTo>
                <a:lnTo>
                  <a:pt x="203029" y="276140"/>
                </a:lnTo>
                <a:lnTo>
                  <a:pt x="276140" y="203029"/>
                </a:lnTo>
                <a:lnTo>
                  <a:pt x="276140" y="99410"/>
                </a:lnTo>
                <a:lnTo>
                  <a:pt x="203029" y="26299"/>
                </a:lnTo>
                <a:close/>
                <a:moveTo>
                  <a:pt x="85472" y="111771"/>
                </a:moveTo>
                <a:lnTo>
                  <a:pt x="59173" y="190668"/>
                </a:lnTo>
                <a:moveTo>
                  <a:pt x="85472" y="111771"/>
                </a:moveTo>
                <a:lnTo>
                  <a:pt x="111771" y="190668"/>
                </a:lnTo>
                <a:moveTo>
                  <a:pt x="203818" y="111771"/>
                </a:moveTo>
                <a:lnTo>
                  <a:pt x="203818" y="190668"/>
                </a:lnTo>
                <a:moveTo>
                  <a:pt x="102961" y="164369"/>
                </a:moveTo>
                <a:lnTo>
                  <a:pt x="67983" y="164369"/>
                </a:lnTo>
                <a:moveTo>
                  <a:pt x="177519" y="131495"/>
                </a:moveTo>
                <a:cubicBezTo>
                  <a:pt x="177519" y="142389"/>
                  <a:pt x="168688" y="151219"/>
                  <a:pt x="157794" y="151219"/>
                </a:cubicBezTo>
                <a:lnTo>
                  <a:pt x="138070" y="151219"/>
                </a:lnTo>
                <a:lnTo>
                  <a:pt x="138070" y="111771"/>
                </a:lnTo>
                <a:lnTo>
                  <a:pt x="157794" y="111771"/>
                </a:lnTo>
                <a:cubicBezTo>
                  <a:pt x="168688" y="111771"/>
                  <a:pt x="177519" y="120602"/>
                  <a:pt x="177519" y="131495"/>
                </a:cubicBezTo>
                <a:close/>
                <a:moveTo>
                  <a:pt x="243266" y="131495"/>
                </a:moveTo>
                <a:cubicBezTo>
                  <a:pt x="243266" y="142389"/>
                  <a:pt x="234435" y="151219"/>
                  <a:pt x="223542" y="151219"/>
                </a:cubicBezTo>
                <a:lnTo>
                  <a:pt x="203818" y="151219"/>
                </a:lnTo>
                <a:lnTo>
                  <a:pt x="203818" y="111771"/>
                </a:lnTo>
                <a:lnTo>
                  <a:pt x="223542" y="111771"/>
                </a:lnTo>
                <a:cubicBezTo>
                  <a:pt x="234435" y="111771"/>
                  <a:pt x="243266" y="120602"/>
                  <a:pt x="243266" y="131495"/>
                </a:cubicBezTo>
                <a:close/>
                <a:moveTo>
                  <a:pt x="177519" y="170944"/>
                </a:moveTo>
                <a:cubicBezTo>
                  <a:pt x="177519" y="181837"/>
                  <a:pt x="168688" y="190668"/>
                  <a:pt x="157794" y="190668"/>
                </a:cubicBezTo>
                <a:lnTo>
                  <a:pt x="138070" y="190668"/>
                </a:lnTo>
                <a:lnTo>
                  <a:pt x="138070" y="151219"/>
                </a:lnTo>
                <a:lnTo>
                  <a:pt x="157794" y="151219"/>
                </a:lnTo>
                <a:cubicBezTo>
                  <a:pt x="168688" y="151219"/>
                  <a:pt x="177519" y="160050"/>
                  <a:pt x="177519" y="170944"/>
                </a:cubicBezTo>
                <a:close/>
              </a:path>
            </a:pathLst>
          </a:custGeom>
          <a:ln/>
        </p:spPr>
        <p:style>
          <a:lnRef idx="2">
            <a:schemeClr val="dk1"/>
          </a:lnRef>
          <a:fillRef idx="1">
            <a:schemeClr val="lt1"/>
          </a:fillRef>
          <a:effectRef idx="0">
            <a:schemeClr val="dk1"/>
          </a:effectRef>
          <a:fontRef idx="minor">
            <a:schemeClr val="dk1"/>
          </a:fontRef>
        </p:style>
        <p:txBody>
          <a:bodyPr rtlCol="0" anchor="ctr"/>
          <a:lstStyle/>
          <a:p>
            <a:pPr algn="ctr"/>
            <a:endParaRPr lang="es-CO" b="1" dirty="0">
              <a:solidFill>
                <a:schemeClr val="tx1"/>
              </a:solidFill>
              <a:latin typeface="+mj-lt"/>
            </a:endParaRPr>
          </a:p>
        </p:txBody>
      </p:sp>
      <p:sp>
        <p:nvSpPr>
          <p:cNvPr id="93" name="Rounded Rectangle 88">
            <a:extLst>
              <a:ext uri="{FF2B5EF4-FFF2-40B4-BE49-F238E27FC236}">
                <a16:creationId xmlns:a16="http://schemas.microsoft.com/office/drawing/2014/main" id="{F85125D8-7A4D-43E2-B159-A810B3042F95}"/>
              </a:ext>
            </a:extLst>
          </p:cNvPr>
          <p:cNvSpPr/>
          <p:nvPr/>
        </p:nvSpPr>
        <p:spPr>
          <a:xfrm>
            <a:off x="1139675" y="5261694"/>
            <a:ext cx="456848" cy="391269"/>
          </a:xfrm>
          <a:custGeom>
            <a:avLst/>
            <a:gdLst/>
            <a:ahLst/>
            <a:cxnLst/>
            <a:rect l="0" t="0" r="0" b="0"/>
            <a:pathLst>
              <a:path w="289290" h="302439">
                <a:moveTo>
                  <a:pt x="0" y="52598"/>
                </a:moveTo>
                <a:cubicBezTo>
                  <a:pt x="0" y="23549"/>
                  <a:pt x="23549" y="0"/>
                  <a:pt x="52598" y="0"/>
                </a:cubicBezTo>
                <a:cubicBezTo>
                  <a:pt x="81647" y="0"/>
                  <a:pt x="105196" y="23549"/>
                  <a:pt x="105196" y="52598"/>
                </a:cubicBezTo>
                <a:cubicBezTo>
                  <a:pt x="105196" y="81647"/>
                  <a:pt x="81647" y="105196"/>
                  <a:pt x="52598" y="105196"/>
                </a:cubicBezTo>
                <a:cubicBezTo>
                  <a:pt x="23549" y="105196"/>
                  <a:pt x="0" y="81647"/>
                  <a:pt x="0" y="52598"/>
                </a:cubicBezTo>
                <a:moveTo>
                  <a:pt x="52598" y="29323"/>
                </a:moveTo>
                <a:lnTo>
                  <a:pt x="52598" y="52598"/>
                </a:lnTo>
                <a:lnTo>
                  <a:pt x="75872" y="52598"/>
                </a:lnTo>
                <a:moveTo>
                  <a:pt x="170944" y="249841"/>
                </a:moveTo>
                <a:lnTo>
                  <a:pt x="75083" y="249841"/>
                </a:lnTo>
                <a:cubicBezTo>
                  <a:pt x="68777" y="249843"/>
                  <a:pt x="62855" y="246808"/>
                  <a:pt x="59173" y="241688"/>
                </a:cubicBezTo>
                <a:lnTo>
                  <a:pt x="16962" y="182515"/>
                </a:lnTo>
                <a:cubicBezTo>
                  <a:pt x="12204" y="176869"/>
                  <a:pt x="10997" y="169038"/>
                  <a:pt x="13835" y="162221"/>
                </a:cubicBezTo>
                <a:cubicBezTo>
                  <a:pt x="16673" y="155405"/>
                  <a:pt x="23082" y="150744"/>
                  <a:pt x="30441" y="150144"/>
                </a:cubicBezTo>
                <a:cubicBezTo>
                  <a:pt x="37801" y="149544"/>
                  <a:pt x="44879" y="153105"/>
                  <a:pt x="48784" y="159372"/>
                </a:cubicBezTo>
                <a:lnTo>
                  <a:pt x="85209" y="210392"/>
                </a:lnTo>
                <a:lnTo>
                  <a:pt x="144645" y="210392"/>
                </a:lnTo>
                <a:moveTo>
                  <a:pt x="0" y="302439"/>
                </a:moveTo>
                <a:lnTo>
                  <a:pt x="0" y="256416"/>
                </a:lnTo>
                <a:cubicBezTo>
                  <a:pt x="0" y="252785"/>
                  <a:pt x="2943" y="249841"/>
                  <a:pt x="6574" y="249841"/>
                </a:cubicBezTo>
                <a:lnTo>
                  <a:pt x="75083" y="249841"/>
                </a:lnTo>
                <a:moveTo>
                  <a:pt x="276140" y="249841"/>
                </a:moveTo>
                <a:lnTo>
                  <a:pt x="282715" y="249841"/>
                </a:lnTo>
                <a:cubicBezTo>
                  <a:pt x="286346" y="249841"/>
                  <a:pt x="289290" y="252785"/>
                  <a:pt x="289290" y="256416"/>
                </a:cubicBezTo>
                <a:lnTo>
                  <a:pt x="289290" y="302439"/>
                </a:lnTo>
                <a:moveTo>
                  <a:pt x="190668" y="32873"/>
                </a:moveTo>
                <a:cubicBezTo>
                  <a:pt x="190668" y="14718"/>
                  <a:pt x="205386" y="0"/>
                  <a:pt x="223542" y="0"/>
                </a:cubicBezTo>
                <a:cubicBezTo>
                  <a:pt x="241698" y="0"/>
                  <a:pt x="256416" y="14718"/>
                  <a:pt x="256416" y="32873"/>
                </a:cubicBezTo>
                <a:cubicBezTo>
                  <a:pt x="256416" y="51029"/>
                  <a:pt x="241698" y="65747"/>
                  <a:pt x="223542" y="65747"/>
                </a:cubicBezTo>
                <a:cubicBezTo>
                  <a:pt x="205386" y="65747"/>
                  <a:pt x="190668" y="51029"/>
                  <a:pt x="190668" y="32873"/>
                </a:cubicBezTo>
                <a:moveTo>
                  <a:pt x="236692" y="302439"/>
                </a:moveTo>
                <a:lnTo>
                  <a:pt x="210392" y="302439"/>
                </a:lnTo>
                <a:cubicBezTo>
                  <a:pt x="203130" y="302439"/>
                  <a:pt x="197243" y="296552"/>
                  <a:pt x="197243" y="289290"/>
                </a:cubicBezTo>
                <a:lnTo>
                  <a:pt x="197243" y="197243"/>
                </a:lnTo>
                <a:lnTo>
                  <a:pt x="184093" y="197243"/>
                </a:lnTo>
                <a:cubicBezTo>
                  <a:pt x="176831" y="197243"/>
                  <a:pt x="170944" y="191356"/>
                  <a:pt x="170944" y="184093"/>
                </a:cubicBezTo>
                <a:lnTo>
                  <a:pt x="170944" y="144645"/>
                </a:lnTo>
                <a:cubicBezTo>
                  <a:pt x="170944" y="115595"/>
                  <a:pt x="194493" y="92046"/>
                  <a:pt x="223542" y="92046"/>
                </a:cubicBezTo>
                <a:cubicBezTo>
                  <a:pt x="252591" y="92046"/>
                  <a:pt x="276140" y="115595"/>
                  <a:pt x="276140" y="144645"/>
                </a:cubicBezTo>
                <a:lnTo>
                  <a:pt x="276140" y="184093"/>
                </a:lnTo>
                <a:cubicBezTo>
                  <a:pt x="276140" y="191356"/>
                  <a:pt x="270253" y="197243"/>
                  <a:pt x="262991" y="197243"/>
                </a:cubicBezTo>
                <a:lnTo>
                  <a:pt x="249841" y="197243"/>
                </a:lnTo>
                <a:lnTo>
                  <a:pt x="249841" y="289290"/>
                </a:lnTo>
                <a:cubicBezTo>
                  <a:pt x="249841" y="296552"/>
                  <a:pt x="243954" y="302439"/>
                  <a:pt x="236692" y="302439"/>
                </a:cubicBezTo>
                <a:close/>
              </a:path>
            </a:pathLst>
          </a:custGeom>
          <a:ln/>
        </p:spPr>
        <p:style>
          <a:lnRef idx="2">
            <a:schemeClr val="dk1"/>
          </a:lnRef>
          <a:fillRef idx="1">
            <a:schemeClr val="lt1"/>
          </a:fillRef>
          <a:effectRef idx="0">
            <a:schemeClr val="dk1"/>
          </a:effectRef>
          <a:fontRef idx="minor">
            <a:schemeClr val="dk1"/>
          </a:fontRef>
        </p:style>
        <p:txBody>
          <a:bodyPr rtlCol="0" anchor="ctr"/>
          <a:lstStyle/>
          <a:p>
            <a:pPr algn="ctr"/>
            <a:endParaRPr lang="es-CO" b="1" dirty="0">
              <a:solidFill>
                <a:schemeClr val="tx1"/>
              </a:solidFill>
              <a:latin typeface="+mj-lt"/>
            </a:endParaRPr>
          </a:p>
        </p:txBody>
      </p:sp>
      <p:sp>
        <p:nvSpPr>
          <p:cNvPr id="94" name="Rounded Rectangle 89">
            <a:extLst>
              <a:ext uri="{FF2B5EF4-FFF2-40B4-BE49-F238E27FC236}">
                <a16:creationId xmlns:a16="http://schemas.microsoft.com/office/drawing/2014/main" id="{F7D11F09-0967-4447-B08D-5CD48D0EDE2D}"/>
              </a:ext>
            </a:extLst>
          </p:cNvPr>
          <p:cNvSpPr/>
          <p:nvPr/>
        </p:nvSpPr>
        <p:spPr>
          <a:xfrm>
            <a:off x="986139" y="1885234"/>
            <a:ext cx="619535" cy="494143"/>
          </a:xfrm>
          <a:custGeom>
            <a:avLst/>
            <a:gdLst/>
            <a:ahLst/>
            <a:cxnLst/>
            <a:rect l="0" t="0" r="0" b="0"/>
            <a:pathLst>
              <a:path w="302362" h="294112">
                <a:moveTo>
                  <a:pt x="148934" y="104990"/>
                </a:moveTo>
                <a:cubicBezTo>
                  <a:pt x="148934" y="97728"/>
                  <a:pt x="154821" y="91841"/>
                  <a:pt x="162084" y="91841"/>
                </a:cubicBezTo>
                <a:lnTo>
                  <a:pt x="248421" y="91841"/>
                </a:lnTo>
                <a:cubicBezTo>
                  <a:pt x="252013" y="91841"/>
                  <a:pt x="255449" y="93311"/>
                  <a:pt x="257931" y="95909"/>
                </a:cubicBezTo>
                <a:lnTo>
                  <a:pt x="298704" y="138604"/>
                </a:lnTo>
                <a:cubicBezTo>
                  <a:pt x="301040" y="141051"/>
                  <a:pt x="302343" y="144303"/>
                  <a:pt x="302343" y="147686"/>
                </a:cubicBezTo>
                <a:lnTo>
                  <a:pt x="302343" y="280962"/>
                </a:lnTo>
                <a:cubicBezTo>
                  <a:pt x="302343" y="288225"/>
                  <a:pt x="296456" y="294112"/>
                  <a:pt x="289194" y="294112"/>
                </a:cubicBezTo>
                <a:lnTo>
                  <a:pt x="162084" y="294112"/>
                </a:lnTo>
                <a:cubicBezTo>
                  <a:pt x="154821" y="294112"/>
                  <a:pt x="148934" y="288225"/>
                  <a:pt x="148934" y="280962"/>
                </a:cubicBezTo>
                <a:close/>
                <a:moveTo>
                  <a:pt x="13226" y="177930"/>
                </a:moveTo>
                <a:cubicBezTo>
                  <a:pt x="13226" y="170668"/>
                  <a:pt x="19113" y="164779"/>
                  <a:pt x="26376" y="164779"/>
                </a:cubicBezTo>
                <a:lnTo>
                  <a:pt x="74791" y="164779"/>
                </a:lnTo>
                <a:cubicBezTo>
                  <a:pt x="78383" y="164779"/>
                  <a:pt x="81820" y="166249"/>
                  <a:pt x="84301" y="168848"/>
                </a:cubicBezTo>
                <a:lnTo>
                  <a:pt x="107649" y="193297"/>
                </a:lnTo>
                <a:cubicBezTo>
                  <a:pt x="109985" y="195742"/>
                  <a:pt x="111289" y="198996"/>
                  <a:pt x="111289" y="202378"/>
                </a:cubicBezTo>
                <a:lnTo>
                  <a:pt x="111289" y="280927"/>
                </a:lnTo>
                <a:cubicBezTo>
                  <a:pt x="111289" y="288189"/>
                  <a:pt x="105402" y="294076"/>
                  <a:pt x="98139" y="294076"/>
                </a:cubicBezTo>
                <a:lnTo>
                  <a:pt x="26376" y="294076"/>
                </a:lnTo>
                <a:cubicBezTo>
                  <a:pt x="19113" y="294076"/>
                  <a:pt x="13226" y="288189"/>
                  <a:pt x="13226" y="280927"/>
                </a:cubicBezTo>
                <a:close/>
                <a:moveTo>
                  <a:pt x="0" y="0"/>
                </a:moveTo>
                <a:moveTo>
                  <a:pt x="302362" y="36726"/>
                </a:moveTo>
                <a:lnTo>
                  <a:pt x="148946" y="36726"/>
                </a:lnTo>
                <a:moveTo>
                  <a:pt x="0" y="0"/>
                </a:moveTo>
                <a:moveTo>
                  <a:pt x="111283" y="107045"/>
                </a:moveTo>
                <a:lnTo>
                  <a:pt x="13226" y="107045"/>
                </a:lnTo>
                <a:moveTo>
                  <a:pt x="0" y="0"/>
                </a:moveTo>
                <a:moveTo>
                  <a:pt x="302362" y="21547"/>
                </a:moveTo>
                <a:lnTo>
                  <a:pt x="302362" y="51981"/>
                </a:lnTo>
                <a:moveTo>
                  <a:pt x="0" y="0"/>
                </a:moveTo>
                <a:moveTo>
                  <a:pt x="111283" y="91867"/>
                </a:moveTo>
                <a:lnTo>
                  <a:pt x="111283" y="122301"/>
                </a:lnTo>
                <a:moveTo>
                  <a:pt x="0" y="0"/>
                </a:moveTo>
                <a:moveTo>
                  <a:pt x="148934" y="51981"/>
                </a:moveTo>
                <a:lnTo>
                  <a:pt x="148934" y="21547"/>
                </a:lnTo>
                <a:moveTo>
                  <a:pt x="0" y="0"/>
                </a:moveTo>
                <a:moveTo>
                  <a:pt x="13226" y="122301"/>
                </a:moveTo>
                <a:lnTo>
                  <a:pt x="13226" y="91867"/>
                </a:lnTo>
              </a:path>
            </a:pathLst>
          </a:custGeom>
          <a:ln/>
        </p:spPr>
        <p:style>
          <a:lnRef idx="2">
            <a:schemeClr val="dk1"/>
          </a:lnRef>
          <a:fillRef idx="1">
            <a:schemeClr val="lt1"/>
          </a:fillRef>
          <a:effectRef idx="0">
            <a:schemeClr val="dk1"/>
          </a:effectRef>
          <a:fontRef idx="minor">
            <a:schemeClr val="dk1"/>
          </a:fontRef>
        </p:style>
        <p:txBody>
          <a:bodyPr rtlCol="0" anchor="ctr"/>
          <a:lstStyle/>
          <a:p>
            <a:pPr algn="ctr"/>
            <a:endParaRPr>
              <a:solidFill>
                <a:schemeClr val="tx1"/>
              </a:solidFill>
              <a:latin typeface="+mj-lt"/>
            </a:endParaRPr>
          </a:p>
        </p:txBody>
      </p:sp>
      <p:sp>
        <p:nvSpPr>
          <p:cNvPr id="96" name="Rounded Rectangle 91">
            <a:extLst>
              <a:ext uri="{FF2B5EF4-FFF2-40B4-BE49-F238E27FC236}">
                <a16:creationId xmlns:a16="http://schemas.microsoft.com/office/drawing/2014/main" id="{0E2F6DEE-B5C8-4822-8DFF-E869771ADA97}"/>
              </a:ext>
            </a:extLst>
          </p:cNvPr>
          <p:cNvSpPr/>
          <p:nvPr/>
        </p:nvSpPr>
        <p:spPr>
          <a:xfrm>
            <a:off x="1005903" y="2655822"/>
            <a:ext cx="619692" cy="505064"/>
          </a:xfrm>
          <a:custGeom>
            <a:avLst/>
            <a:gdLst/>
            <a:ahLst/>
            <a:cxnLst/>
            <a:rect l="0" t="0" r="0" b="0"/>
            <a:pathLst>
              <a:path w="302439" h="300612">
                <a:moveTo>
                  <a:pt x="165197" y="111389"/>
                </a:moveTo>
                <a:lnTo>
                  <a:pt x="193732" y="139950"/>
                </a:lnTo>
                <a:cubicBezTo>
                  <a:pt x="196411" y="142642"/>
                  <a:pt x="200128" y="144034"/>
                  <a:pt x="203916" y="143764"/>
                </a:cubicBezTo>
                <a:cubicBezTo>
                  <a:pt x="207704" y="143494"/>
                  <a:pt x="211187" y="141588"/>
                  <a:pt x="213456" y="138543"/>
                </a:cubicBezTo>
                <a:lnTo>
                  <a:pt x="263227" y="72191"/>
                </a:lnTo>
                <a:moveTo>
                  <a:pt x="132534" y="0"/>
                </a:moveTo>
                <a:lnTo>
                  <a:pt x="282833" y="0"/>
                </a:lnTo>
                <a:cubicBezTo>
                  <a:pt x="293658" y="7"/>
                  <a:pt x="302432" y="8780"/>
                  <a:pt x="302439" y="19605"/>
                </a:cubicBezTo>
                <a:lnTo>
                  <a:pt x="302439" y="202595"/>
                </a:lnTo>
                <a:cubicBezTo>
                  <a:pt x="302432" y="213404"/>
                  <a:pt x="293682" y="222172"/>
                  <a:pt x="282873" y="222201"/>
                </a:cubicBezTo>
                <a:lnTo>
                  <a:pt x="168472" y="222201"/>
                </a:lnTo>
                <a:moveTo>
                  <a:pt x="26141" y="45747"/>
                </a:moveTo>
                <a:cubicBezTo>
                  <a:pt x="26141" y="20481"/>
                  <a:pt x="46623" y="0"/>
                  <a:pt x="71888" y="0"/>
                </a:cubicBezTo>
                <a:cubicBezTo>
                  <a:pt x="97154" y="0"/>
                  <a:pt x="117635" y="20481"/>
                  <a:pt x="117635" y="45747"/>
                </a:cubicBezTo>
                <a:cubicBezTo>
                  <a:pt x="117635" y="71012"/>
                  <a:pt x="97154" y="91494"/>
                  <a:pt x="71888" y="91494"/>
                </a:cubicBezTo>
                <a:cubicBezTo>
                  <a:pt x="46623" y="91494"/>
                  <a:pt x="26141" y="71012"/>
                  <a:pt x="26141" y="45747"/>
                </a:cubicBezTo>
                <a:moveTo>
                  <a:pt x="117031" y="53282"/>
                </a:moveTo>
                <a:cubicBezTo>
                  <a:pt x="99675" y="53099"/>
                  <a:pt x="83233" y="45470"/>
                  <a:pt x="71888" y="32334"/>
                </a:cubicBezTo>
                <a:cubicBezTo>
                  <a:pt x="60542" y="45463"/>
                  <a:pt x="44110" y="53095"/>
                  <a:pt x="26759" y="53295"/>
                </a:cubicBezTo>
                <a:moveTo>
                  <a:pt x="43156" y="120252"/>
                </a:moveTo>
                <a:lnTo>
                  <a:pt x="71888" y="166078"/>
                </a:lnTo>
                <a:lnTo>
                  <a:pt x="100870" y="120436"/>
                </a:lnTo>
                <a:moveTo>
                  <a:pt x="71888" y="111100"/>
                </a:moveTo>
                <a:cubicBezTo>
                  <a:pt x="94870" y="111101"/>
                  <a:pt x="114846" y="126878"/>
                  <a:pt x="120173" y="149234"/>
                </a:cubicBezTo>
                <a:lnTo>
                  <a:pt x="143843" y="235258"/>
                </a:lnTo>
                <a:lnTo>
                  <a:pt x="105130" y="235258"/>
                </a:lnTo>
                <a:lnTo>
                  <a:pt x="91349" y="300612"/>
                </a:lnTo>
                <a:lnTo>
                  <a:pt x="52137" y="300612"/>
                </a:lnTo>
                <a:lnTo>
                  <a:pt x="38357" y="235258"/>
                </a:lnTo>
                <a:lnTo>
                  <a:pt x="0" y="235258"/>
                </a:lnTo>
                <a:lnTo>
                  <a:pt x="23590" y="149234"/>
                </a:lnTo>
                <a:cubicBezTo>
                  <a:pt x="28922" y="126876"/>
                  <a:pt x="48903" y="111100"/>
                  <a:pt x="71888" y="111100"/>
                </a:cubicBezTo>
                <a:close/>
              </a:path>
            </a:pathLst>
          </a:custGeom>
          <a:ln/>
        </p:spPr>
        <p:style>
          <a:lnRef idx="2">
            <a:schemeClr val="dk1"/>
          </a:lnRef>
          <a:fillRef idx="1">
            <a:schemeClr val="lt1"/>
          </a:fillRef>
          <a:effectRef idx="0">
            <a:schemeClr val="dk1"/>
          </a:effectRef>
          <a:fontRef idx="minor">
            <a:schemeClr val="dk1"/>
          </a:fontRef>
        </p:style>
        <p:txBody>
          <a:bodyPr rtlCol="0" anchor="ctr"/>
          <a:lstStyle/>
          <a:p>
            <a:pPr algn="ctr"/>
            <a:endParaRPr lang="es-CO" b="1" dirty="0">
              <a:solidFill>
                <a:schemeClr val="tx1"/>
              </a:solidFill>
              <a:latin typeface="+mj-lt"/>
            </a:endParaRPr>
          </a:p>
        </p:txBody>
      </p:sp>
      <p:sp>
        <p:nvSpPr>
          <p:cNvPr id="103" name="TextBox 102">
            <a:extLst>
              <a:ext uri="{FF2B5EF4-FFF2-40B4-BE49-F238E27FC236}">
                <a16:creationId xmlns:a16="http://schemas.microsoft.com/office/drawing/2014/main" id="{35C31E4B-836D-4988-880F-72CC21FAD3B3}"/>
              </a:ext>
            </a:extLst>
          </p:cNvPr>
          <p:cNvSpPr txBox="1"/>
          <p:nvPr/>
        </p:nvSpPr>
        <p:spPr>
          <a:xfrm>
            <a:off x="-789011" y="6419732"/>
            <a:ext cx="3508673" cy="266227"/>
          </a:xfrm>
          <a:prstGeom prst="rect">
            <a:avLst/>
          </a:prstGeom>
          <a:noFill/>
        </p:spPr>
        <p:txBody>
          <a:bodyPr wrap="square">
            <a:spAutoFit/>
          </a:bodyPr>
          <a:lstStyle/>
          <a:p>
            <a:pPr marL="899160">
              <a:lnSpc>
                <a:spcPct val="115000"/>
              </a:lnSpc>
              <a:spcAft>
                <a:spcPts val="800"/>
              </a:spcAft>
            </a:pPr>
            <a:r>
              <a:rPr lang="es-CO" sz="1050" b="1" kern="100" dirty="0">
                <a:effectLst/>
                <a:latin typeface="Arial" panose="020B0604020202020204" pitchFamily="34" charset="0"/>
                <a:ea typeface="Arial" panose="020B0604020202020204" pitchFamily="34" charset="0"/>
              </a:rPr>
              <a:t>Fuente: </a:t>
            </a:r>
            <a:r>
              <a:rPr lang="es-CO" sz="1050" kern="100" dirty="0">
                <a:effectLst/>
                <a:latin typeface="Arial" panose="020B0604020202020204" pitchFamily="34" charset="0"/>
                <a:ea typeface="Arial" panose="020B0604020202020204" pitchFamily="34" charset="0"/>
              </a:rPr>
              <a:t>Elaboración propia.</a:t>
            </a:r>
            <a:endParaRPr lang="es-CO" sz="1000" kern="100" dirty="0">
              <a:effectLst/>
              <a:latin typeface="Calibri" panose="020F0502020204030204" pitchFamily="34" charset="0"/>
              <a:ea typeface="Calibri" panose="020F0502020204030204" pitchFamily="34" charset="0"/>
            </a:endParaRPr>
          </a:p>
        </p:txBody>
      </p:sp>
      <p:grpSp>
        <p:nvGrpSpPr>
          <p:cNvPr id="6" name="Group 15">
            <a:extLst>
              <a:ext uri="{FF2B5EF4-FFF2-40B4-BE49-F238E27FC236}">
                <a16:creationId xmlns:a16="http://schemas.microsoft.com/office/drawing/2014/main" id="{23260FBD-A43F-491D-1752-C57FD4F2E34E}"/>
              </a:ext>
            </a:extLst>
          </p:cNvPr>
          <p:cNvGrpSpPr/>
          <p:nvPr/>
        </p:nvGrpSpPr>
        <p:grpSpPr>
          <a:xfrm>
            <a:off x="891036" y="4440528"/>
            <a:ext cx="3662871" cy="531890"/>
            <a:chOff x="315589" y="2735107"/>
            <a:chExt cx="2577313" cy="420785"/>
          </a:xfrm>
          <a:solidFill>
            <a:schemeClr val="accent4">
              <a:lumMod val="40000"/>
              <a:lumOff val="60000"/>
            </a:schemeClr>
          </a:solidFill>
        </p:grpSpPr>
        <p:sp>
          <p:nvSpPr>
            <p:cNvPr id="7" name="Rounded Rectangle 10">
              <a:extLst>
                <a:ext uri="{FF2B5EF4-FFF2-40B4-BE49-F238E27FC236}">
                  <a16:creationId xmlns:a16="http://schemas.microsoft.com/office/drawing/2014/main" id="{533FC3AF-9174-46CB-8EAF-524763E1EA9F}"/>
                </a:ext>
              </a:extLst>
            </p:cNvPr>
            <p:cNvSpPr/>
            <p:nvPr/>
          </p:nvSpPr>
          <p:spPr>
            <a:xfrm>
              <a:off x="315589" y="2735107"/>
              <a:ext cx="2577313" cy="420785"/>
            </a:xfrm>
            <a:custGeom>
              <a:avLst/>
              <a:gdLst/>
              <a:ahLst/>
              <a:cxnLst/>
              <a:rect l="0" t="0" r="0" b="0"/>
              <a:pathLst>
                <a:path w="2577313" h="420785">
                  <a:moveTo>
                    <a:pt x="0" y="52598"/>
                  </a:moveTo>
                  <a:cubicBezTo>
                    <a:pt x="0" y="23549"/>
                    <a:pt x="23549" y="0"/>
                    <a:pt x="52598" y="0"/>
                  </a:cubicBezTo>
                  <a:lnTo>
                    <a:pt x="105196" y="0"/>
                  </a:lnTo>
                  <a:lnTo>
                    <a:pt x="105196" y="105196"/>
                  </a:lnTo>
                  <a:lnTo>
                    <a:pt x="0" y="105196"/>
                  </a:lnTo>
                  <a:close/>
                  <a:moveTo>
                    <a:pt x="2472116" y="0"/>
                  </a:moveTo>
                  <a:lnTo>
                    <a:pt x="2472116" y="105196"/>
                  </a:lnTo>
                  <a:lnTo>
                    <a:pt x="105196" y="105196"/>
                  </a:lnTo>
                  <a:lnTo>
                    <a:pt x="105196" y="0"/>
                  </a:lnTo>
                  <a:close/>
                  <a:moveTo>
                    <a:pt x="2577313" y="105196"/>
                  </a:moveTo>
                  <a:lnTo>
                    <a:pt x="2472116" y="105196"/>
                  </a:lnTo>
                  <a:lnTo>
                    <a:pt x="2472116" y="0"/>
                  </a:lnTo>
                  <a:lnTo>
                    <a:pt x="2524715" y="0"/>
                  </a:lnTo>
                  <a:cubicBezTo>
                    <a:pt x="2553764" y="0"/>
                    <a:pt x="2577313" y="23549"/>
                    <a:pt x="2577313" y="52598"/>
                  </a:cubicBezTo>
                  <a:close/>
                  <a:moveTo>
                    <a:pt x="2577313" y="315589"/>
                  </a:moveTo>
                  <a:lnTo>
                    <a:pt x="0" y="315589"/>
                  </a:lnTo>
                  <a:lnTo>
                    <a:pt x="0" y="105196"/>
                  </a:lnTo>
                  <a:lnTo>
                    <a:pt x="2577313" y="105196"/>
                  </a:lnTo>
                  <a:close/>
                  <a:moveTo>
                    <a:pt x="0" y="315589"/>
                  </a:moveTo>
                  <a:lnTo>
                    <a:pt x="105196" y="315589"/>
                  </a:lnTo>
                  <a:lnTo>
                    <a:pt x="105196" y="420785"/>
                  </a:lnTo>
                  <a:lnTo>
                    <a:pt x="52598" y="420785"/>
                  </a:lnTo>
                  <a:cubicBezTo>
                    <a:pt x="23549" y="420785"/>
                    <a:pt x="0" y="397236"/>
                    <a:pt x="0" y="368187"/>
                  </a:cubicBezTo>
                  <a:close/>
                  <a:moveTo>
                    <a:pt x="105196" y="420785"/>
                  </a:moveTo>
                  <a:lnTo>
                    <a:pt x="105196" y="315589"/>
                  </a:lnTo>
                  <a:lnTo>
                    <a:pt x="2472116" y="315589"/>
                  </a:lnTo>
                  <a:lnTo>
                    <a:pt x="2472116" y="420785"/>
                  </a:lnTo>
                  <a:close/>
                  <a:moveTo>
                    <a:pt x="2472116" y="420785"/>
                  </a:moveTo>
                  <a:lnTo>
                    <a:pt x="2472116" y="315589"/>
                  </a:lnTo>
                  <a:lnTo>
                    <a:pt x="2577313" y="315589"/>
                  </a:lnTo>
                  <a:lnTo>
                    <a:pt x="2577313" y="368187"/>
                  </a:lnTo>
                  <a:cubicBezTo>
                    <a:pt x="2577313" y="397236"/>
                    <a:pt x="2553764" y="420785"/>
                    <a:pt x="2524715" y="420785"/>
                  </a:cubicBezTo>
                  <a:close/>
                </a:path>
              </a:pathLst>
            </a:custGeom>
            <a:grpFill/>
            <a:ln>
              <a:noFill/>
            </a:ln>
          </p:spPr>
          <p:txBody>
            <a:bodyPr rtlCol="0" anchor="ctr"/>
            <a:lstStyle/>
            <a:p>
              <a:pPr algn="ctr"/>
              <a:endParaRPr lang="es-CO" b="1" dirty="0">
                <a:solidFill>
                  <a:schemeClr val="tx1"/>
                </a:solidFill>
                <a:latin typeface="+mj-lt"/>
              </a:endParaRPr>
            </a:p>
          </p:txBody>
        </p:sp>
        <p:sp>
          <p:nvSpPr>
            <p:cNvPr id="25" name="Rounded Rectangle 11">
              <a:extLst>
                <a:ext uri="{FF2B5EF4-FFF2-40B4-BE49-F238E27FC236}">
                  <a16:creationId xmlns:a16="http://schemas.microsoft.com/office/drawing/2014/main" id="{12A83206-6885-4E58-8229-BD0F761D0C4C}"/>
                </a:ext>
              </a:extLst>
            </p:cNvPr>
            <p:cNvSpPr/>
            <p:nvPr/>
          </p:nvSpPr>
          <p:spPr>
            <a:xfrm>
              <a:off x="315589" y="2735107"/>
              <a:ext cx="2577313" cy="420785"/>
            </a:xfrm>
            <a:custGeom>
              <a:avLst/>
              <a:gdLst/>
              <a:ahLst/>
              <a:cxnLst/>
              <a:rect l="0" t="0" r="0" b="0"/>
              <a:pathLst>
                <a:path w="2577313" h="420785">
                  <a:moveTo>
                    <a:pt x="0" y="105196"/>
                  </a:moveTo>
                  <a:lnTo>
                    <a:pt x="0" y="52598"/>
                  </a:lnTo>
                  <a:cubicBezTo>
                    <a:pt x="0" y="23549"/>
                    <a:pt x="23549" y="0"/>
                    <a:pt x="52598" y="0"/>
                  </a:cubicBezTo>
                  <a:lnTo>
                    <a:pt x="105196" y="0"/>
                  </a:lnTo>
                  <a:moveTo>
                    <a:pt x="2577313" y="315589"/>
                  </a:moveTo>
                  <a:lnTo>
                    <a:pt x="2577313" y="105196"/>
                  </a:lnTo>
                  <a:moveTo>
                    <a:pt x="0" y="315589"/>
                  </a:moveTo>
                  <a:lnTo>
                    <a:pt x="0" y="105196"/>
                  </a:lnTo>
                  <a:moveTo>
                    <a:pt x="105196" y="0"/>
                  </a:moveTo>
                  <a:lnTo>
                    <a:pt x="2472116" y="0"/>
                  </a:lnTo>
                  <a:moveTo>
                    <a:pt x="105196" y="420785"/>
                  </a:moveTo>
                  <a:lnTo>
                    <a:pt x="52598" y="420785"/>
                  </a:lnTo>
                  <a:cubicBezTo>
                    <a:pt x="23549" y="420785"/>
                    <a:pt x="0" y="397236"/>
                    <a:pt x="0" y="368187"/>
                  </a:cubicBezTo>
                  <a:lnTo>
                    <a:pt x="0" y="315589"/>
                  </a:lnTo>
                  <a:moveTo>
                    <a:pt x="2472116" y="0"/>
                  </a:moveTo>
                  <a:lnTo>
                    <a:pt x="2524715" y="0"/>
                  </a:lnTo>
                  <a:cubicBezTo>
                    <a:pt x="2553764" y="0"/>
                    <a:pt x="2577313" y="23549"/>
                    <a:pt x="2577313" y="52598"/>
                  </a:cubicBezTo>
                  <a:lnTo>
                    <a:pt x="2577313" y="105196"/>
                  </a:lnTo>
                  <a:moveTo>
                    <a:pt x="2472116" y="420785"/>
                  </a:moveTo>
                  <a:lnTo>
                    <a:pt x="105196" y="420785"/>
                  </a:lnTo>
                  <a:moveTo>
                    <a:pt x="2577313" y="315589"/>
                  </a:moveTo>
                  <a:lnTo>
                    <a:pt x="2577313" y="368187"/>
                  </a:lnTo>
                  <a:cubicBezTo>
                    <a:pt x="2577313" y="397236"/>
                    <a:pt x="2553764" y="420785"/>
                    <a:pt x="2524715" y="420785"/>
                  </a:cubicBezTo>
                  <a:lnTo>
                    <a:pt x="2472116" y="420785"/>
                  </a:lnTo>
                </a:path>
              </a:pathLst>
            </a:custGeom>
            <a:grpFill/>
            <a:ln w="13149">
              <a:solidFill>
                <a:srgbClr val="FFFFFF"/>
              </a:solidFill>
            </a:ln>
          </p:spPr>
          <p:txBody>
            <a:bodyPr rtlCol="0" anchor="ctr"/>
            <a:lstStyle/>
            <a:p>
              <a:pPr algn="ctr"/>
              <a:endParaRPr lang="es-CO" b="1" dirty="0">
                <a:solidFill>
                  <a:schemeClr val="tx1"/>
                </a:solidFill>
                <a:latin typeface="+mj-lt"/>
              </a:endParaRPr>
            </a:p>
          </p:txBody>
        </p:sp>
      </p:grpSp>
      <p:sp>
        <p:nvSpPr>
          <p:cNvPr id="26" name="TextBox 80">
            <a:extLst>
              <a:ext uri="{FF2B5EF4-FFF2-40B4-BE49-F238E27FC236}">
                <a16:creationId xmlns:a16="http://schemas.microsoft.com/office/drawing/2014/main" id="{B6B7A948-DD63-8C8C-0EA1-0D4CC44F066C}"/>
              </a:ext>
            </a:extLst>
          </p:cNvPr>
          <p:cNvSpPr txBox="1"/>
          <p:nvPr/>
        </p:nvSpPr>
        <p:spPr>
          <a:xfrm>
            <a:off x="4736689" y="4429736"/>
            <a:ext cx="7018132" cy="646331"/>
          </a:xfrm>
          <a:prstGeom prst="rect">
            <a:avLst/>
          </a:prstGeom>
          <a:solidFill>
            <a:schemeClr val="accent4">
              <a:lumMod val="40000"/>
              <a:lumOff val="60000"/>
            </a:schemeClr>
          </a:solidFill>
          <a:ln>
            <a:noFill/>
          </a:ln>
        </p:spPr>
        <p:txBody>
          <a:bodyPr wrap="square" lIns="0" tIns="0" rIns="0" bIns="0" anchor="t">
            <a:spAutoFit/>
          </a:bodyPr>
          <a:lstStyle/>
          <a:p>
            <a:pPr marL="342900" indent="-342900" algn="just">
              <a:buFont typeface="Arial"/>
              <a:buAutoNum type="arabicPeriod"/>
            </a:pPr>
            <a:r>
              <a:rPr lang="es-CO" dirty="0">
                <a:solidFill>
                  <a:schemeClr val="tx1"/>
                </a:solidFill>
                <a:latin typeface="+mn-lt"/>
              </a:rPr>
              <a:t>BAJO TRATAMIENTO DE: ANTIBIÓTICOS/ ANTIVIRALES/ ANTIINFLAMATORIOS NO ESTEROIDES.</a:t>
            </a:r>
          </a:p>
          <a:p>
            <a:pPr marL="342900" indent="-342900" algn="just">
              <a:buFont typeface="Arial"/>
              <a:buAutoNum type="arabicPeriod"/>
            </a:pPr>
            <a:r>
              <a:rPr lang="es-CO" dirty="0">
                <a:solidFill>
                  <a:schemeClr val="tx1"/>
                </a:solidFill>
                <a:latin typeface="+mn-lt"/>
              </a:rPr>
              <a:t>SIN DX DE DPM Y CO. </a:t>
            </a:r>
          </a:p>
        </p:txBody>
      </p:sp>
      <p:sp>
        <p:nvSpPr>
          <p:cNvPr id="27" name="TextBox 70">
            <a:extLst>
              <a:ext uri="{FF2B5EF4-FFF2-40B4-BE49-F238E27FC236}">
                <a16:creationId xmlns:a16="http://schemas.microsoft.com/office/drawing/2014/main" id="{CDF648E6-E861-CC51-5763-158BD7D40518}"/>
              </a:ext>
            </a:extLst>
          </p:cNvPr>
          <p:cNvSpPr txBox="1"/>
          <p:nvPr/>
        </p:nvSpPr>
        <p:spPr>
          <a:xfrm>
            <a:off x="1491755" y="4592053"/>
            <a:ext cx="2686130" cy="246221"/>
          </a:xfrm>
          <a:prstGeom prst="rect">
            <a:avLst/>
          </a:prstGeom>
          <a:solidFill>
            <a:schemeClr val="accent4">
              <a:lumMod val="40000"/>
              <a:lumOff val="60000"/>
            </a:schemeClr>
          </a:solidFill>
          <a:ln>
            <a:noFill/>
          </a:ln>
        </p:spPr>
        <p:txBody>
          <a:bodyPr wrap="square" lIns="0" tIns="0" rIns="0" bIns="0" anchor="t">
            <a:spAutoFit/>
          </a:bodyPr>
          <a:lstStyle/>
          <a:p>
            <a:pPr algn="l"/>
            <a:r>
              <a:rPr lang="es-CO" sz="1600" b="1" dirty="0">
                <a:solidFill>
                  <a:schemeClr val="tx1"/>
                </a:solidFill>
                <a:latin typeface="+mj-lt"/>
              </a:rPr>
              <a:t>CRITERIOS DE EXCLUSIÓN</a:t>
            </a:r>
          </a:p>
        </p:txBody>
      </p:sp>
    </p:spTree>
    <p:extLst>
      <p:ext uri="{BB962C8B-B14F-4D97-AF65-F5344CB8AC3E}">
        <p14:creationId xmlns:p14="http://schemas.microsoft.com/office/powerpoint/2010/main" val="9945639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p:txBody>
          <a:bodyPr/>
          <a:lstStyle/>
          <a:p>
            <a:pPr algn="ctr"/>
            <a:r>
              <a:rPr lang="es-ES" sz="3600" dirty="0"/>
              <a:t>CONSIDERACIONES ÉTICAS</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16</a:t>
            </a:fld>
            <a:endParaRPr lang="es-CO"/>
          </a:p>
        </p:txBody>
      </p:sp>
      <p:grpSp>
        <p:nvGrpSpPr>
          <p:cNvPr id="4" name="Group 3">
            <a:extLst>
              <a:ext uri="{FF2B5EF4-FFF2-40B4-BE49-F238E27FC236}">
                <a16:creationId xmlns:a16="http://schemas.microsoft.com/office/drawing/2014/main" id="{25E0C202-2398-4D65-A889-4F5C2431EECE}"/>
              </a:ext>
            </a:extLst>
          </p:cNvPr>
          <p:cNvGrpSpPr/>
          <p:nvPr/>
        </p:nvGrpSpPr>
        <p:grpSpPr>
          <a:xfrm>
            <a:off x="1556995" y="4038847"/>
            <a:ext cx="3351536" cy="1976190"/>
            <a:chOff x="483344" y="3371850"/>
            <a:chExt cx="2314386" cy="1497215"/>
          </a:xfrm>
        </p:grpSpPr>
        <p:sp>
          <p:nvSpPr>
            <p:cNvPr id="5" name="Rounded Rectangle 1">
              <a:extLst>
                <a:ext uri="{FF2B5EF4-FFF2-40B4-BE49-F238E27FC236}">
                  <a16:creationId xmlns:a16="http://schemas.microsoft.com/office/drawing/2014/main" id="{A09EF6BC-55FE-44AD-90EF-EF91D6695038}"/>
                </a:ext>
              </a:extLst>
            </p:cNvPr>
            <p:cNvSpPr/>
            <p:nvPr/>
          </p:nvSpPr>
          <p:spPr>
            <a:xfrm>
              <a:off x="483344" y="3371850"/>
              <a:ext cx="2314386" cy="1497215"/>
            </a:xfrm>
            <a:custGeom>
              <a:avLst/>
              <a:gdLst/>
              <a:ahLst/>
              <a:cxnLst/>
              <a:rect l="0" t="0" r="0" b="0"/>
              <a:pathLst>
                <a:path w="2314386" h="1497215">
                  <a:moveTo>
                    <a:pt x="147445" y="125610"/>
                  </a:moveTo>
                  <a:cubicBezTo>
                    <a:pt x="146074" y="125382"/>
                    <a:pt x="144680" y="125153"/>
                    <a:pt x="143266" y="124921"/>
                  </a:cubicBezTo>
                  <a:cubicBezTo>
                    <a:pt x="115182" y="120315"/>
                    <a:pt x="78261" y="114258"/>
                    <a:pt x="28386" y="77985"/>
                  </a:cubicBezTo>
                  <a:cubicBezTo>
                    <a:pt x="4203" y="60398"/>
                    <a:pt x="0" y="29278"/>
                    <a:pt x="3516" y="0"/>
                  </a:cubicBezTo>
                  <a:lnTo>
                    <a:pt x="1985773" y="0"/>
                  </a:lnTo>
                  <a:lnTo>
                    <a:pt x="1985773" y="174833"/>
                  </a:lnTo>
                  <a:cubicBezTo>
                    <a:pt x="2172625" y="208516"/>
                    <a:pt x="2314386" y="371965"/>
                    <a:pt x="2314386" y="568523"/>
                  </a:cubicBezTo>
                  <a:cubicBezTo>
                    <a:pt x="2314386" y="765081"/>
                    <a:pt x="2172625" y="928530"/>
                    <a:pt x="1985773" y="962215"/>
                  </a:cubicBezTo>
                  <a:lnTo>
                    <a:pt x="1985773" y="1497215"/>
                  </a:lnTo>
                  <a:lnTo>
                    <a:pt x="1261873" y="1497215"/>
                  </a:lnTo>
                  <a:cubicBezTo>
                    <a:pt x="1258692" y="1470221"/>
                    <a:pt x="1251396" y="1405766"/>
                    <a:pt x="1247586" y="1363865"/>
                  </a:cubicBezTo>
                  <a:cubicBezTo>
                    <a:pt x="1242823" y="1311478"/>
                    <a:pt x="1219011" y="1197178"/>
                    <a:pt x="1204723" y="1163840"/>
                  </a:cubicBezTo>
                  <a:cubicBezTo>
                    <a:pt x="1190436" y="1130503"/>
                    <a:pt x="1166623" y="1097165"/>
                    <a:pt x="1109473" y="1063828"/>
                  </a:cubicBezTo>
                  <a:cubicBezTo>
                    <a:pt x="1052323" y="1030490"/>
                    <a:pt x="995173" y="1025728"/>
                    <a:pt x="923732" y="1025728"/>
                  </a:cubicBezTo>
                  <a:cubicBezTo>
                    <a:pt x="894022" y="1025728"/>
                    <a:pt x="867606" y="1029843"/>
                    <a:pt x="834550" y="1034996"/>
                  </a:cubicBezTo>
                  <a:cubicBezTo>
                    <a:pt x="788125" y="1042235"/>
                    <a:pt x="728601" y="1051512"/>
                    <a:pt x="628457" y="1054303"/>
                  </a:cubicBezTo>
                  <a:cubicBezTo>
                    <a:pt x="459625" y="1058989"/>
                    <a:pt x="387775" y="999020"/>
                    <a:pt x="358334" y="974455"/>
                  </a:cubicBezTo>
                  <a:lnTo>
                    <a:pt x="356995" y="973340"/>
                  </a:lnTo>
                  <a:cubicBezTo>
                    <a:pt x="328420" y="949523"/>
                    <a:pt x="323657" y="849510"/>
                    <a:pt x="337945" y="778073"/>
                  </a:cubicBezTo>
                  <a:cubicBezTo>
                    <a:pt x="349250" y="721545"/>
                    <a:pt x="345646" y="706765"/>
                    <a:pt x="341289" y="688901"/>
                  </a:cubicBezTo>
                  <a:cubicBezTo>
                    <a:pt x="340140" y="684189"/>
                    <a:pt x="338939" y="679262"/>
                    <a:pt x="337945" y="673298"/>
                  </a:cubicBezTo>
                  <a:cubicBezTo>
                    <a:pt x="334909" y="655082"/>
                    <a:pt x="320261" y="636867"/>
                    <a:pt x="302638" y="614951"/>
                  </a:cubicBezTo>
                  <a:cubicBezTo>
                    <a:pt x="292615" y="602486"/>
                    <a:pt x="281629" y="588825"/>
                    <a:pt x="271270" y="573285"/>
                  </a:cubicBezTo>
                  <a:cubicBezTo>
                    <a:pt x="248410" y="538995"/>
                    <a:pt x="255394" y="498673"/>
                    <a:pt x="261745" y="482798"/>
                  </a:cubicBezTo>
                  <a:cubicBezTo>
                    <a:pt x="273501" y="463203"/>
                    <a:pt x="275583" y="456508"/>
                    <a:pt x="278607" y="446790"/>
                  </a:cubicBezTo>
                  <a:cubicBezTo>
                    <a:pt x="279257" y="444698"/>
                    <a:pt x="279951" y="442466"/>
                    <a:pt x="280795" y="439935"/>
                  </a:cubicBezTo>
                  <a:cubicBezTo>
                    <a:pt x="283738" y="431105"/>
                    <a:pt x="272129" y="425914"/>
                    <a:pt x="256085" y="418739"/>
                  </a:cubicBezTo>
                  <a:cubicBezTo>
                    <a:pt x="246169" y="414304"/>
                    <a:pt x="234559" y="409112"/>
                    <a:pt x="223645" y="401835"/>
                  </a:cubicBezTo>
                  <a:cubicBezTo>
                    <a:pt x="200785" y="386595"/>
                    <a:pt x="195070" y="351036"/>
                    <a:pt x="195070" y="335160"/>
                  </a:cubicBezTo>
                  <a:lnTo>
                    <a:pt x="195070" y="177998"/>
                  </a:lnTo>
                  <a:cubicBezTo>
                    <a:pt x="195070" y="149423"/>
                    <a:pt x="176020" y="130373"/>
                    <a:pt x="147445" y="125610"/>
                  </a:cubicBezTo>
                  <a:close/>
                  <a:moveTo>
                    <a:pt x="1912193" y="904875"/>
                  </a:moveTo>
                  <a:cubicBezTo>
                    <a:pt x="2098940" y="904875"/>
                    <a:pt x="2250330" y="753485"/>
                    <a:pt x="2250330" y="566737"/>
                  </a:cubicBezTo>
                  <a:cubicBezTo>
                    <a:pt x="2250330" y="379989"/>
                    <a:pt x="2098940" y="228600"/>
                    <a:pt x="1912193" y="228600"/>
                  </a:cubicBezTo>
                  <a:cubicBezTo>
                    <a:pt x="1725446" y="228600"/>
                    <a:pt x="1574055" y="379989"/>
                    <a:pt x="1574055" y="566737"/>
                  </a:cubicBezTo>
                  <a:cubicBezTo>
                    <a:pt x="1574055" y="753485"/>
                    <a:pt x="1725446" y="904875"/>
                    <a:pt x="1912193" y="904875"/>
                  </a:cubicBezTo>
                  <a:close/>
                </a:path>
              </a:pathLst>
            </a:custGeom>
            <a:gradFill rotWithShape="1">
              <a:gsLst>
                <a:gs pos="0">
                  <a:srgbClr val="7FDFFF"/>
                </a:gs>
                <a:gs pos="100000">
                  <a:srgbClr val="1AC6FF"/>
                </a:gs>
              </a:gsLst>
              <a:lin ang="5400000" scaled="1"/>
            </a:gradFill>
            <a:ln>
              <a:noFill/>
            </a:ln>
          </p:spPr>
          <p:txBody>
            <a:bodyPr rtlCol="0" anchor="ctr"/>
            <a:lstStyle/>
            <a:p>
              <a:pPr algn="ctr"/>
              <a:endParaRPr sz="2800"/>
            </a:p>
          </p:txBody>
        </p:sp>
        <p:sp>
          <p:nvSpPr>
            <p:cNvPr id="7" name="Rounded Rectangle 2">
              <a:extLst>
                <a:ext uri="{FF2B5EF4-FFF2-40B4-BE49-F238E27FC236}">
                  <a16:creationId xmlns:a16="http://schemas.microsoft.com/office/drawing/2014/main" id="{2DE650B5-D947-4051-8ABC-F303C54FB462}"/>
                </a:ext>
              </a:extLst>
            </p:cNvPr>
            <p:cNvSpPr/>
            <p:nvPr/>
          </p:nvSpPr>
          <p:spPr>
            <a:xfrm>
              <a:off x="483344" y="3371850"/>
              <a:ext cx="2314382" cy="1497210"/>
            </a:xfrm>
            <a:custGeom>
              <a:avLst/>
              <a:gdLst/>
              <a:ahLst/>
              <a:cxnLst/>
              <a:rect l="0" t="0" r="0" b="0"/>
              <a:pathLst>
                <a:path w="2314382" h="1497210">
                  <a:moveTo>
                    <a:pt x="147445" y="125610"/>
                  </a:moveTo>
                  <a:cubicBezTo>
                    <a:pt x="146074" y="125382"/>
                    <a:pt x="144680" y="125153"/>
                    <a:pt x="143266" y="124921"/>
                  </a:cubicBezTo>
                  <a:cubicBezTo>
                    <a:pt x="115182" y="120315"/>
                    <a:pt x="78260" y="114258"/>
                    <a:pt x="28386" y="77985"/>
                  </a:cubicBezTo>
                  <a:cubicBezTo>
                    <a:pt x="4203" y="60398"/>
                    <a:pt x="0" y="29278"/>
                    <a:pt x="3516" y="0"/>
                  </a:cubicBezTo>
                  <a:lnTo>
                    <a:pt x="1985770" y="0"/>
                  </a:lnTo>
                  <a:lnTo>
                    <a:pt x="1985770" y="174833"/>
                  </a:lnTo>
                  <a:cubicBezTo>
                    <a:pt x="2172625" y="208516"/>
                    <a:pt x="2314382" y="371965"/>
                    <a:pt x="2314382" y="568523"/>
                  </a:cubicBezTo>
                  <a:cubicBezTo>
                    <a:pt x="2314382" y="765081"/>
                    <a:pt x="2172625" y="928530"/>
                    <a:pt x="1985770" y="962213"/>
                  </a:cubicBezTo>
                  <a:lnTo>
                    <a:pt x="1985770" y="1497210"/>
                  </a:lnTo>
                  <a:lnTo>
                    <a:pt x="1261870" y="1497210"/>
                  </a:lnTo>
                  <a:cubicBezTo>
                    <a:pt x="1258695" y="1470223"/>
                    <a:pt x="1251392" y="1405770"/>
                    <a:pt x="1247582" y="1363860"/>
                  </a:cubicBezTo>
                  <a:cubicBezTo>
                    <a:pt x="1242820" y="1311473"/>
                    <a:pt x="1219007" y="1197173"/>
                    <a:pt x="1204720" y="1163835"/>
                  </a:cubicBezTo>
                  <a:cubicBezTo>
                    <a:pt x="1190432" y="1130498"/>
                    <a:pt x="1166620" y="1097160"/>
                    <a:pt x="1109470" y="1063823"/>
                  </a:cubicBezTo>
                  <a:cubicBezTo>
                    <a:pt x="1052320" y="1030485"/>
                    <a:pt x="995170" y="1025723"/>
                    <a:pt x="923732" y="1025723"/>
                  </a:cubicBezTo>
                  <a:cubicBezTo>
                    <a:pt x="894022" y="1025723"/>
                    <a:pt x="867606" y="1029842"/>
                    <a:pt x="834550" y="1034996"/>
                  </a:cubicBezTo>
                  <a:cubicBezTo>
                    <a:pt x="788125" y="1042235"/>
                    <a:pt x="728601" y="1051516"/>
                    <a:pt x="628457" y="1054298"/>
                  </a:cubicBezTo>
                  <a:cubicBezTo>
                    <a:pt x="459625" y="1058988"/>
                    <a:pt x="387775" y="999023"/>
                    <a:pt x="358334" y="974453"/>
                  </a:cubicBezTo>
                  <a:lnTo>
                    <a:pt x="356995" y="973335"/>
                  </a:lnTo>
                  <a:cubicBezTo>
                    <a:pt x="328420" y="949523"/>
                    <a:pt x="323657" y="849510"/>
                    <a:pt x="337945" y="778073"/>
                  </a:cubicBezTo>
                  <a:cubicBezTo>
                    <a:pt x="349250" y="721545"/>
                    <a:pt x="345646" y="706765"/>
                    <a:pt x="341289" y="688901"/>
                  </a:cubicBezTo>
                  <a:cubicBezTo>
                    <a:pt x="340140" y="684189"/>
                    <a:pt x="338939" y="679262"/>
                    <a:pt x="337945" y="673298"/>
                  </a:cubicBezTo>
                  <a:cubicBezTo>
                    <a:pt x="334909" y="655082"/>
                    <a:pt x="320261" y="636867"/>
                    <a:pt x="302638" y="614951"/>
                  </a:cubicBezTo>
                  <a:cubicBezTo>
                    <a:pt x="292615" y="602486"/>
                    <a:pt x="281629" y="588825"/>
                    <a:pt x="271270" y="573285"/>
                  </a:cubicBezTo>
                  <a:cubicBezTo>
                    <a:pt x="248410" y="538995"/>
                    <a:pt x="255394" y="498673"/>
                    <a:pt x="261745" y="482798"/>
                  </a:cubicBezTo>
                  <a:cubicBezTo>
                    <a:pt x="273501" y="463203"/>
                    <a:pt x="275583" y="456508"/>
                    <a:pt x="278607" y="446790"/>
                  </a:cubicBezTo>
                  <a:cubicBezTo>
                    <a:pt x="279257" y="444698"/>
                    <a:pt x="279951" y="442466"/>
                    <a:pt x="280795" y="439935"/>
                  </a:cubicBezTo>
                  <a:cubicBezTo>
                    <a:pt x="283738" y="431105"/>
                    <a:pt x="272129" y="425914"/>
                    <a:pt x="256085" y="418739"/>
                  </a:cubicBezTo>
                  <a:cubicBezTo>
                    <a:pt x="246169" y="414304"/>
                    <a:pt x="234559" y="409112"/>
                    <a:pt x="223645" y="401835"/>
                  </a:cubicBezTo>
                  <a:cubicBezTo>
                    <a:pt x="200785" y="386595"/>
                    <a:pt x="195070" y="351036"/>
                    <a:pt x="195070" y="335160"/>
                  </a:cubicBezTo>
                  <a:lnTo>
                    <a:pt x="195070" y="177998"/>
                  </a:lnTo>
                  <a:cubicBezTo>
                    <a:pt x="195070" y="149423"/>
                    <a:pt x="176020" y="130373"/>
                    <a:pt x="147445" y="125610"/>
                  </a:cubicBezTo>
                  <a:close/>
                  <a:moveTo>
                    <a:pt x="1912193" y="904875"/>
                  </a:moveTo>
                  <a:cubicBezTo>
                    <a:pt x="2098941" y="904875"/>
                    <a:pt x="2250330" y="753485"/>
                    <a:pt x="2250330" y="566737"/>
                  </a:cubicBezTo>
                  <a:cubicBezTo>
                    <a:pt x="2250330" y="379989"/>
                    <a:pt x="2098941" y="228600"/>
                    <a:pt x="1912193" y="228600"/>
                  </a:cubicBezTo>
                  <a:cubicBezTo>
                    <a:pt x="1725445" y="228600"/>
                    <a:pt x="1574055" y="379989"/>
                    <a:pt x="1574055" y="566737"/>
                  </a:cubicBezTo>
                  <a:cubicBezTo>
                    <a:pt x="1574055" y="753485"/>
                    <a:pt x="1725445" y="904875"/>
                    <a:pt x="1912193" y="904875"/>
                  </a:cubicBezTo>
                  <a:close/>
                </a:path>
              </a:pathLst>
            </a:custGeom>
            <a:noFill/>
            <a:ln w="14287">
              <a:solidFill>
                <a:srgbClr val="484848"/>
              </a:solidFill>
            </a:ln>
          </p:spPr>
          <p:txBody>
            <a:bodyPr rtlCol="0" anchor="ctr"/>
            <a:lstStyle/>
            <a:p>
              <a:pPr algn="ctr"/>
              <a:endParaRPr sz="2800"/>
            </a:p>
          </p:txBody>
        </p:sp>
      </p:grpSp>
      <p:grpSp>
        <p:nvGrpSpPr>
          <p:cNvPr id="8" name="Group 7">
            <a:extLst>
              <a:ext uri="{FF2B5EF4-FFF2-40B4-BE49-F238E27FC236}">
                <a16:creationId xmlns:a16="http://schemas.microsoft.com/office/drawing/2014/main" id="{3483E364-C684-4DF0-BDB1-D81A266F76EA}"/>
              </a:ext>
            </a:extLst>
          </p:cNvPr>
          <p:cNvGrpSpPr/>
          <p:nvPr/>
        </p:nvGrpSpPr>
        <p:grpSpPr>
          <a:xfrm>
            <a:off x="1562094" y="2594898"/>
            <a:ext cx="3346443" cy="1508658"/>
            <a:chOff x="486860" y="2228850"/>
            <a:chExt cx="2310869" cy="1143000"/>
          </a:xfrm>
        </p:grpSpPr>
        <p:sp>
          <p:nvSpPr>
            <p:cNvPr id="9" name="Rounded Rectangle 4">
              <a:extLst>
                <a:ext uri="{FF2B5EF4-FFF2-40B4-BE49-F238E27FC236}">
                  <a16:creationId xmlns:a16="http://schemas.microsoft.com/office/drawing/2014/main" id="{18FAB259-4777-442A-8444-563EC18F989B}"/>
                </a:ext>
              </a:extLst>
            </p:cNvPr>
            <p:cNvSpPr/>
            <p:nvPr/>
          </p:nvSpPr>
          <p:spPr>
            <a:xfrm>
              <a:off x="486860" y="2228850"/>
              <a:ext cx="2310869" cy="1143000"/>
            </a:xfrm>
            <a:custGeom>
              <a:avLst/>
              <a:gdLst/>
              <a:ahLst/>
              <a:cxnLst/>
              <a:rect l="0" t="0" r="0" b="0"/>
              <a:pathLst>
                <a:path w="2310869" h="1143000">
                  <a:moveTo>
                    <a:pt x="158216" y="382785"/>
                  </a:moveTo>
                  <a:cubicBezTo>
                    <a:pt x="142976" y="348495"/>
                    <a:pt x="142343" y="171648"/>
                    <a:pt x="143931" y="87510"/>
                  </a:cubicBezTo>
                  <a:cubicBezTo>
                    <a:pt x="143664" y="64001"/>
                    <a:pt x="145942" y="34404"/>
                    <a:pt x="151658" y="0"/>
                  </a:cubicBezTo>
                  <a:lnTo>
                    <a:pt x="1982257" y="0"/>
                  </a:lnTo>
                  <a:lnTo>
                    <a:pt x="1982257" y="174833"/>
                  </a:lnTo>
                  <a:cubicBezTo>
                    <a:pt x="2169109" y="208516"/>
                    <a:pt x="2310869" y="371965"/>
                    <a:pt x="2310869" y="568523"/>
                  </a:cubicBezTo>
                  <a:cubicBezTo>
                    <a:pt x="2310869" y="765081"/>
                    <a:pt x="2169109" y="928530"/>
                    <a:pt x="1982257" y="962215"/>
                  </a:cubicBezTo>
                  <a:lnTo>
                    <a:pt x="1982257" y="1143000"/>
                  </a:lnTo>
                  <a:lnTo>
                    <a:pt x="0" y="1143000"/>
                  </a:lnTo>
                  <a:cubicBezTo>
                    <a:pt x="2577" y="1121540"/>
                    <a:pt x="9302" y="1101061"/>
                    <a:pt x="15345" y="1087640"/>
                  </a:cubicBezTo>
                  <a:cubicBezTo>
                    <a:pt x="42332" y="1027309"/>
                    <a:pt x="105833" y="891420"/>
                    <a:pt x="143933" y="830460"/>
                  </a:cubicBezTo>
                  <a:cubicBezTo>
                    <a:pt x="191558" y="754260"/>
                    <a:pt x="224895" y="649485"/>
                    <a:pt x="234420" y="587573"/>
                  </a:cubicBezTo>
                  <a:cubicBezTo>
                    <a:pt x="241724" y="540098"/>
                    <a:pt x="204221" y="470222"/>
                    <a:pt x="177744" y="420888"/>
                  </a:cubicBezTo>
                  <a:cubicBezTo>
                    <a:pt x="169691" y="405885"/>
                    <a:pt x="162659" y="392781"/>
                    <a:pt x="158216" y="382785"/>
                  </a:cubicBezTo>
                  <a:close/>
                  <a:moveTo>
                    <a:pt x="1908676" y="904875"/>
                  </a:moveTo>
                  <a:cubicBezTo>
                    <a:pt x="2095423" y="904875"/>
                    <a:pt x="2246814" y="753485"/>
                    <a:pt x="2246814" y="566737"/>
                  </a:cubicBezTo>
                  <a:cubicBezTo>
                    <a:pt x="2246814" y="379989"/>
                    <a:pt x="2095423" y="228600"/>
                    <a:pt x="1908676" y="228600"/>
                  </a:cubicBezTo>
                  <a:cubicBezTo>
                    <a:pt x="1721929" y="228600"/>
                    <a:pt x="1570539" y="379989"/>
                    <a:pt x="1570539" y="566737"/>
                  </a:cubicBezTo>
                  <a:cubicBezTo>
                    <a:pt x="1570539" y="753485"/>
                    <a:pt x="1721929" y="904875"/>
                    <a:pt x="1908676" y="904875"/>
                  </a:cubicBezTo>
                  <a:close/>
                </a:path>
              </a:pathLst>
            </a:custGeom>
            <a:gradFill rotWithShape="1">
              <a:gsLst>
                <a:gs pos="0">
                  <a:srgbClr val="CFF976"/>
                </a:gs>
                <a:gs pos="100000">
                  <a:srgbClr val="A8DD38"/>
                </a:gs>
              </a:gsLst>
              <a:lin ang="5400000" scaled="1"/>
            </a:gradFill>
            <a:ln>
              <a:noFill/>
            </a:ln>
          </p:spPr>
          <p:txBody>
            <a:bodyPr rtlCol="0" anchor="ctr"/>
            <a:lstStyle/>
            <a:p>
              <a:pPr algn="ctr"/>
              <a:endParaRPr sz="2800"/>
            </a:p>
          </p:txBody>
        </p:sp>
        <p:sp>
          <p:nvSpPr>
            <p:cNvPr id="10" name="Rounded Rectangle 5">
              <a:extLst>
                <a:ext uri="{FF2B5EF4-FFF2-40B4-BE49-F238E27FC236}">
                  <a16:creationId xmlns:a16="http://schemas.microsoft.com/office/drawing/2014/main" id="{87A45458-30BD-4932-9B1B-9988A0EA69EE}"/>
                </a:ext>
              </a:extLst>
            </p:cNvPr>
            <p:cNvSpPr/>
            <p:nvPr/>
          </p:nvSpPr>
          <p:spPr>
            <a:xfrm>
              <a:off x="486860" y="2228850"/>
              <a:ext cx="2310865" cy="1143000"/>
            </a:xfrm>
            <a:custGeom>
              <a:avLst/>
              <a:gdLst/>
              <a:ahLst/>
              <a:cxnLst/>
              <a:rect l="0" t="0" r="0" b="0"/>
              <a:pathLst>
                <a:path w="2310865" h="1143000">
                  <a:moveTo>
                    <a:pt x="158216" y="382785"/>
                  </a:moveTo>
                  <a:cubicBezTo>
                    <a:pt x="142976" y="348495"/>
                    <a:pt x="142343" y="171648"/>
                    <a:pt x="143931" y="87510"/>
                  </a:cubicBezTo>
                  <a:cubicBezTo>
                    <a:pt x="143664" y="64001"/>
                    <a:pt x="145942" y="34404"/>
                    <a:pt x="151658" y="0"/>
                  </a:cubicBezTo>
                  <a:lnTo>
                    <a:pt x="1982253" y="0"/>
                  </a:lnTo>
                  <a:lnTo>
                    <a:pt x="1982253" y="174833"/>
                  </a:lnTo>
                  <a:cubicBezTo>
                    <a:pt x="2169110" y="208516"/>
                    <a:pt x="2310865" y="371965"/>
                    <a:pt x="2310865" y="568523"/>
                  </a:cubicBezTo>
                  <a:cubicBezTo>
                    <a:pt x="2310865" y="765081"/>
                    <a:pt x="2169110" y="928530"/>
                    <a:pt x="1982253" y="962213"/>
                  </a:cubicBezTo>
                  <a:lnTo>
                    <a:pt x="1982253" y="1143000"/>
                  </a:lnTo>
                  <a:lnTo>
                    <a:pt x="0" y="1143000"/>
                  </a:lnTo>
                  <a:cubicBezTo>
                    <a:pt x="2577" y="1121538"/>
                    <a:pt x="9302" y="1101065"/>
                    <a:pt x="15345" y="1087635"/>
                  </a:cubicBezTo>
                  <a:cubicBezTo>
                    <a:pt x="42332" y="1027311"/>
                    <a:pt x="105833" y="891420"/>
                    <a:pt x="143933" y="830460"/>
                  </a:cubicBezTo>
                  <a:cubicBezTo>
                    <a:pt x="191558" y="754260"/>
                    <a:pt x="224895" y="649485"/>
                    <a:pt x="234420" y="587573"/>
                  </a:cubicBezTo>
                  <a:cubicBezTo>
                    <a:pt x="241724" y="540098"/>
                    <a:pt x="204221" y="470222"/>
                    <a:pt x="177744" y="420888"/>
                  </a:cubicBezTo>
                  <a:cubicBezTo>
                    <a:pt x="169691" y="405885"/>
                    <a:pt x="162659" y="392781"/>
                    <a:pt x="158216" y="382785"/>
                  </a:cubicBezTo>
                  <a:close/>
                  <a:moveTo>
                    <a:pt x="1908673" y="904875"/>
                  </a:moveTo>
                  <a:cubicBezTo>
                    <a:pt x="2095422" y="904875"/>
                    <a:pt x="2246811" y="753485"/>
                    <a:pt x="2246811" y="566737"/>
                  </a:cubicBezTo>
                  <a:cubicBezTo>
                    <a:pt x="2246811" y="379989"/>
                    <a:pt x="2095422" y="228600"/>
                    <a:pt x="1908673" y="228600"/>
                  </a:cubicBezTo>
                  <a:cubicBezTo>
                    <a:pt x="1721925" y="228600"/>
                    <a:pt x="1570536" y="379989"/>
                    <a:pt x="1570536" y="566737"/>
                  </a:cubicBezTo>
                  <a:cubicBezTo>
                    <a:pt x="1570536" y="753485"/>
                    <a:pt x="1721925" y="904875"/>
                    <a:pt x="1908673" y="904875"/>
                  </a:cubicBezTo>
                  <a:close/>
                </a:path>
              </a:pathLst>
            </a:custGeom>
            <a:noFill/>
            <a:ln w="14287">
              <a:solidFill>
                <a:srgbClr val="484848"/>
              </a:solidFill>
            </a:ln>
          </p:spPr>
          <p:txBody>
            <a:bodyPr rtlCol="0" anchor="ctr"/>
            <a:lstStyle/>
            <a:p>
              <a:pPr algn="ctr"/>
              <a:endParaRPr sz="2800"/>
            </a:p>
          </p:txBody>
        </p:sp>
      </p:grpSp>
      <p:grpSp>
        <p:nvGrpSpPr>
          <p:cNvPr id="11" name="Group 10">
            <a:extLst>
              <a:ext uri="{FF2B5EF4-FFF2-40B4-BE49-F238E27FC236}">
                <a16:creationId xmlns:a16="http://schemas.microsoft.com/office/drawing/2014/main" id="{9FC571F8-7896-411F-ACC1-A833D4E3DBBC}"/>
              </a:ext>
            </a:extLst>
          </p:cNvPr>
          <p:cNvGrpSpPr/>
          <p:nvPr/>
        </p:nvGrpSpPr>
        <p:grpSpPr>
          <a:xfrm>
            <a:off x="1786812" y="1299011"/>
            <a:ext cx="3126824" cy="1334493"/>
            <a:chOff x="638518" y="1217802"/>
            <a:chExt cx="2159212" cy="1011048"/>
          </a:xfrm>
        </p:grpSpPr>
        <p:sp>
          <p:nvSpPr>
            <p:cNvPr id="12" name="Rounded Rectangle 7">
              <a:extLst>
                <a:ext uri="{FF2B5EF4-FFF2-40B4-BE49-F238E27FC236}">
                  <a16:creationId xmlns:a16="http://schemas.microsoft.com/office/drawing/2014/main" id="{45CED8E9-D0FC-4602-BADF-A68B9C908755}"/>
                </a:ext>
              </a:extLst>
            </p:cNvPr>
            <p:cNvSpPr/>
            <p:nvPr/>
          </p:nvSpPr>
          <p:spPr>
            <a:xfrm>
              <a:off x="638518" y="1217802"/>
              <a:ext cx="2159212" cy="1011048"/>
            </a:xfrm>
            <a:custGeom>
              <a:avLst/>
              <a:gdLst/>
              <a:ahLst/>
              <a:cxnLst/>
              <a:rect l="0" t="0" r="0" b="0"/>
              <a:pathLst>
                <a:path w="2159212" h="1011048">
                  <a:moveTo>
                    <a:pt x="444710" y="303212"/>
                  </a:moveTo>
                  <a:cubicBezTo>
                    <a:pt x="810470" y="2222"/>
                    <a:pt x="1400384" y="0"/>
                    <a:pt x="1649625" y="36512"/>
                  </a:cubicBezTo>
                  <a:lnTo>
                    <a:pt x="1696316" y="41429"/>
                  </a:lnTo>
                  <a:cubicBezTo>
                    <a:pt x="1716785" y="38199"/>
                    <a:pt x="1737779" y="36521"/>
                    <a:pt x="1759162" y="36521"/>
                  </a:cubicBezTo>
                  <a:cubicBezTo>
                    <a:pt x="1980104" y="36521"/>
                    <a:pt x="2159212" y="215629"/>
                    <a:pt x="2159212" y="436571"/>
                  </a:cubicBezTo>
                  <a:cubicBezTo>
                    <a:pt x="2159212" y="633129"/>
                    <a:pt x="2017452" y="796578"/>
                    <a:pt x="1830600" y="830261"/>
                  </a:cubicBezTo>
                  <a:lnTo>
                    <a:pt x="1830600" y="1011048"/>
                  </a:lnTo>
                  <a:lnTo>
                    <a:pt x="0" y="1011048"/>
                  </a:lnTo>
                  <a:cubicBezTo>
                    <a:pt x="28252" y="841010"/>
                    <a:pt x="140502" y="553551"/>
                    <a:pt x="444710" y="303212"/>
                  </a:cubicBezTo>
                  <a:close/>
                  <a:moveTo>
                    <a:pt x="1757019" y="772923"/>
                  </a:moveTo>
                  <a:cubicBezTo>
                    <a:pt x="1943766" y="772923"/>
                    <a:pt x="2095157" y="621533"/>
                    <a:pt x="2095157" y="434785"/>
                  </a:cubicBezTo>
                  <a:cubicBezTo>
                    <a:pt x="2095157" y="248037"/>
                    <a:pt x="1943766" y="96648"/>
                    <a:pt x="1757019" y="96648"/>
                  </a:cubicBezTo>
                  <a:cubicBezTo>
                    <a:pt x="1570272" y="96648"/>
                    <a:pt x="1418882" y="248037"/>
                    <a:pt x="1418882" y="434785"/>
                  </a:cubicBezTo>
                  <a:cubicBezTo>
                    <a:pt x="1418882" y="621533"/>
                    <a:pt x="1570272" y="772923"/>
                    <a:pt x="1757019" y="772923"/>
                  </a:cubicBezTo>
                  <a:close/>
                </a:path>
              </a:pathLst>
            </a:custGeom>
            <a:gradFill rotWithShape="1">
              <a:gsLst>
                <a:gs pos="0">
                  <a:srgbClr val="83FAC1"/>
                </a:gs>
                <a:gs pos="100000">
                  <a:srgbClr val="44E095"/>
                </a:gs>
              </a:gsLst>
              <a:lin ang="5400000" scaled="1"/>
            </a:gradFill>
            <a:ln>
              <a:noFill/>
            </a:ln>
          </p:spPr>
          <p:txBody>
            <a:bodyPr rtlCol="0" anchor="ctr"/>
            <a:lstStyle/>
            <a:p>
              <a:pPr algn="ctr"/>
              <a:endParaRPr sz="2800"/>
            </a:p>
          </p:txBody>
        </p:sp>
        <p:sp>
          <p:nvSpPr>
            <p:cNvPr id="13" name="Rounded Rectangle 8">
              <a:extLst>
                <a:ext uri="{FF2B5EF4-FFF2-40B4-BE49-F238E27FC236}">
                  <a16:creationId xmlns:a16="http://schemas.microsoft.com/office/drawing/2014/main" id="{717B6F85-8EA0-42FF-AD66-31BDB9D1A680}"/>
                </a:ext>
              </a:extLst>
            </p:cNvPr>
            <p:cNvSpPr/>
            <p:nvPr/>
          </p:nvSpPr>
          <p:spPr>
            <a:xfrm>
              <a:off x="638518" y="1217802"/>
              <a:ext cx="2159208" cy="1011048"/>
            </a:xfrm>
            <a:custGeom>
              <a:avLst/>
              <a:gdLst/>
              <a:ahLst/>
              <a:cxnLst/>
              <a:rect l="0" t="0" r="0" b="0"/>
              <a:pathLst>
                <a:path w="2159208" h="1011048">
                  <a:moveTo>
                    <a:pt x="444710" y="303212"/>
                  </a:moveTo>
                  <a:cubicBezTo>
                    <a:pt x="810470" y="2222"/>
                    <a:pt x="1400386" y="0"/>
                    <a:pt x="1649623" y="36512"/>
                  </a:cubicBezTo>
                  <a:lnTo>
                    <a:pt x="1696312" y="41429"/>
                  </a:lnTo>
                  <a:cubicBezTo>
                    <a:pt x="1716786" y="38199"/>
                    <a:pt x="1737776" y="36521"/>
                    <a:pt x="1759158" y="36521"/>
                  </a:cubicBezTo>
                  <a:cubicBezTo>
                    <a:pt x="1980099" y="36521"/>
                    <a:pt x="2159208" y="215629"/>
                    <a:pt x="2159208" y="436571"/>
                  </a:cubicBezTo>
                  <a:cubicBezTo>
                    <a:pt x="2159208" y="633129"/>
                    <a:pt x="2017452" y="796578"/>
                    <a:pt x="1830596" y="830261"/>
                  </a:cubicBezTo>
                  <a:lnTo>
                    <a:pt x="1830596" y="1011048"/>
                  </a:lnTo>
                  <a:lnTo>
                    <a:pt x="0" y="1011048"/>
                  </a:lnTo>
                  <a:cubicBezTo>
                    <a:pt x="28251" y="841010"/>
                    <a:pt x="140502" y="553551"/>
                    <a:pt x="444710" y="303212"/>
                  </a:cubicBezTo>
                  <a:close/>
                  <a:moveTo>
                    <a:pt x="1757018" y="772923"/>
                  </a:moveTo>
                  <a:cubicBezTo>
                    <a:pt x="1943766" y="772923"/>
                    <a:pt x="2095156" y="621533"/>
                    <a:pt x="2095156" y="434785"/>
                  </a:cubicBezTo>
                  <a:cubicBezTo>
                    <a:pt x="2095156" y="248037"/>
                    <a:pt x="1943766" y="96648"/>
                    <a:pt x="1757018" y="96648"/>
                  </a:cubicBezTo>
                  <a:cubicBezTo>
                    <a:pt x="1570270" y="96648"/>
                    <a:pt x="1418881" y="248037"/>
                    <a:pt x="1418881" y="434785"/>
                  </a:cubicBezTo>
                  <a:cubicBezTo>
                    <a:pt x="1418881" y="621533"/>
                    <a:pt x="1570270" y="772923"/>
                    <a:pt x="1757018" y="772923"/>
                  </a:cubicBezTo>
                  <a:close/>
                </a:path>
              </a:pathLst>
            </a:custGeom>
            <a:noFill/>
            <a:ln w="14287">
              <a:solidFill>
                <a:srgbClr val="484848"/>
              </a:solidFill>
            </a:ln>
          </p:spPr>
          <p:txBody>
            <a:bodyPr rtlCol="0" anchor="ctr"/>
            <a:lstStyle/>
            <a:p>
              <a:pPr algn="ctr"/>
              <a:endParaRPr sz="2800"/>
            </a:p>
          </p:txBody>
        </p:sp>
      </p:grpSp>
      <p:sp>
        <p:nvSpPr>
          <p:cNvPr id="14" name="TextBox 13">
            <a:extLst>
              <a:ext uri="{FF2B5EF4-FFF2-40B4-BE49-F238E27FC236}">
                <a16:creationId xmlns:a16="http://schemas.microsoft.com/office/drawing/2014/main" id="{B06D6DF3-B0D4-457A-A4C3-1B5AEE9B7251}"/>
              </a:ext>
            </a:extLst>
          </p:cNvPr>
          <p:cNvSpPr txBox="1"/>
          <p:nvPr/>
        </p:nvSpPr>
        <p:spPr>
          <a:xfrm>
            <a:off x="5116064" y="1489495"/>
            <a:ext cx="4525278" cy="430887"/>
          </a:xfrm>
          <a:prstGeom prst="rect">
            <a:avLst/>
          </a:prstGeom>
          <a:noFill/>
          <a:ln>
            <a:noFill/>
          </a:ln>
        </p:spPr>
        <p:txBody>
          <a:bodyPr wrap="none" lIns="0" tIns="0" rIns="0" bIns="0" anchor="t">
            <a:spAutoFit/>
          </a:bodyPr>
          <a:lstStyle/>
          <a:p>
            <a:pPr algn="l"/>
            <a:r>
              <a:rPr sz="2800" b="1" dirty="0" err="1">
                <a:solidFill>
                  <a:srgbClr val="3CC583"/>
                </a:solidFill>
                <a:latin typeface="Roboto"/>
              </a:rPr>
              <a:t>Resolución</a:t>
            </a:r>
            <a:r>
              <a:rPr sz="2800" b="1" dirty="0">
                <a:solidFill>
                  <a:srgbClr val="3CC583"/>
                </a:solidFill>
                <a:latin typeface="Roboto"/>
              </a:rPr>
              <a:t> 008430 de 1993</a:t>
            </a:r>
          </a:p>
        </p:txBody>
      </p:sp>
      <p:sp>
        <p:nvSpPr>
          <p:cNvPr id="15" name="TextBox 14">
            <a:extLst>
              <a:ext uri="{FF2B5EF4-FFF2-40B4-BE49-F238E27FC236}">
                <a16:creationId xmlns:a16="http://schemas.microsoft.com/office/drawing/2014/main" id="{A69DB245-3D6C-4F83-8F9E-B46495275FD7}"/>
              </a:ext>
            </a:extLst>
          </p:cNvPr>
          <p:cNvSpPr txBox="1"/>
          <p:nvPr/>
        </p:nvSpPr>
        <p:spPr>
          <a:xfrm>
            <a:off x="5138348" y="1915607"/>
            <a:ext cx="6830130" cy="923330"/>
          </a:xfrm>
          <a:prstGeom prst="rect">
            <a:avLst/>
          </a:prstGeom>
          <a:noFill/>
          <a:ln>
            <a:noFill/>
          </a:ln>
        </p:spPr>
        <p:txBody>
          <a:bodyPr wrap="square" lIns="0" tIns="0" rIns="0" bIns="0" anchor="t">
            <a:spAutoFit/>
          </a:bodyPr>
          <a:lstStyle/>
          <a:p>
            <a:pPr algn="just"/>
            <a:r>
              <a:rPr sz="2000" dirty="0">
                <a:solidFill>
                  <a:schemeClr val="tx1"/>
                </a:solidFill>
                <a:latin typeface="Roboto"/>
              </a:rPr>
              <a:t>Directrices del </a:t>
            </a:r>
            <a:r>
              <a:rPr sz="2000" dirty="0" err="1">
                <a:solidFill>
                  <a:schemeClr val="tx1"/>
                </a:solidFill>
                <a:latin typeface="Roboto"/>
              </a:rPr>
              <a:t>Ministerio</a:t>
            </a:r>
            <a:r>
              <a:rPr sz="2000" dirty="0">
                <a:solidFill>
                  <a:schemeClr val="tx1"/>
                </a:solidFill>
                <a:latin typeface="Roboto"/>
              </a:rPr>
              <a:t> de </a:t>
            </a:r>
            <a:r>
              <a:rPr sz="2000" dirty="0" err="1">
                <a:solidFill>
                  <a:schemeClr val="tx1"/>
                </a:solidFill>
                <a:latin typeface="Roboto"/>
              </a:rPr>
              <a:t>Salud</a:t>
            </a:r>
            <a:r>
              <a:rPr sz="2000" dirty="0">
                <a:solidFill>
                  <a:schemeClr val="tx1"/>
                </a:solidFill>
                <a:latin typeface="Roboto"/>
              </a:rPr>
              <a:t> </a:t>
            </a:r>
            <a:r>
              <a:rPr sz="2000" dirty="0" err="1">
                <a:solidFill>
                  <a:schemeClr val="tx1"/>
                </a:solidFill>
                <a:latin typeface="Roboto"/>
              </a:rPr>
              <a:t>Colombiano</a:t>
            </a:r>
            <a:r>
              <a:rPr sz="2000" dirty="0">
                <a:solidFill>
                  <a:schemeClr val="tx1"/>
                </a:solidFill>
                <a:latin typeface="Roboto"/>
              </a:rPr>
              <a:t> </a:t>
            </a:r>
            <a:r>
              <a:rPr sz="2000" dirty="0" err="1">
                <a:solidFill>
                  <a:schemeClr val="tx1"/>
                </a:solidFill>
                <a:latin typeface="Roboto"/>
              </a:rPr>
              <a:t>sobre</a:t>
            </a:r>
            <a:r>
              <a:rPr lang="es-CO" sz="2000" dirty="0">
                <a:solidFill>
                  <a:schemeClr val="tx1"/>
                </a:solidFill>
                <a:latin typeface="Roboto"/>
              </a:rPr>
              <a:t> </a:t>
            </a:r>
            <a:r>
              <a:rPr sz="2000" dirty="0" err="1">
                <a:solidFill>
                  <a:schemeClr val="tx1"/>
                </a:solidFill>
                <a:latin typeface="Roboto"/>
              </a:rPr>
              <a:t>investigación</a:t>
            </a:r>
            <a:r>
              <a:rPr sz="2000" dirty="0">
                <a:solidFill>
                  <a:schemeClr val="tx1"/>
                </a:solidFill>
                <a:latin typeface="Roboto"/>
              </a:rPr>
              <a:t> </a:t>
            </a:r>
            <a:r>
              <a:rPr sz="2000" dirty="0" err="1">
                <a:solidFill>
                  <a:schemeClr val="tx1"/>
                </a:solidFill>
                <a:latin typeface="Roboto"/>
              </a:rPr>
              <a:t>en</a:t>
            </a:r>
            <a:r>
              <a:rPr sz="2000" dirty="0">
                <a:solidFill>
                  <a:schemeClr val="tx1"/>
                </a:solidFill>
                <a:latin typeface="Roboto"/>
              </a:rPr>
              <a:t> </a:t>
            </a:r>
            <a:r>
              <a:rPr sz="2000" dirty="0" err="1">
                <a:solidFill>
                  <a:schemeClr val="tx1"/>
                </a:solidFill>
                <a:latin typeface="Roboto"/>
              </a:rPr>
              <a:t>humanos</a:t>
            </a:r>
            <a:r>
              <a:rPr lang="es-CO" sz="2000" dirty="0">
                <a:solidFill>
                  <a:schemeClr val="tx1"/>
                </a:solidFill>
                <a:latin typeface="Roboto"/>
              </a:rPr>
              <a:t>, Título II, Artículos 6 y 11 de la investigación en seres humanos.</a:t>
            </a:r>
            <a:endParaRPr sz="2000" dirty="0">
              <a:solidFill>
                <a:schemeClr val="tx1"/>
              </a:solidFill>
              <a:latin typeface="Roboto"/>
            </a:endParaRPr>
          </a:p>
        </p:txBody>
      </p:sp>
      <p:sp>
        <p:nvSpPr>
          <p:cNvPr id="16" name="TextBox 15">
            <a:extLst>
              <a:ext uri="{FF2B5EF4-FFF2-40B4-BE49-F238E27FC236}">
                <a16:creationId xmlns:a16="http://schemas.microsoft.com/office/drawing/2014/main" id="{C050FBFE-BD9A-4FA3-B1B5-4B21FBDE2BA1}"/>
              </a:ext>
            </a:extLst>
          </p:cNvPr>
          <p:cNvSpPr txBox="1"/>
          <p:nvPr/>
        </p:nvSpPr>
        <p:spPr>
          <a:xfrm>
            <a:off x="5138348" y="2968004"/>
            <a:ext cx="3797514" cy="430887"/>
          </a:xfrm>
          <a:prstGeom prst="rect">
            <a:avLst/>
          </a:prstGeom>
          <a:noFill/>
          <a:ln>
            <a:noFill/>
          </a:ln>
        </p:spPr>
        <p:txBody>
          <a:bodyPr wrap="none" lIns="0" tIns="0" rIns="0" bIns="0" anchor="t">
            <a:spAutoFit/>
          </a:bodyPr>
          <a:lstStyle/>
          <a:p>
            <a:pPr algn="l"/>
            <a:r>
              <a:rPr sz="2800" b="1" dirty="0" err="1">
                <a:solidFill>
                  <a:srgbClr val="92BD39"/>
                </a:solidFill>
                <a:latin typeface="Roboto"/>
              </a:rPr>
              <a:t>Declaración</a:t>
            </a:r>
            <a:r>
              <a:rPr sz="2800" b="1" dirty="0">
                <a:solidFill>
                  <a:srgbClr val="92BD39"/>
                </a:solidFill>
                <a:latin typeface="Roboto"/>
              </a:rPr>
              <a:t> de Helsinki</a:t>
            </a:r>
          </a:p>
        </p:txBody>
      </p:sp>
      <p:sp>
        <p:nvSpPr>
          <p:cNvPr id="17" name="TextBox 16">
            <a:extLst>
              <a:ext uri="{FF2B5EF4-FFF2-40B4-BE49-F238E27FC236}">
                <a16:creationId xmlns:a16="http://schemas.microsoft.com/office/drawing/2014/main" id="{02FC1239-AF20-405E-B188-86A3FB82A1DF}"/>
              </a:ext>
            </a:extLst>
          </p:cNvPr>
          <p:cNvSpPr txBox="1"/>
          <p:nvPr/>
        </p:nvSpPr>
        <p:spPr>
          <a:xfrm>
            <a:off x="5138348" y="3513898"/>
            <a:ext cx="6360716" cy="615553"/>
          </a:xfrm>
          <a:prstGeom prst="rect">
            <a:avLst/>
          </a:prstGeom>
          <a:noFill/>
          <a:ln>
            <a:noFill/>
          </a:ln>
        </p:spPr>
        <p:txBody>
          <a:bodyPr wrap="none" lIns="0" tIns="0" rIns="0" bIns="0" anchor="t">
            <a:spAutoFit/>
          </a:bodyPr>
          <a:lstStyle/>
          <a:p>
            <a:pPr algn="l"/>
            <a:r>
              <a:rPr sz="2000" dirty="0" err="1">
                <a:solidFill>
                  <a:schemeClr val="tx1"/>
                </a:solidFill>
                <a:latin typeface="Roboto"/>
              </a:rPr>
              <a:t>Principios</a:t>
            </a:r>
            <a:r>
              <a:rPr sz="2000" dirty="0">
                <a:solidFill>
                  <a:schemeClr val="tx1"/>
                </a:solidFill>
                <a:latin typeface="Roboto"/>
              </a:rPr>
              <a:t> </a:t>
            </a:r>
            <a:r>
              <a:rPr sz="2000" dirty="0" err="1">
                <a:solidFill>
                  <a:schemeClr val="tx1"/>
                </a:solidFill>
                <a:latin typeface="Roboto"/>
              </a:rPr>
              <a:t>éticos</a:t>
            </a:r>
            <a:r>
              <a:rPr sz="2000" dirty="0">
                <a:solidFill>
                  <a:schemeClr val="tx1"/>
                </a:solidFill>
                <a:latin typeface="Roboto"/>
              </a:rPr>
              <a:t> de la </a:t>
            </a:r>
            <a:r>
              <a:rPr sz="2000" dirty="0" err="1">
                <a:solidFill>
                  <a:schemeClr val="tx1"/>
                </a:solidFill>
                <a:latin typeface="Roboto"/>
              </a:rPr>
              <a:t>Asociación</a:t>
            </a:r>
            <a:r>
              <a:rPr sz="2000" dirty="0">
                <a:solidFill>
                  <a:schemeClr val="tx1"/>
                </a:solidFill>
                <a:latin typeface="Roboto"/>
              </a:rPr>
              <a:t> </a:t>
            </a:r>
            <a:r>
              <a:rPr sz="2000" dirty="0" err="1">
                <a:solidFill>
                  <a:schemeClr val="tx1"/>
                </a:solidFill>
                <a:latin typeface="Roboto"/>
              </a:rPr>
              <a:t>Médica</a:t>
            </a:r>
            <a:r>
              <a:rPr sz="2000" dirty="0">
                <a:solidFill>
                  <a:schemeClr val="tx1"/>
                </a:solidFill>
                <a:latin typeface="Roboto"/>
              </a:rPr>
              <a:t> Mundial para
la </a:t>
            </a:r>
            <a:r>
              <a:rPr sz="2000" dirty="0" err="1">
                <a:solidFill>
                  <a:schemeClr val="tx1"/>
                </a:solidFill>
                <a:latin typeface="Roboto"/>
              </a:rPr>
              <a:t>investigación</a:t>
            </a:r>
            <a:r>
              <a:rPr sz="2000" dirty="0">
                <a:solidFill>
                  <a:schemeClr val="tx1"/>
                </a:solidFill>
                <a:latin typeface="Roboto"/>
              </a:rPr>
              <a:t> </a:t>
            </a:r>
            <a:r>
              <a:rPr sz="2000" dirty="0" err="1">
                <a:solidFill>
                  <a:schemeClr val="tx1"/>
                </a:solidFill>
                <a:latin typeface="Roboto"/>
              </a:rPr>
              <a:t>médica</a:t>
            </a:r>
            <a:endParaRPr sz="2000" dirty="0">
              <a:solidFill>
                <a:schemeClr val="tx1"/>
              </a:solidFill>
              <a:latin typeface="Roboto"/>
            </a:endParaRPr>
          </a:p>
        </p:txBody>
      </p:sp>
      <p:sp>
        <p:nvSpPr>
          <p:cNvPr id="18" name="TextBox 17">
            <a:extLst>
              <a:ext uri="{FF2B5EF4-FFF2-40B4-BE49-F238E27FC236}">
                <a16:creationId xmlns:a16="http://schemas.microsoft.com/office/drawing/2014/main" id="{4ACE0CC6-18B0-4D5F-98FA-E32925D8FFAF}"/>
              </a:ext>
            </a:extLst>
          </p:cNvPr>
          <p:cNvSpPr txBox="1"/>
          <p:nvPr/>
        </p:nvSpPr>
        <p:spPr>
          <a:xfrm>
            <a:off x="5126841" y="4349122"/>
            <a:ext cx="4813818" cy="430887"/>
          </a:xfrm>
          <a:prstGeom prst="rect">
            <a:avLst/>
          </a:prstGeom>
          <a:noFill/>
          <a:ln>
            <a:noFill/>
          </a:ln>
        </p:spPr>
        <p:txBody>
          <a:bodyPr wrap="none" lIns="0" tIns="0" rIns="0" bIns="0" anchor="t">
            <a:spAutoFit/>
          </a:bodyPr>
          <a:lstStyle/>
          <a:p>
            <a:pPr algn="l"/>
            <a:r>
              <a:rPr sz="2800" b="1" dirty="0" err="1">
                <a:solidFill>
                  <a:srgbClr val="1EABDA"/>
                </a:solidFill>
                <a:latin typeface="Roboto"/>
              </a:rPr>
              <a:t>Uso</a:t>
            </a:r>
            <a:r>
              <a:rPr sz="2800" b="1" dirty="0">
                <a:solidFill>
                  <a:srgbClr val="1EABDA"/>
                </a:solidFill>
                <a:latin typeface="Roboto"/>
              </a:rPr>
              <a:t> de </a:t>
            </a:r>
            <a:r>
              <a:rPr sz="2800" b="1" dirty="0" err="1">
                <a:solidFill>
                  <a:srgbClr val="1EABDA"/>
                </a:solidFill>
                <a:latin typeface="Roboto"/>
              </a:rPr>
              <a:t>Muestras</a:t>
            </a:r>
            <a:r>
              <a:rPr sz="2800" b="1" dirty="0">
                <a:solidFill>
                  <a:srgbClr val="1EABDA"/>
                </a:solidFill>
                <a:latin typeface="Roboto"/>
              </a:rPr>
              <a:t> </a:t>
            </a:r>
            <a:r>
              <a:rPr sz="2800" b="1" dirty="0" err="1">
                <a:solidFill>
                  <a:srgbClr val="1EABDA"/>
                </a:solidFill>
                <a:latin typeface="Roboto"/>
              </a:rPr>
              <a:t>Secundarias</a:t>
            </a:r>
            <a:endParaRPr sz="2800" b="1" dirty="0">
              <a:solidFill>
                <a:srgbClr val="1EABDA"/>
              </a:solidFill>
              <a:latin typeface="Roboto"/>
            </a:endParaRPr>
          </a:p>
        </p:txBody>
      </p:sp>
      <p:sp>
        <p:nvSpPr>
          <p:cNvPr id="19" name="TextBox 18">
            <a:extLst>
              <a:ext uri="{FF2B5EF4-FFF2-40B4-BE49-F238E27FC236}">
                <a16:creationId xmlns:a16="http://schemas.microsoft.com/office/drawing/2014/main" id="{D21E018E-D95D-409A-B329-F4B7BE2D76C1}"/>
              </a:ext>
            </a:extLst>
          </p:cNvPr>
          <p:cNvSpPr txBox="1"/>
          <p:nvPr/>
        </p:nvSpPr>
        <p:spPr>
          <a:xfrm>
            <a:off x="5126841" y="4867282"/>
            <a:ext cx="5804474" cy="615553"/>
          </a:xfrm>
          <a:prstGeom prst="rect">
            <a:avLst/>
          </a:prstGeom>
          <a:noFill/>
          <a:ln>
            <a:noFill/>
          </a:ln>
        </p:spPr>
        <p:txBody>
          <a:bodyPr wrap="none" lIns="0" tIns="0" rIns="0" bIns="0" anchor="t">
            <a:spAutoFit/>
          </a:bodyPr>
          <a:lstStyle/>
          <a:p>
            <a:pPr algn="l"/>
            <a:r>
              <a:rPr sz="2000" dirty="0" err="1">
                <a:solidFill>
                  <a:schemeClr val="tx1"/>
                </a:solidFill>
                <a:latin typeface="Roboto"/>
              </a:rPr>
              <a:t>Utilización</a:t>
            </a:r>
            <a:r>
              <a:rPr sz="2000" dirty="0">
                <a:solidFill>
                  <a:schemeClr val="tx1"/>
                </a:solidFill>
                <a:latin typeface="Roboto"/>
              </a:rPr>
              <a:t> de </a:t>
            </a:r>
            <a:r>
              <a:rPr sz="2000" dirty="0" err="1">
                <a:solidFill>
                  <a:schemeClr val="tx1"/>
                </a:solidFill>
                <a:latin typeface="Roboto"/>
              </a:rPr>
              <a:t>bloques</a:t>
            </a:r>
            <a:r>
              <a:rPr sz="2000" dirty="0">
                <a:solidFill>
                  <a:schemeClr val="tx1"/>
                </a:solidFill>
                <a:latin typeface="Roboto"/>
              </a:rPr>
              <a:t> de </a:t>
            </a:r>
            <a:r>
              <a:rPr sz="2000" dirty="0" err="1">
                <a:solidFill>
                  <a:schemeClr val="tx1"/>
                </a:solidFill>
                <a:latin typeface="Roboto"/>
              </a:rPr>
              <a:t>parafina</a:t>
            </a:r>
            <a:r>
              <a:rPr sz="2000" dirty="0">
                <a:solidFill>
                  <a:schemeClr val="tx1"/>
                </a:solidFill>
                <a:latin typeface="Roboto"/>
              </a:rPr>
              <a:t> de </a:t>
            </a:r>
            <a:r>
              <a:rPr sz="2000" dirty="0" err="1">
                <a:solidFill>
                  <a:schemeClr val="tx1"/>
                </a:solidFill>
                <a:latin typeface="Roboto"/>
              </a:rPr>
              <a:t>biopsias</a:t>
            </a:r>
            <a:r>
              <a:rPr sz="2000" dirty="0">
                <a:solidFill>
                  <a:schemeClr val="tx1"/>
                </a:solidFill>
                <a:latin typeface="Roboto"/>
              </a:rPr>
              <a:t> para
</a:t>
            </a:r>
            <a:r>
              <a:rPr sz="2000" dirty="0" err="1">
                <a:solidFill>
                  <a:schemeClr val="tx1"/>
                </a:solidFill>
                <a:latin typeface="Roboto"/>
              </a:rPr>
              <a:t>investigación</a:t>
            </a:r>
            <a:endParaRPr sz="2000" dirty="0">
              <a:solidFill>
                <a:schemeClr val="tx1"/>
              </a:solidFill>
              <a:latin typeface="Roboto"/>
            </a:endParaRPr>
          </a:p>
        </p:txBody>
      </p:sp>
      <p:sp>
        <p:nvSpPr>
          <p:cNvPr id="20" name="Rounded Rectangle 17">
            <a:extLst>
              <a:ext uri="{FF2B5EF4-FFF2-40B4-BE49-F238E27FC236}">
                <a16:creationId xmlns:a16="http://schemas.microsoft.com/office/drawing/2014/main" id="{DB6D5C5A-4231-4B2C-9D14-C7B21128FEE9}"/>
              </a:ext>
            </a:extLst>
          </p:cNvPr>
          <p:cNvSpPr/>
          <p:nvPr/>
        </p:nvSpPr>
        <p:spPr>
          <a:xfrm>
            <a:off x="4003992" y="1588605"/>
            <a:ext cx="634499" cy="584925"/>
          </a:xfrm>
          <a:custGeom>
            <a:avLst/>
            <a:gdLst/>
            <a:ahLst/>
            <a:cxnLst/>
            <a:rect l="0" t="0" r="0" b="0"/>
            <a:pathLst>
              <a:path w="438150" h="443155">
                <a:moveTo>
                  <a:pt x="0" y="145377"/>
                </a:moveTo>
                <a:cubicBezTo>
                  <a:pt x="14914" y="139274"/>
                  <a:pt x="25686" y="125988"/>
                  <a:pt x="28575" y="110135"/>
                </a:cubicBezTo>
                <a:cubicBezTo>
                  <a:pt x="37488" y="73169"/>
                  <a:pt x="55125" y="38875"/>
                  <a:pt x="80010" y="10122"/>
                </a:cubicBezTo>
                <a:cubicBezTo>
                  <a:pt x="86322" y="1705"/>
                  <a:pt x="98263" y="0"/>
                  <a:pt x="106680" y="6312"/>
                </a:cubicBezTo>
                <a:cubicBezTo>
                  <a:pt x="115096" y="12625"/>
                  <a:pt x="116802" y="24565"/>
                  <a:pt x="110490" y="32982"/>
                </a:cubicBezTo>
                <a:cubicBezTo>
                  <a:pt x="99444" y="47798"/>
                  <a:pt x="90471" y="64052"/>
                  <a:pt x="83820" y="81293"/>
                </a:cubicBezTo>
                <a:cubicBezTo>
                  <a:pt x="105317" y="55336"/>
                  <a:pt x="133040" y="35249"/>
                  <a:pt x="164401" y="22905"/>
                </a:cubicBezTo>
                <a:cubicBezTo>
                  <a:pt x="174175" y="19001"/>
                  <a:pt x="185263" y="23761"/>
                  <a:pt x="189166" y="33535"/>
                </a:cubicBezTo>
                <a:cubicBezTo>
                  <a:pt x="193069" y="43309"/>
                  <a:pt x="188310" y="54396"/>
                  <a:pt x="178536" y="58300"/>
                </a:cubicBezTo>
                <a:cubicBezTo>
                  <a:pt x="152438" y="68500"/>
                  <a:pt x="129456" y="85336"/>
                  <a:pt x="111861" y="107144"/>
                </a:cubicBezTo>
                <a:cubicBezTo>
                  <a:pt x="137472" y="93767"/>
                  <a:pt x="167206" y="90614"/>
                  <a:pt x="195053" y="98324"/>
                </a:cubicBezTo>
                <a:cubicBezTo>
                  <a:pt x="201795" y="99841"/>
                  <a:pt x="207187" y="104891"/>
                  <a:pt x="209142" y="111519"/>
                </a:cubicBezTo>
                <a:cubicBezTo>
                  <a:pt x="211097" y="118148"/>
                  <a:pt x="209309" y="125316"/>
                  <a:pt x="204469" y="130249"/>
                </a:cubicBezTo>
                <a:cubicBezTo>
                  <a:pt x="199629" y="135183"/>
                  <a:pt x="192497" y="137108"/>
                  <a:pt x="185832" y="135281"/>
                </a:cubicBezTo>
                <a:cubicBezTo>
                  <a:pt x="169871" y="130766"/>
                  <a:pt x="152889" y="131433"/>
                  <a:pt x="137331" y="137186"/>
                </a:cubicBezTo>
                <a:cubicBezTo>
                  <a:pt x="178837" y="143808"/>
                  <a:pt x="209421" y="179546"/>
                  <a:pt x="209550" y="221577"/>
                </a:cubicBezTo>
                <a:cubicBezTo>
                  <a:pt x="209550" y="232098"/>
                  <a:pt x="201021" y="240627"/>
                  <a:pt x="190500" y="240627"/>
                </a:cubicBezTo>
                <a:cubicBezTo>
                  <a:pt x="179978" y="240627"/>
                  <a:pt x="171450" y="232098"/>
                  <a:pt x="171450" y="221577"/>
                </a:cubicBezTo>
                <a:cubicBezTo>
                  <a:pt x="171450" y="198059"/>
                  <a:pt x="154283" y="178062"/>
                  <a:pt x="131036" y="174500"/>
                </a:cubicBezTo>
                <a:cubicBezTo>
                  <a:pt x="107789" y="170939"/>
                  <a:pt x="85423" y="184880"/>
                  <a:pt x="78383" y="207320"/>
                </a:cubicBezTo>
                <a:cubicBezTo>
                  <a:pt x="71343" y="229760"/>
                  <a:pt x="81737" y="253979"/>
                  <a:pt x="102853" y="264335"/>
                </a:cubicBezTo>
                <a:cubicBezTo>
                  <a:pt x="123968" y="274691"/>
                  <a:pt x="149481" y="268084"/>
                  <a:pt x="162915" y="248780"/>
                </a:cubicBezTo>
                <a:cubicBezTo>
                  <a:pt x="168933" y="240167"/>
                  <a:pt x="180789" y="238053"/>
                  <a:pt x="189414" y="244056"/>
                </a:cubicBezTo>
                <a:cubicBezTo>
                  <a:pt x="197905" y="250158"/>
                  <a:pt x="200006" y="261906"/>
                  <a:pt x="194157" y="270574"/>
                </a:cubicBezTo>
                <a:cubicBezTo>
                  <a:pt x="175431" y="301572"/>
                  <a:pt x="140896" y="319444"/>
                  <a:pt x="104775" y="316827"/>
                </a:cubicBezTo>
                <a:cubicBezTo>
                  <a:pt x="57150" y="316827"/>
                  <a:pt x="38100" y="297777"/>
                  <a:pt x="0" y="297777"/>
                </a:cubicBezTo>
                <a:moveTo>
                  <a:pt x="438150" y="297777"/>
                </a:moveTo>
                <a:cubicBezTo>
                  <a:pt x="423236" y="303880"/>
                  <a:pt x="412463" y="317166"/>
                  <a:pt x="409575" y="333020"/>
                </a:cubicBezTo>
                <a:cubicBezTo>
                  <a:pt x="400661" y="369986"/>
                  <a:pt x="383024" y="404280"/>
                  <a:pt x="358140" y="433032"/>
                </a:cubicBezTo>
                <a:cubicBezTo>
                  <a:pt x="351827" y="441449"/>
                  <a:pt x="339886" y="443155"/>
                  <a:pt x="331470" y="436842"/>
                </a:cubicBezTo>
                <a:cubicBezTo>
                  <a:pt x="323053" y="430529"/>
                  <a:pt x="321347" y="418589"/>
                  <a:pt x="327660" y="410172"/>
                </a:cubicBezTo>
                <a:cubicBezTo>
                  <a:pt x="338705" y="395356"/>
                  <a:pt x="347678" y="379103"/>
                  <a:pt x="354330" y="361861"/>
                </a:cubicBezTo>
                <a:cubicBezTo>
                  <a:pt x="332832" y="387818"/>
                  <a:pt x="305109" y="407905"/>
                  <a:pt x="273748" y="420250"/>
                </a:cubicBezTo>
                <a:cubicBezTo>
                  <a:pt x="263974" y="424153"/>
                  <a:pt x="252886" y="419394"/>
                  <a:pt x="248983" y="409620"/>
                </a:cubicBezTo>
                <a:cubicBezTo>
                  <a:pt x="245080" y="399846"/>
                  <a:pt x="249839" y="388758"/>
                  <a:pt x="259613" y="384855"/>
                </a:cubicBezTo>
                <a:cubicBezTo>
                  <a:pt x="285711" y="374655"/>
                  <a:pt x="308693" y="357818"/>
                  <a:pt x="326288" y="336011"/>
                </a:cubicBezTo>
                <a:cubicBezTo>
                  <a:pt x="300677" y="349387"/>
                  <a:pt x="270943" y="352540"/>
                  <a:pt x="243097" y="344831"/>
                </a:cubicBezTo>
                <a:cubicBezTo>
                  <a:pt x="236354" y="343313"/>
                  <a:pt x="230962" y="338263"/>
                  <a:pt x="229007" y="331635"/>
                </a:cubicBezTo>
                <a:cubicBezTo>
                  <a:pt x="227052" y="325006"/>
                  <a:pt x="228840" y="317838"/>
                  <a:pt x="233680" y="312905"/>
                </a:cubicBezTo>
                <a:cubicBezTo>
                  <a:pt x="238520" y="307971"/>
                  <a:pt x="245652" y="306046"/>
                  <a:pt x="252317" y="307874"/>
                </a:cubicBezTo>
                <a:cubicBezTo>
                  <a:pt x="268278" y="312389"/>
                  <a:pt x="285260" y="311722"/>
                  <a:pt x="300818" y="305969"/>
                </a:cubicBezTo>
                <a:cubicBezTo>
                  <a:pt x="259312" y="299347"/>
                  <a:pt x="228728" y="263608"/>
                  <a:pt x="228600" y="221577"/>
                </a:cubicBezTo>
                <a:cubicBezTo>
                  <a:pt x="228600" y="211056"/>
                  <a:pt x="237128" y="202527"/>
                  <a:pt x="247650" y="202527"/>
                </a:cubicBezTo>
                <a:cubicBezTo>
                  <a:pt x="258171" y="202527"/>
                  <a:pt x="266700" y="211056"/>
                  <a:pt x="266700" y="221577"/>
                </a:cubicBezTo>
                <a:cubicBezTo>
                  <a:pt x="266699" y="245095"/>
                  <a:pt x="283866" y="265093"/>
                  <a:pt x="307113" y="268654"/>
                </a:cubicBezTo>
                <a:cubicBezTo>
                  <a:pt x="330360" y="272215"/>
                  <a:pt x="352726" y="258274"/>
                  <a:pt x="359766" y="235834"/>
                </a:cubicBezTo>
                <a:cubicBezTo>
                  <a:pt x="366806" y="213394"/>
                  <a:pt x="356412" y="189175"/>
                  <a:pt x="335296" y="178819"/>
                </a:cubicBezTo>
                <a:cubicBezTo>
                  <a:pt x="314181" y="168463"/>
                  <a:pt x="288668" y="175070"/>
                  <a:pt x="275234" y="194374"/>
                </a:cubicBezTo>
                <a:cubicBezTo>
                  <a:pt x="269216" y="202987"/>
                  <a:pt x="257359" y="205101"/>
                  <a:pt x="248735" y="199098"/>
                </a:cubicBezTo>
                <a:cubicBezTo>
                  <a:pt x="240244" y="192996"/>
                  <a:pt x="238143" y="181248"/>
                  <a:pt x="243992" y="172581"/>
                </a:cubicBezTo>
                <a:cubicBezTo>
                  <a:pt x="262718" y="141582"/>
                  <a:pt x="297253" y="123711"/>
                  <a:pt x="333375" y="126327"/>
                </a:cubicBezTo>
                <a:cubicBezTo>
                  <a:pt x="381000" y="126327"/>
                  <a:pt x="400050" y="145377"/>
                  <a:pt x="438150" y="145377"/>
                </a:cubicBezTo>
              </a:path>
            </a:pathLst>
          </a:custGeom>
          <a:noFill/>
          <a:ln w="14287">
            <a:solidFill>
              <a:srgbClr val="484848"/>
            </a:solidFill>
          </a:ln>
        </p:spPr>
        <p:txBody>
          <a:bodyPr rtlCol="0" anchor="ctr"/>
          <a:lstStyle/>
          <a:p>
            <a:pPr algn="ctr"/>
            <a:endParaRPr sz="2800"/>
          </a:p>
        </p:txBody>
      </p:sp>
      <p:sp>
        <p:nvSpPr>
          <p:cNvPr id="21" name="Rounded Rectangle 18">
            <a:extLst>
              <a:ext uri="{FF2B5EF4-FFF2-40B4-BE49-F238E27FC236}">
                <a16:creationId xmlns:a16="http://schemas.microsoft.com/office/drawing/2014/main" id="{3F5E8078-FF33-4A71-8C54-F4697F43FF15}"/>
              </a:ext>
            </a:extLst>
          </p:cNvPr>
          <p:cNvSpPr/>
          <p:nvPr/>
        </p:nvSpPr>
        <p:spPr>
          <a:xfrm>
            <a:off x="3968592" y="3033999"/>
            <a:ext cx="606912" cy="565747"/>
          </a:xfrm>
          <a:custGeom>
            <a:avLst/>
            <a:gdLst/>
            <a:ahLst/>
            <a:cxnLst/>
            <a:rect l="0" t="0" r="0" b="0"/>
            <a:pathLst>
              <a:path w="419100" h="428625">
                <a:moveTo>
                  <a:pt x="121786" y="271310"/>
                </a:moveTo>
                <a:cubicBezTo>
                  <a:pt x="128263" y="336556"/>
                  <a:pt x="145732" y="391972"/>
                  <a:pt x="169163" y="424814"/>
                </a:cubicBezTo>
                <a:moveTo>
                  <a:pt x="169163" y="4762"/>
                </a:moveTo>
                <a:cubicBezTo>
                  <a:pt x="153238" y="26574"/>
                  <a:pt x="140055" y="59626"/>
                  <a:pt x="131216" y="99212"/>
                </a:cubicBezTo>
                <a:moveTo>
                  <a:pt x="249936" y="424815"/>
                </a:moveTo>
                <a:cubicBezTo>
                  <a:pt x="273215" y="392182"/>
                  <a:pt x="290607" y="337299"/>
                  <a:pt x="297179" y="272605"/>
                </a:cubicBezTo>
                <a:moveTo>
                  <a:pt x="293712" y="130340"/>
                </a:moveTo>
                <a:cubicBezTo>
                  <a:pt x="285521" y="77038"/>
                  <a:pt x="269881" y="32080"/>
                  <a:pt x="249936" y="4762"/>
                </a:cubicBezTo>
                <a:moveTo>
                  <a:pt x="399097" y="114300"/>
                </a:moveTo>
                <a:cubicBezTo>
                  <a:pt x="255022" y="84982"/>
                  <a:pt x="172478" y="85115"/>
                  <a:pt x="20002" y="114300"/>
                </a:cubicBezTo>
                <a:moveTo>
                  <a:pt x="20002" y="314325"/>
                </a:moveTo>
                <a:cubicBezTo>
                  <a:pt x="164096" y="343642"/>
                  <a:pt x="246640" y="343509"/>
                  <a:pt x="399097" y="314325"/>
                </a:cubicBezTo>
                <a:moveTo>
                  <a:pt x="0" y="214407"/>
                </a:moveTo>
                <a:lnTo>
                  <a:pt x="107442" y="214407"/>
                </a:lnTo>
                <a:cubicBezTo>
                  <a:pt x="110101" y="214411"/>
                  <a:pt x="112528" y="212894"/>
                  <a:pt x="113690" y="210502"/>
                </a:cubicBezTo>
                <a:lnTo>
                  <a:pt x="146399" y="144113"/>
                </a:lnTo>
                <a:cubicBezTo>
                  <a:pt x="147646" y="141600"/>
                  <a:pt x="150265" y="140067"/>
                  <a:pt x="153066" y="140207"/>
                </a:cubicBezTo>
                <a:cubicBezTo>
                  <a:pt x="155869" y="140368"/>
                  <a:pt x="158298" y="142204"/>
                  <a:pt x="159219" y="144856"/>
                </a:cubicBezTo>
                <a:lnTo>
                  <a:pt x="203625" y="268776"/>
                </a:lnTo>
                <a:cubicBezTo>
                  <a:pt x="204572" y="271515"/>
                  <a:pt x="207092" y="273402"/>
                  <a:pt x="209988" y="273538"/>
                </a:cubicBezTo>
                <a:cubicBezTo>
                  <a:pt x="212899" y="273646"/>
                  <a:pt x="215566" y="271916"/>
                  <a:pt x="216655" y="269214"/>
                </a:cubicBezTo>
                <a:lnTo>
                  <a:pt x="259518" y="171449"/>
                </a:lnTo>
                <a:cubicBezTo>
                  <a:pt x="260612" y="168977"/>
                  <a:pt x="263025" y="167349"/>
                  <a:pt x="265728" y="167258"/>
                </a:cubicBezTo>
                <a:cubicBezTo>
                  <a:pt x="268443" y="167190"/>
                  <a:pt x="270947" y="168718"/>
                  <a:pt x="272129" y="171164"/>
                </a:cubicBezTo>
                <a:lnTo>
                  <a:pt x="291503" y="210502"/>
                </a:lnTo>
                <a:cubicBezTo>
                  <a:pt x="292695" y="212875"/>
                  <a:pt x="295114" y="214383"/>
                  <a:pt x="297770" y="214407"/>
                </a:cubicBezTo>
                <a:lnTo>
                  <a:pt x="419100" y="214407"/>
                </a:lnTo>
                <a:moveTo>
                  <a:pt x="247" y="168059"/>
                </a:moveTo>
                <a:cubicBezTo>
                  <a:pt x="21393" y="71932"/>
                  <a:pt x="107061" y="0"/>
                  <a:pt x="209550" y="0"/>
                </a:cubicBezTo>
                <a:cubicBezTo>
                  <a:pt x="312038" y="0"/>
                  <a:pt x="397706" y="71932"/>
                  <a:pt x="418852" y="168059"/>
                </a:cubicBezTo>
                <a:moveTo>
                  <a:pt x="418852" y="260565"/>
                </a:moveTo>
                <a:cubicBezTo>
                  <a:pt x="397706" y="356692"/>
                  <a:pt x="312038" y="428625"/>
                  <a:pt x="209550" y="428625"/>
                </a:cubicBezTo>
                <a:cubicBezTo>
                  <a:pt x="107061" y="428625"/>
                  <a:pt x="21393" y="356692"/>
                  <a:pt x="247" y="260565"/>
                </a:cubicBezTo>
              </a:path>
            </a:pathLst>
          </a:custGeom>
          <a:noFill/>
          <a:ln w="14287">
            <a:solidFill>
              <a:srgbClr val="484848"/>
            </a:solidFill>
          </a:ln>
        </p:spPr>
        <p:txBody>
          <a:bodyPr rtlCol="0" anchor="ctr"/>
          <a:lstStyle/>
          <a:p>
            <a:pPr algn="ctr"/>
            <a:endParaRPr sz="2800"/>
          </a:p>
        </p:txBody>
      </p:sp>
      <p:sp>
        <p:nvSpPr>
          <p:cNvPr id="22" name="Rounded Rectangle 19">
            <a:extLst>
              <a:ext uri="{FF2B5EF4-FFF2-40B4-BE49-F238E27FC236}">
                <a16:creationId xmlns:a16="http://schemas.microsoft.com/office/drawing/2014/main" id="{1731F007-008F-4C95-86D4-95DBF4F5666C}"/>
              </a:ext>
            </a:extLst>
          </p:cNvPr>
          <p:cNvSpPr/>
          <p:nvPr/>
        </p:nvSpPr>
        <p:spPr>
          <a:xfrm>
            <a:off x="4033547" y="4518498"/>
            <a:ext cx="604944" cy="562377"/>
          </a:xfrm>
          <a:custGeom>
            <a:avLst/>
            <a:gdLst/>
            <a:ahLst/>
            <a:cxnLst/>
            <a:rect l="0" t="0" r="0" b="0"/>
            <a:pathLst>
              <a:path w="417741" h="426072">
                <a:moveTo>
                  <a:pt x="183797" y="291445"/>
                </a:moveTo>
                <a:cubicBezTo>
                  <a:pt x="183797" y="314208"/>
                  <a:pt x="174114" y="336036"/>
                  <a:pt x="156881" y="352131"/>
                </a:cubicBezTo>
                <a:cubicBezTo>
                  <a:pt x="139646" y="368226"/>
                  <a:pt x="116271" y="377268"/>
                  <a:pt x="91898" y="377268"/>
                </a:cubicBezTo>
                <a:cubicBezTo>
                  <a:pt x="67525" y="377268"/>
                  <a:pt x="44150" y="368226"/>
                  <a:pt x="26916" y="352131"/>
                </a:cubicBezTo>
                <a:cubicBezTo>
                  <a:pt x="9682" y="336036"/>
                  <a:pt x="0" y="314208"/>
                  <a:pt x="0" y="291445"/>
                </a:cubicBezTo>
                <a:cubicBezTo>
                  <a:pt x="0" y="218516"/>
                  <a:pt x="78711" y="132694"/>
                  <a:pt x="91898" y="132694"/>
                </a:cubicBezTo>
                <a:cubicBezTo>
                  <a:pt x="105086" y="132694"/>
                  <a:pt x="183797" y="218516"/>
                  <a:pt x="183797" y="291445"/>
                </a:cubicBezTo>
                <a:close/>
                <a:moveTo>
                  <a:pt x="91896" y="336472"/>
                </a:moveTo>
                <a:cubicBezTo>
                  <a:pt x="105478" y="336472"/>
                  <a:pt x="118504" y="331317"/>
                  <a:pt x="128107" y="322141"/>
                </a:cubicBezTo>
                <a:cubicBezTo>
                  <a:pt x="137711" y="312964"/>
                  <a:pt x="143107" y="300517"/>
                  <a:pt x="143107" y="287540"/>
                </a:cubicBezTo>
                <a:moveTo>
                  <a:pt x="394203" y="358867"/>
                </a:moveTo>
                <a:cubicBezTo>
                  <a:pt x="394203" y="395984"/>
                  <a:pt x="364115" y="426072"/>
                  <a:pt x="326998" y="426072"/>
                </a:cubicBezTo>
                <a:cubicBezTo>
                  <a:pt x="289883" y="426072"/>
                  <a:pt x="259793" y="395984"/>
                  <a:pt x="259793" y="358867"/>
                </a:cubicBezTo>
                <a:lnTo>
                  <a:pt x="259793" y="83892"/>
                </a:lnTo>
                <a:lnTo>
                  <a:pt x="394203" y="83892"/>
                </a:lnTo>
                <a:close/>
                <a:moveTo>
                  <a:pt x="417741" y="83892"/>
                </a:moveTo>
                <a:lnTo>
                  <a:pt x="236259" y="83892"/>
                </a:lnTo>
                <a:lnTo>
                  <a:pt x="236259" y="172"/>
                </a:lnTo>
                <a:lnTo>
                  <a:pt x="417741" y="172"/>
                </a:lnTo>
                <a:close/>
                <a:moveTo>
                  <a:pt x="295903" y="83892"/>
                </a:moveTo>
                <a:lnTo>
                  <a:pt x="295903" y="0"/>
                </a:lnTo>
                <a:moveTo>
                  <a:pt x="358093" y="83892"/>
                </a:moveTo>
                <a:lnTo>
                  <a:pt x="358093" y="0"/>
                </a:lnTo>
                <a:moveTo>
                  <a:pt x="394203" y="225376"/>
                </a:moveTo>
                <a:cubicBezTo>
                  <a:pt x="346892" y="225376"/>
                  <a:pt x="316783" y="189745"/>
                  <a:pt x="259793" y="189745"/>
                </a:cubicBezTo>
              </a:path>
            </a:pathLst>
          </a:custGeom>
          <a:noFill/>
          <a:ln w="14287">
            <a:solidFill>
              <a:srgbClr val="484848"/>
            </a:solidFill>
          </a:ln>
        </p:spPr>
        <p:txBody>
          <a:bodyPr rtlCol="0" anchor="ctr"/>
          <a:lstStyle/>
          <a:p>
            <a:pPr algn="ctr"/>
            <a:endParaRPr sz="2800"/>
          </a:p>
        </p:txBody>
      </p:sp>
      <p:sp>
        <p:nvSpPr>
          <p:cNvPr id="23" name="TextBox 22">
            <a:extLst>
              <a:ext uri="{FF2B5EF4-FFF2-40B4-BE49-F238E27FC236}">
                <a16:creationId xmlns:a16="http://schemas.microsoft.com/office/drawing/2014/main" id="{69FC653B-AC75-49A4-AF09-8F3EAF1F530A}"/>
              </a:ext>
            </a:extLst>
          </p:cNvPr>
          <p:cNvSpPr txBox="1"/>
          <p:nvPr/>
        </p:nvSpPr>
        <p:spPr>
          <a:xfrm>
            <a:off x="263465" y="6119336"/>
            <a:ext cx="7846142" cy="738664"/>
          </a:xfrm>
          <a:prstGeom prst="rect">
            <a:avLst/>
          </a:prstGeom>
          <a:noFill/>
        </p:spPr>
        <p:txBody>
          <a:bodyPr wrap="square">
            <a:spAutoFit/>
          </a:bodyPr>
          <a:lstStyle/>
          <a:p>
            <a:r>
              <a:rPr lang="es-CO" dirty="0"/>
              <a:t>1, https://minciencias.gov.co/sites/default/files/ckeditor_files/6.pdfres</a:t>
            </a:r>
          </a:p>
          <a:p>
            <a:r>
              <a:rPr lang="es-CO" dirty="0"/>
              <a:t>2,https://www.minsalud.gov.co/sites/rid/lists/bibliotecadigital/ride/de/dij/resolucion-8430-de-1993.pdf</a:t>
            </a:r>
          </a:p>
        </p:txBody>
      </p:sp>
    </p:spTree>
    <p:extLst>
      <p:ext uri="{BB962C8B-B14F-4D97-AF65-F5344CB8AC3E}">
        <p14:creationId xmlns:p14="http://schemas.microsoft.com/office/powerpoint/2010/main" val="12031763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38200" y="137254"/>
            <a:ext cx="10515600" cy="738258"/>
          </a:xfrm>
        </p:spPr>
        <p:txBody>
          <a:bodyPr/>
          <a:lstStyle/>
          <a:p>
            <a:pPr algn="ctr"/>
            <a:r>
              <a:rPr lang="es-ES" sz="3600" dirty="0"/>
              <a:t>METODOLOGÍA</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17</a:t>
            </a:fld>
            <a:endParaRPr lang="es-CO"/>
          </a:p>
        </p:txBody>
      </p:sp>
      <p:sp>
        <p:nvSpPr>
          <p:cNvPr id="29" name="TextBox 28">
            <a:extLst>
              <a:ext uri="{FF2B5EF4-FFF2-40B4-BE49-F238E27FC236}">
                <a16:creationId xmlns:a16="http://schemas.microsoft.com/office/drawing/2014/main" id="{B112D53F-C91A-41B1-BAEB-9014036A2CAF}"/>
              </a:ext>
            </a:extLst>
          </p:cNvPr>
          <p:cNvSpPr txBox="1"/>
          <p:nvPr/>
        </p:nvSpPr>
        <p:spPr>
          <a:xfrm>
            <a:off x="1303406" y="810975"/>
            <a:ext cx="3588266" cy="369332"/>
          </a:xfrm>
          <a:prstGeom prst="rect">
            <a:avLst/>
          </a:prstGeom>
          <a:noFill/>
        </p:spPr>
        <p:txBody>
          <a:bodyPr wrap="square">
            <a:spAutoFit/>
          </a:bodyPr>
          <a:lstStyle/>
          <a:p>
            <a:pPr algn="just"/>
            <a:r>
              <a:rPr lang="es-CO" sz="1800" b="1" dirty="0"/>
              <a:t>PREPARACIÓN DEL TEJIDO</a:t>
            </a:r>
          </a:p>
        </p:txBody>
      </p:sp>
      <p:sp>
        <p:nvSpPr>
          <p:cNvPr id="9" name="TextBox 8">
            <a:extLst>
              <a:ext uri="{FF2B5EF4-FFF2-40B4-BE49-F238E27FC236}">
                <a16:creationId xmlns:a16="http://schemas.microsoft.com/office/drawing/2014/main" id="{F5066A01-5EBA-474B-8F6E-F723A72C9F64}"/>
              </a:ext>
            </a:extLst>
          </p:cNvPr>
          <p:cNvSpPr txBox="1"/>
          <p:nvPr/>
        </p:nvSpPr>
        <p:spPr>
          <a:xfrm>
            <a:off x="168610" y="1225761"/>
            <a:ext cx="4079540" cy="569387"/>
          </a:xfrm>
          <a:prstGeom prst="rect">
            <a:avLst/>
          </a:prstGeom>
          <a:noFill/>
        </p:spPr>
        <p:txBody>
          <a:bodyPr wrap="square">
            <a:spAutoFit/>
          </a:bodyPr>
          <a:lstStyle/>
          <a:p>
            <a:r>
              <a:rPr lang="es-CO" sz="1500" dirty="0"/>
              <a:t>1. Cortar 3 secciones de 4-5</a:t>
            </a:r>
            <a:r>
              <a:rPr lang="es-CO" sz="1600" dirty="0"/>
              <a:t> </a:t>
            </a:r>
            <a:r>
              <a:rPr lang="es-CO" sz="1600" dirty="0" err="1"/>
              <a:t>μm</a:t>
            </a:r>
            <a:r>
              <a:rPr lang="es-CO" sz="1500" dirty="0"/>
              <a:t> en rollito usando un micrótomo</a:t>
            </a:r>
          </a:p>
        </p:txBody>
      </p:sp>
      <p:pic>
        <p:nvPicPr>
          <p:cNvPr id="5" name="Picture 4">
            <a:extLst>
              <a:ext uri="{FF2B5EF4-FFF2-40B4-BE49-F238E27FC236}">
                <a16:creationId xmlns:a16="http://schemas.microsoft.com/office/drawing/2014/main" id="{FD3A5DE7-447F-4088-A01E-CD792DF4E041}"/>
              </a:ext>
            </a:extLst>
          </p:cNvPr>
          <p:cNvPicPr>
            <a:picLocks noChangeAspect="1"/>
          </p:cNvPicPr>
          <p:nvPr/>
        </p:nvPicPr>
        <p:blipFill>
          <a:blip r:embed="rId3"/>
          <a:stretch>
            <a:fillRect/>
          </a:stretch>
        </p:blipFill>
        <p:spPr>
          <a:xfrm>
            <a:off x="1465065" y="2044999"/>
            <a:ext cx="1829055" cy="15337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TextBox 12">
            <a:extLst>
              <a:ext uri="{FF2B5EF4-FFF2-40B4-BE49-F238E27FC236}">
                <a16:creationId xmlns:a16="http://schemas.microsoft.com/office/drawing/2014/main" id="{6D188822-E7D7-4FC8-95D7-98BDB223FBAA}"/>
              </a:ext>
            </a:extLst>
          </p:cNvPr>
          <p:cNvSpPr txBox="1"/>
          <p:nvPr/>
        </p:nvSpPr>
        <p:spPr>
          <a:xfrm>
            <a:off x="4417530" y="1121907"/>
            <a:ext cx="4033710" cy="553998"/>
          </a:xfrm>
          <a:prstGeom prst="rect">
            <a:avLst/>
          </a:prstGeom>
          <a:noFill/>
        </p:spPr>
        <p:txBody>
          <a:bodyPr wrap="square">
            <a:spAutoFit/>
          </a:bodyPr>
          <a:lstStyle/>
          <a:p>
            <a:r>
              <a:rPr lang="es-CO" sz="1500" dirty="0"/>
              <a:t>2. Colocar las secciones del tejido en un </a:t>
            </a:r>
            <a:r>
              <a:rPr lang="es-CO" sz="1500" dirty="0" err="1"/>
              <a:t>eppendorf</a:t>
            </a:r>
            <a:r>
              <a:rPr lang="es-CO" sz="1500" dirty="0"/>
              <a:t> de 1,5 ml</a:t>
            </a:r>
          </a:p>
        </p:txBody>
      </p:sp>
      <p:pic>
        <p:nvPicPr>
          <p:cNvPr id="11" name="Picture 10">
            <a:extLst>
              <a:ext uri="{FF2B5EF4-FFF2-40B4-BE49-F238E27FC236}">
                <a16:creationId xmlns:a16="http://schemas.microsoft.com/office/drawing/2014/main" id="{7B6875C4-C383-4D11-9BFB-6FFD0050695B}"/>
              </a:ext>
            </a:extLst>
          </p:cNvPr>
          <p:cNvPicPr>
            <a:picLocks noChangeAspect="1"/>
          </p:cNvPicPr>
          <p:nvPr/>
        </p:nvPicPr>
        <p:blipFill>
          <a:blip r:embed="rId4"/>
          <a:stretch>
            <a:fillRect/>
          </a:stretch>
        </p:blipFill>
        <p:spPr>
          <a:xfrm>
            <a:off x="5386288" y="1858874"/>
            <a:ext cx="1419423" cy="18195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7" name="TextBox 16">
            <a:extLst>
              <a:ext uri="{FF2B5EF4-FFF2-40B4-BE49-F238E27FC236}">
                <a16:creationId xmlns:a16="http://schemas.microsoft.com/office/drawing/2014/main" id="{D5667802-FCB8-4592-949A-8D2C82839AF2}"/>
              </a:ext>
            </a:extLst>
          </p:cNvPr>
          <p:cNvSpPr txBox="1"/>
          <p:nvPr/>
        </p:nvSpPr>
        <p:spPr>
          <a:xfrm>
            <a:off x="8096270" y="1074044"/>
            <a:ext cx="4033710" cy="800219"/>
          </a:xfrm>
          <a:prstGeom prst="rect">
            <a:avLst/>
          </a:prstGeom>
          <a:noFill/>
        </p:spPr>
        <p:txBody>
          <a:bodyPr wrap="square">
            <a:spAutoFit/>
          </a:bodyPr>
          <a:lstStyle/>
          <a:p>
            <a:r>
              <a:rPr lang="es-CO" sz="1500" dirty="0"/>
              <a:t>3. Añadir 600 </a:t>
            </a:r>
            <a:r>
              <a:rPr lang="es-CO" sz="1600" dirty="0"/>
              <a:t>μl </a:t>
            </a:r>
            <a:r>
              <a:rPr lang="es-CO" sz="1500" dirty="0"/>
              <a:t>de Aceite mineral a cada uno de los </a:t>
            </a:r>
            <a:r>
              <a:rPr lang="es-CO" sz="1500" dirty="0" err="1"/>
              <a:t>eppendorf</a:t>
            </a:r>
            <a:r>
              <a:rPr lang="es-CO" sz="1500" dirty="0"/>
              <a:t> con las secciones de tejido.</a:t>
            </a:r>
          </a:p>
        </p:txBody>
      </p:sp>
      <p:pic>
        <p:nvPicPr>
          <p:cNvPr id="15" name="Picture 14">
            <a:extLst>
              <a:ext uri="{FF2B5EF4-FFF2-40B4-BE49-F238E27FC236}">
                <a16:creationId xmlns:a16="http://schemas.microsoft.com/office/drawing/2014/main" id="{CBE99BE2-ED89-4E83-8FA4-8A07A62636A9}"/>
              </a:ext>
            </a:extLst>
          </p:cNvPr>
          <p:cNvPicPr>
            <a:picLocks noChangeAspect="1"/>
          </p:cNvPicPr>
          <p:nvPr/>
        </p:nvPicPr>
        <p:blipFill>
          <a:blip r:embed="rId5"/>
          <a:stretch>
            <a:fillRect/>
          </a:stretch>
        </p:blipFill>
        <p:spPr>
          <a:xfrm>
            <a:off x="9562080" y="1858874"/>
            <a:ext cx="1419423" cy="18261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1" name="TextBox 20">
            <a:extLst>
              <a:ext uri="{FF2B5EF4-FFF2-40B4-BE49-F238E27FC236}">
                <a16:creationId xmlns:a16="http://schemas.microsoft.com/office/drawing/2014/main" id="{ACC50E5E-68F5-4220-88C2-DB242F7C2205}"/>
              </a:ext>
            </a:extLst>
          </p:cNvPr>
          <p:cNvSpPr txBox="1"/>
          <p:nvPr/>
        </p:nvSpPr>
        <p:spPr>
          <a:xfrm>
            <a:off x="168610" y="3766295"/>
            <a:ext cx="4079540" cy="784830"/>
          </a:xfrm>
          <a:prstGeom prst="rect">
            <a:avLst/>
          </a:prstGeom>
          <a:noFill/>
        </p:spPr>
        <p:txBody>
          <a:bodyPr wrap="square">
            <a:spAutoFit/>
          </a:bodyPr>
          <a:lstStyle/>
          <a:p>
            <a:r>
              <a:rPr lang="es-CO" sz="1500" dirty="0"/>
              <a:t>4. Se calentó a 90°c por 2 minutos revisando que la parafina se hubiera derretido en su totalidad.</a:t>
            </a:r>
          </a:p>
        </p:txBody>
      </p:sp>
      <p:pic>
        <p:nvPicPr>
          <p:cNvPr id="19" name="Picture 18">
            <a:extLst>
              <a:ext uri="{FF2B5EF4-FFF2-40B4-BE49-F238E27FC236}">
                <a16:creationId xmlns:a16="http://schemas.microsoft.com/office/drawing/2014/main" id="{FD7FD485-DA33-4C29-9792-4701EF944AE4}"/>
              </a:ext>
            </a:extLst>
          </p:cNvPr>
          <p:cNvPicPr>
            <a:picLocks noChangeAspect="1"/>
          </p:cNvPicPr>
          <p:nvPr/>
        </p:nvPicPr>
        <p:blipFill rotWithShape="1">
          <a:blip r:embed="rId6"/>
          <a:srcRect b="51299"/>
          <a:stretch/>
        </p:blipFill>
        <p:spPr>
          <a:xfrm>
            <a:off x="413317" y="4549858"/>
            <a:ext cx="1839744" cy="14798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2" name="Picture 21">
            <a:extLst>
              <a:ext uri="{FF2B5EF4-FFF2-40B4-BE49-F238E27FC236}">
                <a16:creationId xmlns:a16="http://schemas.microsoft.com/office/drawing/2014/main" id="{A500F860-E099-412F-81B6-C7DED96F4758}"/>
              </a:ext>
            </a:extLst>
          </p:cNvPr>
          <p:cNvPicPr>
            <a:picLocks noChangeAspect="1"/>
          </p:cNvPicPr>
          <p:nvPr/>
        </p:nvPicPr>
        <p:blipFill rotWithShape="1">
          <a:blip r:embed="rId6"/>
          <a:srcRect t="46704"/>
          <a:stretch/>
        </p:blipFill>
        <p:spPr>
          <a:xfrm>
            <a:off x="2493783" y="4549858"/>
            <a:ext cx="1695687" cy="14926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0" name="TextBox 29">
            <a:extLst>
              <a:ext uri="{FF2B5EF4-FFF2-40B4-BE49-F238E27FC236}">
                <a16:creationId xmlns:a16="http://schemas.microsoft.com/office/drawing/2014/main" id="{D3A9DB26-F44D-4170-BBA1-6B06F2CD1E60}"/>
              </a:ext>
            </a:extLst>
          </p:cNvPr>
          <p:cNvSpPr txBox="1"/>
          <p:nvPr/>
        </p:nvSpPr>
        <p:spPr>
          <a:xfrm>
            <a:off x="4518222" y="3854451"/>
            <a:ext cx="6238874" cy="323165"/>
          </a:xfrm>
          <a:prstGeom prst="rect">
            <a:avLst/>
          </a:prstGeom>
          <a:noFill/>
        </p:spPr>
        <p:txBody>
          <a:bodyPr wrap="square">
            <a:spAutoFit/>
          </a:bodyPr>
          <a:lstStyle/>
          <a:p>
            <a:r>
              <a:rPr lang="es-CO" sz="1500" dirty="0"/>
              <a:t>5. Centrifugado durante 2 minutos.</a:t>
            </a:r>
          </a:p>
        </p:txBody>
      </p:sp>
      <p:pic>
        <p:nvPicPr>
          <p:cNvPr id="25" name="Picture 24">
            <a:extLst>
              <a:ext uri="{FF2B5EF4-FFF2-40B4-BE49-F238E27FC236}">
                <a16:creationId xmlns:a16="http://schemas.microsoft.com/office/drawing/2014/main" id="{EB4CA7A7-73AD-4E44-A47C-B57DADC86FD9}"/>
              </a:ext>
            </a:extLst>
          </p:cNvPr>
          <p:cNvPicPr>
            <a:picLocks noChangeAspect="1"/>
          </p:cNvPicPr>
          <p:nvPr/>
        </p:nvPicPr>
        <p:blipFill>
          <a:blip r:embed="rId7"/>
          <a:stretch>
            <a:fillRect/>
          </a:stretch>
        </p:blipFill>
        <p:spPr>
          <a:xfrm>
            <a:off x="5386288" y="4285545"/>
            <a:ext cx="1590897" cy="17623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1" name="TextBox 30">
            <a:extLst>
              <a:ext uri="{FF2B5EF4-FFF2-40B4-BE49-F238E27FC236}">
                <a16:creationId xmlns:a16="http://schemas.microsoft.com/office/drawing/2014/main" id="{B46CCFD5-4A6D-4076-AE6C-E86F19C0398C}"/>
              </a:ext>
            </a:extLst>
          </p:cNvPr>
          <p:cNvSpPr txBox="1"/>
          <p:nvPr/>
        </p:nvSpPr>
        <p:spPr>
          <a:xfrm>
            <a:off x="8018567" y="3740328"/>
            <a:ext cx="4280021" cy="553998"/>
          </a:xfrm>
          <a:prstGeom prst="rect">
            <a:avLst/>
          </a:prstGeom>
          <a:noFill/>
        </p:spPr>
        <p:txBody>
          <a:bodyPr wrap="square">
            <a:spAutoFit/>
          </a:bodyPr>
          <a:lstStyle/>
          <a:p>
            <a:r>
              <a:rPr lang="es-CO" sz="1500" dirty="0"/>
              <a:t>6. Con la ayuda de una micropipeta se eliminó los restos de Aceite Mineral.</a:t>
            </a:r>
          </a:p>
        </p:txBody>
      </p:sp>
      <p:pic>
        <p:nvPicPr>
          <p:cNvPr id="33" name="Picture 32">
            <a:extLst>
              <a:ext uri="{FF2B5EF4-FFF2-40B4-BE49-F238E27FC236}">
                <a16:creationId xmlns:a16="http://schemas.microsoft.com/office/drawing/2014/main" id="{87BE71B3-FE12-45B9-9AA6-B8F79663281D}"/>
              </a:ext>
            </a:extLst>
          </p:cNvPr>
          <p:cNvPicPr>
            <a:picLocks noChangeAspect="1"/>
          </p:cNvPicPr>
          <p:nvPr/>
        </p:nvPicPr>
        <p:blipFill>
          <a:blip r:embed="rId8"/>
          <a:stretch>
            <a:fillRect/>
          </a:stretch>
        </p:blipFill>
        <p:spPr>
          <a:xfrm>
            <a:off x="9562080" y="4269949"/>
            <a:ext cx="1520477" cy="17623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35" name="Straight Connector 34">
            <a:extLst>
              <a:ext uri="{FF2B5EF4-FFF2-40B4-BE49-F238E27FC236}">
                <a16:creationId xmlns:a16="http://schemas.microsoft.com/office/drawing/2014/main" id="{F6BFA029-AD02-4324-BFB1-DD2F8546EADC}"/>
              </a:ext>
            </a:extLst>
          </p:cNvPr>
          <p:cNvCxnSpPr>
            <a:cxnSpLocks/>
          </p:cNvCxnSpPr>
          <p:nvPr/>
        </p:nvCxnSpPr>
        <p:spPr>
          <a:xfrm>
            <a:off x="4417530" y="1225761"/>
            <a:ext cx="0" cy="4816776"/>
          </a:xfrm>
          <a:prstGeom prst="line">
            <a:avLst/>
          </a:prstGeom>
          <a:ln w="38100">
            <a:prstDash val="sysDot"/>
          </a:ln>
        </p:spPr>
        <p:style>
          <a:lnRef idx="1">
            <a:schemeClr val="accent2"/>
          </a:lnRef>
          <a:fillRef idx="0">
            <a:schemeClr val="accent2"/>
          </a:fillRef>
          <a:effectRef idx="0">
            <a:schemeClr val="accent2"/>
          </a:effectRef>
          <a:fontRef idx="minor">
            <a:schemeClr val="tx1"/>
          </a:fontRef>
        </p:style>
      </p:cxnSp>
      <p:cxnSp>
        <p:nvCxnSpPr>
          <p:cNvPr id="37" name="Straight Connector 36">
            <a:extLst>
              <a:ext uri="{FF2B5EF4-FFF2-40B4-BE49-F238E27FC236}">
                <a16:creationId xmlns:a16="http://schemas.microsoft.com/office/drawing/2014/main" id="{E17CF298-6ADF-4AFC-92A1-3CE49F77F291}"/>
              </a:ext>
            </a:extLst>
          </p:cNvPr>
          <p:cNvCxnSpPr>
            <a:cxnSpLocks/>
          </p:cNvCxnSpPr>
          <p:nvPr/>
        </p:nvCxnSpPr>
        <p:spPr>
          <a:xfrm>
            <a:off x="7987611" y="1170350"/>
            <a:ext cx="0" cy="4816776"/>
          </a:xfrm>
          <a:prstGeom prst="line">
            <a:avLst/>
          </a:prstGeom>
          <a:ln w="38100">
            <a:prstDash val="sysDot"/>
          </a:ln>
        </p:spPr>
        <p:style>
          <a:lnRef idx="1">
            <a:schemeClr val="accent2"/>
          </a:lnRef>
          <a:fillRef idx="0">
            <a:schemeClr val="accent2"/>
          </a:fillRef>
          <a:effectRef idx="0">
            <a:schemeClr val="accent2"/>
          </a:effectRef>
          <a:fontRef idx="minor">
            <a:schemeClr val="tx1"/>
          </a:fontRef>
        </p:style>
      </p:cxnSp>
      <p:sp>
        <p:nvSpPr>
          <p:cNvPr id="38" name="TextBox 37">
            <a:extLst>
              <a:ext uri="{FF2B5EF4-FFF2-40B4-BE49-F238E27FC236}">
                <a16:creationId xmlns:a16="http://schemas.microsoft.com/office/drawing/2014/main" id="{1CC82E8C-3686-4196-963F-2F7828F741E1}"/>
              </a:ext>
            </a:extLst>
          </p:cNvPr>
          <p:cNvSpPr txBox="1"/>
          <p:nvPr/>
        </p:nvSpPr>
        <p:spPr>
          <a:xfrm>
            <a:off x="-740979" y="6482781"/>
            <a:ext cx="6241142" cy="274499"/>
          </a:xfrm>
          <a:prstGeom prst="rect">
            <a:avLst/>
          </a:prstGeom>
          <a:noFill/>
        </p:spPr>
        <p:txBody>
          <a:bodyPr wrap="square">
            <a:spAutoFit/>
          </a:bodyPr>
          <a:lstStyle/>
          <a:p>
            <a:pPr marL="899160">
              <a:lnSpc>
                <a:spcPct val="115000"/>
              </a:lnSpc>
              <a:spcAft>
                <a:spcPts val="800"/>
              </a:spcAft>
            </a:pPr>
            <a:r>
              <a:rPr lang="es-CO" sz="1050" b="1" kern="100" dirty="0">
                <a:effectLst/>
                <a:latin typeface="Arial" panose="020B0604020202020204" pitchFamily="34" charset="0"/>
                <a:ea typeface="Arial" panose="020B0604020202020204" pitchFamily="34" charset="0"/>
              </a:rPr>
              <a:t>Fuente: </a:t>
            </a:r>
            <a:r>
              <a:rPr lang="es-CO" sz="1050" kern="100" dirty="0">
                <a:effectLst/>
                <a:latin typeface="Arial" panose="020B0604020202020204" pitchFamily="34" charset="0"/>
                <a:ea typeface="Arial" panose="020B0604020202020204" pitchFamily="34" charset="0"/>
              </a:rPr>
              <a:t>Elaboración propia.</a:t>
            </a:r>
            <a:endParaRPr lang="es-CO" sz="1000" kern="100" dirty="0">
              <a:effectLst/>
              <a:latin typeface="Calibri" panose="020F0502020204030204" pitchFamily="34" charset="0"/>
              <a:ea typeface="Calibri" panose="020F0502020204030204" pitchFamily="34" charset="0"/>
            </a:endParaRPr>
          </a:p>
        </p:txBody>
      </p:sp>
      <p:pic>
        <p:nvPicPr>
          <p:cNvPr id="4" name="Picture 3">
            <a:extLst>
              <a:ext uri="{FF2B5EF4-FFF2-40B4-BE49-F238E27FC236}">
                <a16:creationId xmlns:a16="http://schemas.microsoft.com/office/drawing/2014/main" id="{BB1A39E4-BBBC-1D38-837A-0A7A7560B841}"/>
              </a:ext>
            </a:extLst>
          </p:cNvPr>
          <p:cNvPicPr>
            <a:picLocks noChangeAspect="1"/>
          </p:cNvPicPr>
          <p:nvPr/>
        </p:nvPicPr>
        <p:blipFill rotWithShape="1">
          <a:blip r:embed="rId9"/>
          <a:srcRect r="73863" b="66459"/>
          <a:stretch/>
        </p:blipFill>
        <p:spPr>
          <a:xfrm>
            <a:off x="268841" y="464851"/>
            <a:ext cx="789100" cy="738258"/>
          </a:xfrm>
          <a:prstGeom prst="rect">
            <a:avLst/>
          </a:prstGeom>
        </p:spPr>
      </p:pic>
    </p:spTree>
    <p:extLst>
      <p:ext uri="{BB962C8B-B14F-4D97-AF65-F5344CB8AC3E}">
        <p14:creationId xmlns:p14="http://schemas.microsoft.com/office/powerpoint/2010/main" val="8821726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38200" y="137254"/>
            <a:ext cx="10515600" cy="738258"/>
          </a:xfrm>
        </p:spPr>
        <p:txBody>
          <a:bodyPr/>
          <a:lstStyle/>
          <a:p>
            <a:pPr algn="ctr"/>
            <a:r>
              <a:rPr lang="es-ES" sz="3600" dirty="0"/>
              <a:t>METODOLOGÍA</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18</a:t>
            </a:fld>
            <a:endParaRPr lang="es-CO"/>
          </a:p>
        </p:txBody>
      </p:sp>
      <p:sp>
        <p:nvSpPr>
          <p:cNvPr id="29" name="TextBox 28">
            <a:extLst>
              <a:ext uri="{FF2B5EF4-FFF2-40B4-BE49-F238E27FC236}">
                <a16:creationId xmlns:a16="http://schemas.microsoft.com/office/drawing/2014/main" id="{B112D53F-C91A-41B1-BAEB-9014036A2CAF}"/>
              </a:ext>
            </a:extLst>
          </p:cNvPr>
          <p:cNvSpPr txBox="1"/>
          <p:nvPr/>
        </p:nvSpPr>
        <p:spPr>
          <a:xfrm>
            <a:off x="1271898" y="822268"/>
            <a:ext cx="3114124" cy="369332"/>
          </a:xfrm>
          <a:prstGeom prst="rect">
            <a:avLst/>
          </a:prstGeom>
          <a:noFill/>
        </p:spPr>
        <p:txBody>
          <a:bodyPr wrap="square">
            <a:spAutoFit/>
          </a:bodyPr>
          <a:lstStyle/>
          <a:p>
            <a:pPr algn="just"/>
            <a:r>
              <a:rPr lang="es-CO" sz="1800" b="1" dirty="0"/>
              <a:t>EXTRACCIÓN ADN </a:t>
            </a:r>
          </a:p>
        </p:txBody>
      </p:sp>
      <p:sp>
        <p:nvSpPr>
          <p:cNvPr id="31" name="TextBox 30">
            <a:extLst>
              <a:ext uri="{FF2B5EF4-FFF2-40B4-BE49-F238E27FC236}">
                <a16:creationId xmlns:a16="http://schemas.microsoft.com/office/drawing/2014/main" id="{120BDE58-3F13-4431-AE4B-79AFB0DAA065}"/>
              </a:ext>
            </a:extLst>
          </p:cNvPr>
          <p:cNvSpPr txBox="1"/>
          <p:nvPr/>
        </p:nvSpPr>
        <p:spPr>
          <a:xfrm>
            <a:off x="175245" y="1345493"/>
            <a:ext cx="3692190" cy="738664"/>
          </a:xfrm>
          <a:prstGeom prst="rect">
            <a:avLst/>
          </a:prstGeom>
          <a:noFill/>
        </p:spPr>
        <p:txBody>
          <a:bodyPr wrap="square">
            <a:spAutoFit/>
          </a:bodyPr>
          <a:lstStyle/>
          <a:p>
            <a:pPr algn="just"/>
            <a:r>
              <a:rPr lang="es-CO" dirty="0"/>
              <a:t>7. Añadió </a:t>
            </a:r>
            <a:r>
              <a:rPr lang="es-CO" b="1" dirty="0"/>
              <a:t>60 </a:t>
            </a:r>
            <a:r>
              <a:rPr lang="es-CO" dirty="0"/>
              <a:t>μl</a:t>
            </a:r>
            <a:r>
              <a:rPr lang="es-CO" b="1" dirty="0"/>
              <a:t> de Tampón y 1,5 </a:t>
            </a:r>
            <a:r>
              <a:rPr lang="es-CO" dirty="0"/>
              <a:t>μl</a:t>
            </a:r>
            <a:r>
              <a:rPr lang="es-CO" b="1" dirty="0"/>
              <a:t> de </a:t>
            </a:r>
            <a:r>
              <a:rPr lang="es-CO" b="1" dirty="0" err="1"/>
              <a:t>DNArelease</a:t>
            </a:r>
            <a:r>
              <a:rPr lang="es-CO" b="1" dirty="0"/>
              <a:t> </a:t>
            </a:r>
            <a:r>
              <a:rPr lang="es-CO" dirty="0"/>
              <a:t>a cada Eppendorf. Verificando que el tejido quedara totalmente sumergido .</a:t>
            </a:r>
          </a:p>
        </p:txBody>
      </p:sp>
      <p:pic>
        <p:nvPicPr>
          <p:cNvPr id="33" name="Picture 32">
            <a:extLst>
              <a:ext uri="{FF2B5EF4-FFF2-40B4-BE49-F238E27FC236}">
                <a16:creationId xmlns:a16="http://schemas.microsoft.com/office/drawing/2014/main" id="{8559C615-EE69-49CF-B69E-E0961F8FFEB3}"/>
              </a:ext>
            </a:extLst>
          </p:cNvPr>
          <p:cNvPicPr>
            <a:picLocks noChangeAspect="1"/>
          </p:cNvPicPr>
          <p:nvPr/>
        </p:nvPicPr>
        <p:blipFill>
          <a:blip r:embed="rId3"/>
          <a:stretch>
            <a:fillRect/>
          </a:stretch>
        </p:blipFill>
        <p:spPr>
          <a:xfrm>
            <a:off x="1193956" y="2256784"/>
            <a:ext cx="1832862" cy="15963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7" name="TextBox 36">
            <a:extLst>
              <a:ext uri="{FF2B5EF4-FFF2-40B4-BE49-F238E27FC236}">
                <a16:creationId xmlns:a16="http://schemas.microsoft.com/office/drawing/2014/main" id="{91A2BD07-C53C-418F-91C6-15686747DE52}"/>
              </a:ext>
            </a:extLst>
          </p:cNvPr>
          <p:cNvSpPr txBox="1"/>
          <p:nvPr/>
        </p:nvSpPr>
        <p:spPr>
          <a:xfrm>
            <a:off x="256286" y="4093997"/>
            <a:ext cx="3692190" cy="523220"/>
          </a:xfrm>
          <a:prstGeom prst="rect">
            <a:avLst/>
          </a:prstGeom>
          <a:noFill/>
        </p:spPr>
        <p:txBody>
          <a:bodyPr wrap="square">
            <a:spAutoFit/>
          </a:bodyPr>
          <a:lstStyle/>
          <a:p>
            <a:pPr algn="just"/>
            <a:r>
              <a:rPr lang="es-CO" dirty="0"/>
              <a:t>8. Se incubó a 90°c por 20 minutos y posteriormente se centrifugó por 2 minutos </a:t>
            </a:r>
          </a:p>
        </p:txBody>
      </p:sp>
      <p:pic>
        <p:nvPicPr>
          <p:cNvPr id="39" name="Picture 38">
            <a:extLst>
              <a:ext uri="{FF2B5EF4-FFF2-40B4-BE49-F238E27FC236}">
                <a16:creationId xmlns:a16="http://schemas.microsoft.com/office/drawing/2014/main" id="{37FDD23D-0D5D-4D8A-BD54-BCC29F5670EF}"/>
              </a:ext>
            </a:extLst>
          </p:cNvPr>
          <p:cNvPicPr>
            <a:picLocks noChangeAspect="1"/>
          </p:cNvPicPr>
          <p:nvPr/>
        </p:nvPicPr>
        <p:blipFill>
          <a:blip r:embed="rId4"/>
          <a:stretch>
            <a:fillRect/>
          </a:stretch>
        </p:blipFill>
        <p:spPr>
          <a:xfrm>
            <a:off x="1193956" y="4666971"/>
            <a:ext cx="1686276" cy="12710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3" name="TextBox 42">
            <a:extLst>
              <a:ext uri="{FF2B5EF4-FFF2-40B4-BE49-F238E27FC236}">
                <a16:creationId xmlns:a16="http://schemas.microsoft.com/office/drawing/2014/main" id="{4BFE991A-0822-42F5-9F90-DC913F8DBB4D}"/>
              </a:ext>
            </a:extLst>
          </p:cNvPr>
          <p:cNvSpPr txBox="1"/>
          <p:nvPr/>
        </p:nvSpPr>
        <p:spPr>
          <a:xfrm>
            <a:off x="4087313" y="1022327"/>
            <a:ext cx="4005701" cy="1384995"/>
          </a:xfrm>
          <a:prstGeom prst="rect">
            <a:avLst/>
          </a:prstGeom>
          <a:noFill/>
        </p:spPr>
        <p:txBody>
          <a:bodyPr wrap="square">
            <a:spAutoFit/>
          </a:bodyPr>
          <a:lstStyle/>
          <a:p>
            <a:pPr algn="just"/>
            <a:r>
              <a:rPr lang="es-CO" dirty="0"/>
              <a:t>9. Se verificó la formación de 3 capas dentro del tubo </a:t>
            </a:r>
            <a:r>
              <a:rPr lang="es-CO" dirty="0" err="1"/>
              <a:t>eppendorf</a:t>
            </a:r>
            <a:r>
              <a:rPr lang="es-CO" dirty="0"/>
              <a:t>, así:</a:t>
            </a:r>
          </a:p>
          <a:p>
            <a:pPr algn="just"/>
            <a:endParaRPr lang="es-CO" dirty="0"/>
          </a:p>
          <a:p>
            <a:pPr algn="just"/>
            <a:r>
              <a:rPr lang="es-CO" dirty="0"/>
              <a:t>A. La capa superior restos de aceite y reactivos.</a:t>
            </a:r>
          </a:p>
          <a:p>
            <a:pPr algn="just"/>
            <a:r>
              <a:rPr lang="es-CO" dirty="0"/>
              <a:t>B</a:t>
            </a:r>
            <a:r>
              <a:rPr lang="es-CO" b="1" dirty="0"/>
              <a:t>. La capa media será el ADN</a:t>
            </a:r>
          </a:p>
          <a:p>
            <a:pPr algn="just"/>
            <a:r>
              <a:rPr lang="es-CO" dirty="0"/>
              <a:t>C. La capa inferior serán los restos del tejido</a:t>
            </a:r>
          </a:p>
        </p:txBody>
      </p:sp>
      <p:pic>
        <p:nvPicPr>
          <p:cNvPr id="45" name="Picture 44">
            <a:extLst>
              <a:ext uri="{FF2B5EF4-FFF2-40B4-BE49-F238E27FC236}">
                <a16:creationId xmlns:a16="http://schemas.microsoft.com/office/drawing/2014/main" id="{7B4FE497-7D5F-48B3-A2F9-BA7D45718863}"/>
              </a:ext>
            </a:extLst>
          </p:cNvPr>
          <p:cNvPicPr>
            <a:picLocks noChangeAspect="1"/>
          </p:cNvPicPr>
          <p:nvPr/>
        </p:nvPicPr>
        <p:blipFill>
          <a:blip r:embed="rId5"/>
          <a:stretch>
            <a:fillRect/>
          </a:stretch>
        </p:blipFill>
        <p:spPr>
          <a:xfrm>
            <a:off x="5186713" y="2945896"/>
            <a:ext cx="1569125" cy="1499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46" name="Straight Connector 45">
            <a:extLst>
              <a:ext uri="{FF2B5EF4-FFF2-40B4-BE49-F238E27FC236}">
                <a16:creationId xmlns:a16="http://schemas.microsoft.com/office/drawing/2014/main" id="{A3E3E44A-9E38-431C-9723-60EAF7D199B3}"/>
              </a:ext>
            </a:extLst>
          </p:cNvPr>
          <p:cNvCxnSpPr>
            <a:cxnSpLocks/>
          </p:cNvCxnSpPr>
          <p:nvPr/>
        </p:nvCxnSpPr>
        <p:spPr>
          <a:xfrm>
            <a:off x="3940727" y="1287046"/>
            <a:ext cx="0" cy="4816776"/>
          </a:xfrm>
          <a:prstGeom prst="line">
            <a:avLst/>
          </a:prstGeom>
          <a:ln w="38100">
            <a:prstDash val="sysDot"/>
          </a:ln>
        </p:spPr>
        <p:style>
          <a:lnRef idx="1">
            <a:schemeClr val="accent2"/>
          </a:lnRef>
          <a:fillRef idx="0">
            <a:schemeClr val="accent2"/>
          </a:fillRef>
          <a:effectRef idx="0">
            <a:schemeClr val="accent2"/>
          </a:effectRef>
          <a:fontRef idx="minor">
            <a:schemeClr val="tx1"/>
          </a:fontRef>
        </p:style>
      </p:cxnSp>
      <p:sp>
        <p:nvSpPr>
          <p:cNvPr id="48" name="TextBox 47">
            <a:extLst>
              <a:ext uri="{FF2B5EF4-FFF2-40B4-BE49-F238E27FC236}">
                <a16:creationId xmlns:a16="http://schemas.microsoft.com/office/drawing/2014/main" id="{8F79A0CA-4004-4829-844E-3F971862478A}"/>
              </a:ext>
            </a:extLst>
          </p:cNvPr>
          <p:cNvSpPr txBox="1"/>
          <p:nvPr/>
        </p:nvSpPr>
        <p:spPr>
          <a:xfrm>
            <a:off x="-789011" y="6419732"/>
            <a:ext cx="3508673" cy="266227"/>
          </a:xfrm>
          <a:prstGeom prst="rect">
            <a:avLst/>
          </a:prstGeom>
          <a:noFill/>
        </p:spPr>
        <p:txBody>
          <a:bodyPr wrap="square">
            <a:spAutoFit/>
          </a:bodyPr>
          <a:lstStyle/>
          <a:p>
            <a:pPr marL="899160">
              <a:lnSpc>
                <a:spcPct val="115000"/>
              </a:lnSpc>
              <a:spcAft>
                <a:spcPts val="800"/>
              </a:spcAft>
            </a:pPr>
            <a:r>
              <a:rPr lang="es-CO" sz="1050" b="1" kern="100" dirty="0">
                <a:effectLst/>
                <a:latin typeface="Arial" panose="020B0604020202020204" pitchFamily="34" charset="0"/>
                <a:ea typeface="Arial" panose="020B0604020202020204" pitchFamily="34" charset="0"/>
              </a:rPr>
              <a:t>Fuente: </a:t>
            </a:r>
            <a:r>
              <a:rPr lang="es-CO" sz="1050" kern="100" dirty="0">
                <a:effectLst/>
                <a:latin typeface="Arial" panose="020B0604020202020204" pitchFamily="34" charset="0"/>
                <a:ea typeface="Arial" panose="020B0604020202020204" pitchFamily="34" charset="0"/>
              </a:rPr>
              <a:t>Elaboración propia.</a:t>
            </a:r>
            <a:endParaRPr lang="es-CO" sz="1000" kern="100" dirty="0">
              <a:effectLst/>
              <a:latin typeface="Calibri" panose="020F0502020204030204" pitchFamily="34" charset="0"/>
              <a:ea typeface="Calibri" panose="020F0502020204030204" pitchFamily="34" charset="0"/>
            </a:endParaRPr>
          </a:p>
        </p:txBody>
      </p:sp>
      <p:pic>
        <p:nvPicPr>
          <p:cNvPr id="4" name="Picture 11">
            <a:extLst>
              <a:ext uri="{FF2B5EF4-FFF2-40B4-BE49-F238E27FC236}">
                <a16:creationId xmlns:a16="http://schemas.microsoft.com/office/drawing/2014/main" id="{0C937E9B-CF44-73DC-88E8-AEA37C9AD964}"/>
              </a:ext>
            </a:extLst>
          </p:cNvPr>
          <p:cNvPicPr>
            <a:picLocks noChangeAspect="1"/>
          </p:cNvPicPr>
          <p:nvPr/>
        </p:nvPicPr>
        <p:blipFill rotWithShape="1">
          <a:blip r:embed="rId6"/>
          <a:srcRect l="25024" r="48839" b="66459"/>
          <a:stretch/>
        </p:blipFill>
        <p:spPr>
          <a:xfrm>
            <a:off x="256286" y="515846"/>
            <a:ext cx="789100" cy="738258"/>
          </a:xfrm>
          <a:prstGeom prst="rect">
            <a:avLst/>
          </a:prstGeom>
        </p:spPr>
      </p:pic>
      <p:pic>
        <p:nvPicPr>
          <p:cNvPr id="3" name="Picture 4">
            <a:extLst>
              <a:ext uri="{FF2B5EF4-FFF2-40B4-BE49-F238E27FC236}">
                <a16:creationId xmlns:a16="http://schemas.microsoft.com/office/drawing/2014/main" id="{8CC8F095-852A-3EE3-CAD3-F19DBE066053}"/>
              </a:ext>
            </a:extLst>
          </p:cNvPr>
          <p:cNvPicPr>
            <a:picLocks noChangeAspect="1"/>
          </p:cNvPicPr>
          <p:nvPr/>
        </p:nvPicPr>
        <p:blipFill>
          <a:blip r:embed="rId7"/>
          <a:stretch>
            <a:fillRect/>
          </a:stretch>
        </p:blipFill>
        <p:spPr>
          <a:xfrm>
            <a:off x="4174055" y="4644666"/>
            <a:ext cx="1672116" cy="12170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13">
            <a:extLst>
              <a:ext uri="{FF2B5EF4-FFF2-40B4-BE49-F238E27FC236}">
                <a16:creationId xmlns:a16="http://schemas.microsoft.com/office/drawing/2014/main" id="{A3A2826E-777B-1F68-A2B6-33DD54D90895}"/>
              </a:ext>
            </a:extLst>
          </p:cNvPr>
          <p:cNvPicPr>
            <a:picLocks noChangeAspect="1"/>
          </p:cNvPicPr>
          <p:nvPr/>
        </p:nvPicPr>
        <p:blipFill>
          <a:blip r:embed="rId8"/>
          <a:stretch>
            <a:fillRect/>
          </a:stretch>
        </p:blipFill>
        <p:spPr>
          <a:xfrm>
            <a:off x="6090163" y="4636480"/>
            <a:ext cx="1569947" cy="12170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0" name="Straight Connector 45">
            <a:extLst>
              <a:ext uri="{FF2B5EF4-FFF2-40B4-BE49-F238E27FC236}">
                <a16:creationId xmlns:a16="http://schemas.microsoft.com/office/drawing/2014/main" id="{FDA0F787-D1E7-EE0E-8E47-7E2D77A4AD4B}"/>
              </a:ext>
            </a:extLst>
          </p:cNvPr>
          <p:cNvCxnSpPr>
            <a:cxnSpLocks/>
          </p:cNvCxnSpPr>
          <p:nvPr/>
        </p:nvCxnSpPr>
        <p:spPr>
          <a:xfrm>
            <a:off x="8093014" y="1311859"/>
            <a:ext cx="0" cy="4816776"/>
          </a:xfrm>
          <a:prstGeom prst="line">
            <a:avLst/>
          </a:prstGeom>
          <a:ln w="38100">
            <a:prstDash val="sysDot"/>
          </a:ln>
        </p:spPr>
        <p:style>
          <a:lnRef idx="1">
            <a:schemeClr val="accent2"/>
          </a:lnRef>
          <a:fillRef idx="0">
            <a:schemeClr val="accent2"/>
          </a:fillRef>
          <a:effectRef idx="0">
            <a:schemeClr val="accent2"/>
          </a:effectRef>
          <a:fontRef idx="minor">
            <a:schemeClr val="tx1"/>
          </a:fontRef>
        </p:style>
      </p:cxnSp>
      <p:pic>
        <p:nvPicPr>
          <p:cNvPr id="17" name="Picture 16">
            <a:extLst>
              <a:ext uri="{FF2B5EF4-FFF2-40B4-BE49-F238E27FC236}">
                <a16:creationId xmlns:a16="http://schemas.microsoft.com/office/drawing/2014/main" id="{A742EFE5-9B58-4D09-9B92-971B6E1F416B}"/>
              </a:ext>
            </a:extLst>
          </p:cNvPr>
          <p:cNvPicPr>
            <a:picLocks noChangeAspect="1"/>
          </p:cNvPicPr>
          <p:nvPr/>
        </p:nvPicPr>
        <p:blipFill>
          <a:blip r:embed="rId9"/>
          <a:stretch>
            <a:fillRect/>
          </a:stretch>
        </p:blipFill>
        <p:spPr>
          <a:xfrm>
            <a:off x="8589225" y="1688900"/>
            <a:ext cx="1304310" cy="10460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0" name="Picture 19">
            <a:extLst>
              <a:ext uri="{FF2B5EF4-FFF2-40B4-BE49-F238E27FC236}">
                <a16:creationId xmlns:a16="http://schemas.microsoft.com/office/drawing/2014/main" id="{20D2C15A-1B16-4F70-86E1-F6EF9992B208}"/>
              </a:ext>
            </a:extLst>
          </p:cNvPr>
          <p:cNvPicPr>
            <a:picLocks noChangeAspect="1"/>
          </p:cNvPicPr>
          <p:nvPr/>
        </p:nvPicPr>
        <p:blipFill>
          <a:blip r:embed="rId10"/>
          <a:stretch>
            <a:fillRect/>
          </a:stretch>
        </p:blipFill>
        <p:spPr>
          <a:xfrm>
            <a:off x="10339857" y="1656666"/>
            <a:ext cx="1280550" cy="11682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3" name="Picture 22">
            <a:extLst>
              <a:ext uri="{FF2B5EF4-FFF2-40B4-BE49-F238E27FC236}">
                <a16:creationId xmlns:a16="http://schemas.microsoft.com/office/drawing/2014/main" id="{CB2BC9A8-AD9A-43A4-AEA6-5A34DEAFF374}"/>
              </a:ext>
            </a:extLst>
          </p:cNvPr>
          <p:cNvPicPr>
            <a:picLocks noChangeAspect="1"/>
          </p:cNvPicPr>
          <p:nvPr/>
        </p:nvPicPr>
        <p:blipFill>
          <a:blip r:embed="rId11"/>
          <a:stretch>
            <a:fillRect/>
          </a:stretch>
        </p:blipFill>
        <p:spPr>
          <a:xfrm>
            <a:off x="10189938" y="2964322"/>
            <a:ext cx="1496984" cy="10460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6" name="Picture 25">
            <a:extLst>
              <a:ext uri="{FF2B5EF4-FFF2-40B4-BE49-F238E27FC236}">
                <a16:creationId xmlns:a16="http://schemas.microsoft.com/office/drawing/2014/main" id="{20229ED1-4EBF-4ACB-B60C-12E2C60F51F3}"/>
              </a:ext>
            </a:extLst>
          </p:cNvPr>
          <p:cNvPicPr>
            <a:picLocks noChangeAspect="1"/>
          </p:cNvPicPr>
          <p:nvPr/>
        </p:nvPicPr>
        <p:blipFill>
          <a:blip r:embed="rId12"/>
          <a:stretch>
            <a:fillRect/>
          </a:stretch>
        </p:blipFill>
        <p:spPr>
          <a:xfrm>
            <a:off x="8623805" y="2910317"/>
            <a:ext cx="1195601" cy="11746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30">
            <a:extLst>
              <a:ext uri="{FF2B5EF4-FFF2-40B4-BE49-F238E27FC236}">
                <a16:creationId xmlns:a16="http://schemas.microsoft.com/office/drawing/2014/main" id="{3D627599-B016-475C-8250-0C4AA9B990F3}"/>
              </a:ext>
            </a:extLst>
          </p:cNvPr>
          <p:cNvPicPr>
            <a:picLocks noChangeAspect="1"/>
          </p:cNvPicPr>
          <p:nvPr/>
        </p:nvPicPr>
        <p:blipFill>
          <a:blip r:embed="rId13"/>
          <a:stretch>
            <a:fillRect/>
          </a:stretch>
        </p:blipFill>
        <p:spPr>
          <a:xfrm>
            <a:off x="9173704" y="4217162"/>
            <a:ext cx="2068920" cy="17506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5" name="TextBox 24">
            <a:extLst>
              <a:ext uri="{FF2B5EF4-FFF2-40B4-BE49-F238E27FC236}">
                <a16:creationId xmlns:a16="http://schemas.microsoft.com/office/drawing/2014/main" id="{3F255818-5B59-4FC7-89B2-FFF9A1F971A9}"/>
              </a:ext>
            </a:extLst>
          </p:cNvPr>
          <p:cNvSpPr txBox="1"/>
          <p:nvPr/>
        </p:nvSpPr>
        <p:spPr>
          <a:xfrm>
            <a:off x="8282571" y="918002"/>
            <a:ext cx="3814733" cy="738664"/>
          </a:xfrm>
          <a:prstGeom prst="rect">
            <a:avLst/>
          </a:prstGeom>
          <a:noFill/>
        </p:spPr>
        <p:txBody>
          <a:bodyPr wrap="square">
            <a:spAutoFit/>
          </a:bodyPr>
          <a:lstStyle/>
          <a:p>
            <a:pPr algn="just"/>
            <a:r>
              <a:rPr lang="es-CO" dirty="0"/>
              <a:t>10. Se colocó los tubos en el termociclador y se programaron las siguientes condiciones de amplificación:</a:t>
            </a:r>
          </a:p>
        </p:txBody>
      </p:sp>
    </p:spTree>
    <p:extLst>
      <p:ext uri="{BB962C8B-B14F-4D97-AF65-F5344CB8AC3E}">
        <p14:creationId xmlns:p14="http://schemas.microsoft.com/office/powerpoint/2010/main" val="6164536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38200" y="137254"/>
            <a:ext cx="10515600" cy="738258"/>
          </a:xfrm>
        </p:spPr>
        <p:txBody>
          <a:bodyPr/>
          <a:lstStyle/>
          <a:p>
            <a:pPr algn="ctr"/>
            <a:r>
              <a:rPr lang="es-ES" sz="3600" dirty="0"/>
              <a:t>METODOLOGÍA</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19</a:t>
            </a:fld>
            <a:endParaRPr lang="es-CO"/>
          </a:p>
        </p:txBody>
      </p:sp>
      <p:sp>
        <p:nvSpPr>
          <p:cNvPr id="29" name="TextBox 28">
            <a:extLst>
              <a:ext uri="{FF2B5EF4-FFF2-40B4-BE49-F238E27FC236}">
                <a16:creationId xmlns:a16="http://schemas.microsoft.com/office/drawing/2014/main" id="{B112D53F-C91A-41B1-BAEB-9014036A2CAF}"/>
              </a:ext>
            </a:extLst>
          </p:cNvPr>
          <p:cNvSpPr txBox="1"/>
          <p:nvPr/>
        </p:nvSpPr>
        <p:spPr>
          <a:xfrm>
            <a:off x="1029462" y="865653"/>
            <a:ext cx="3371780" cy="338554"/>
          </a:xfrm>
          <a:prstGeom prst="rect">
            <a:avLst/>
          </a:prstGeom>
          <a:noFill/>
        </p:spPr>
        <p:txBody>
          <a:bodyPr wrap="square">
            <a:spAutoFit/>
          </a:bodyPr>
          <a:lstStyle/>
          <a:p>
            <a:pPr algn="just"/>
            <a:r>
              <a:rPr lang="es-CO" sz="1600" b="1" dirty="0"/>
              <a:t>PROTOCOLO DE HIBRIDACIÓN</a:t>
            </a:r>
          </a:p>
        </p:txBody>
      </p:sp>
      <p:cxnSp>
        <p:nvCxnSpPr>
          <p:cNvPr id="10" name="Straight Connector 9">
            <a:extLst>
              <a:ext uri="{FF2B5EF4-FFF2-40B4-BE49-F238E27FC236}">
                <a16:creationId xmlns:a16="http://schemas.microsoft.com/office/drawing/2014/main" id="{110B2C90-AEDA-4615-9E2F-499A95273AA2}"/>
              </a:ext>
            </a:extLst>
          </p:cNvPr>
          <p:cNvCxnSpPr>
            <a:cxnSpLocks/>
          </p:cNvCxnSpPr>
          <p:nvPr/>
        </p:nvCxnSpPr>
        <p:spPr>
          <a:xfrm>
            <a:off x="4127244" y="1229390"/>
            <a:ext cx="0" cy="4816776"/>
          </a:xfrm>
          <a:prstGeom prst="line">
            <a:avLst/>
          </a:prstGeom>
          <a:ln w="38100">
            <a:prstDash val="sysDot"/>
          </a:ln>
        </p:spPr>
        <p:style>
          <a:lnRef idx="1">
            <a:schemeClr val="accent2"/>
          </a:lnRef>
          <a:fillRef idx="0">
            <a:schemeClr val="accent2"/>
          </a:fillRef>
          <a:effectRef idx="0">
            <a:schemeClr val="accent2"/>
          </a:effectRef>
          <a:fontRef idx="minor">
            <a:schemeClr val="tx1"/>
          </a:fontRef>
        </p:style>
      </p:cxnSp>
      <p:sp>
        <p:nvSpPr>
          <p:cNvPr id="13" name="TextBox 12">
            <a:extLst>
              <a:ext uri="{FF2B5EF4-FFF2-40B4-BE49-F238E27FC236}">
                <a16:creationId xmlns:a16="http://schemas.microsoft.com/office/drawing/2014/main" id="{53BA370C-A273-48D9-ABAB-13FB7E4D4C42}"/>
              </a:ext>
            </a:extLst>
          </p:cNvPr>
          <p:cNvSpPr txBox="1"/>
          <p:nvPr/>
        </p:nvSpPr>
        <p:spPr>
          <a:xfrm>
            <a:off x="171727" y="1537598"/>
            <a:ext cx="3955517" cy="1169551"/>
          </a:xfrm>
          <a:prstGeom prst="rect">
            <a:avLst/>
          </a:prstGeom>
          <a:noFill/>
        </p:spPr>
        <p:txBody>
          <a:bodyPr wrap="square">
            <a:spAutoFit/>
          </a:bodyPr>
          <a:lstStyle/>
          <a:p>
            <a:pPr algn="just"/>
            <a:r>
              <a:rPr lang="es-CO" dirty="0"/>
              <a:t>11. Se realizó de forma </a:t>
            </a:r>
            <a:r>
              <a:rPr lang="es-CO" b="1" dirty="0"/>
              <a:t>semiautomática en </a:t>
            </a:r>
            <a:r>
              <a:rPr lang="es-CO" b="1" dirty="0" err="1"/>
              <a:t>hybriSpot</a:t>
            </a:r>
            <a:r>
              <a:rPr lang="es-CO" b="1" dirty="0"/>
              <a:t> (HS12). </a:t>
            </a:r>
            <a:r>
              <a:rPr lang="es-CO" dirty="0"/>
              <a:t>La gestión de las muestras, la captura de las imágenes y el análisis e informe de los  resultados se realizaron a través del software </a:t>
            </a:r>
            <a:r>
              <a:rPr lang="es-CO" dirty="0" err="1"/>
              <a:t>hybriSoft</a:t>
            </a:r>
            <a:r>
              <a:rPr lang="es-CO" dirty="0"/>
              <a:t>.</a:t>
            </a:r>
          </a:p>
        </p:txBody>
      </p:sp>
      <p:pic>
        <p:nvPicPr>
          <p:cNvPr id="5" name="Picture 4">
            <a:extLst>
              <a:ext uri="{FF2B5EF4-FFF2-40B4-BE49-F238E27FC236}">
                <a16:creationId xmlns:a16="http://schemas.microsoft.com/office/drawing/2014/main" id="{2E1EB76A-9861-488A-80D3-1D9EE5A53AD3}"/>
              </a:ext>
            </a:extLst>
          </p:cNvPr>
          <p:cNvPicPr>
            <a:picLocks noChangeAspect="1"/>
          </p:cNvPicPr>
          <p:nvPr/>
        </p:nvPicPr>
        <p:blipFill>
          <a:blip r:embed="rId3"/>
          <a:stretch>
            <a:fillRect/>
          </a:stretch>
        </p:blipFill>
        <p:spPr>
          <a:xfrm>
            <a:off x="285190" y="2877072"/>
            <a:ext cx="3570672" cy="24578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a:extLst>
              <a:ext uri="{FF2B5EF4-FFF2-40B4-BE49-F238E27FC236}">
                <a16:creationId xmlns:a16="http://schemas.microsoft.com/office/drawing/2014/main" id="{6065DD31-F0F6-4597-B3DE-172D0C6B037D}"/>
              </a:ext>
            </a:extLst>
          </p:cNvPr>
          <p:cNvPicPr>
            <a:picLocks noChangeAspect="1"/>
          </p:cNvPicPr>
          <p:nvPr/>
        </p:nvPicPr>
        <p:blipFill>
          <a:blip r:embed="rId4"/>
          <a:stretch>
            <a:fillRect/>
          </a:stretch>
        </p:blipFill>
        <p:spPr>
          <a:xfrm>
            <a:off x="4451678" y="3000671"/>
            <a:ext cx="1047896" cy="20386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8" name="Picture 17">
            <a:extLst>
              <a:ext uri="{FF2B5EF4-FFF2-40B4-BE49-F238E27FC236}">
                <a16:creationId xmlns:a16="http://schemas.microsoft.com/office/drawing/2014/main" id="{1B693896-A83C-48C4-BEE3-7118C140437C}"/>
              </a:ext>
            </a:extLst>
          </p:cNvPr>
          <p:cNvPicPr>
            <a:picLocks noChangeAspect="1"/>
          </p:cNvPicPr>
          <p:nvPr/>
        </p:nvPicPr>
        <p:blipFill>
          <a:blip r:embed="rId5"/>
          <a:stretch>
            <a:fillRect/>
          </a:stretch>
        </p:blipFill>
        <p:spPr>
          <a:xfrm>
            <a:off x="5831452" y="3013521"/>
            <a:ext cx="1962424" cy="20195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0" name="TextBox 29">
            <a:extLst>
              <a:ext uri="{FF2B5EF4-FFF2-40B4-BE49-F238E27FC236}">
                <a16:creationId xmlns:a16="http://schemas.microsoft.com/office/drawing/2014/main" id="{1114EC41-D77D-440D-BC5E-85C1B91F0164}"/>
              </a:ext>
            </a:extLst>
          </p:cNvPr>
          <p:cNvSpPr txBox="1"/>
          <p:nvPr/>
        </p:nvSpPr>
        <p:spPr>
          <a:xfrm>
            <a:off x="4180598" y="1603911"/>
            <a:ext cx="4005701" cy="738664"/>
          </a:xfrm>
          <a:prstGeom prst="rect">
            <a:avLst/>
          </a:prstGeom>
          <a:noFill/>
        </p:spPr>
        <p:txBody>
          <a:bodyPr wrap="square">
            <a:spAutoFit/>
          </a:bodyPr>
          <a:lstStyle/>
          <a:p>
            <a:pPr algn="just"/>
            <a:r>
              <a:rPr lang="es-CO" dirty="0"/>
              <a:t>12. Se mezcló el producto de amplificación obtenido con el kit Vitro HPV Screening (Vitro, S.A. ref. MAD-003949M)</a:t>
            </a:r>
          </a:p>
        </p:txBody>
      </p:sp>
      <p:sp>
        <p:nvSpPr>
          <p:cNvPr id="31" name="TextBox 30">
            <a:extLst>
              <a:ext uri="{FF2B5EF4-FFF2-40B4-BE49-F238E27FC236}">
                <a16:creationId xmlns:a16="http://schemas.microsoft.com/office/drawing/2014/main" id="{A5B5DFA0-576F-4C2F-845A-2CD29FFAE691}"/>
              </a:ext>
            </a:extLst>
          </p:cNvPr>
          <p:cNvSpPr txBox="1"/>
          <p:nvPr/>
        </p:nvSpPr>
        <p:spPr>
          <a:xfrm>
            <a:off x="-789011" y="6419732"/>
            <a:ext cx="3508673" cy="266227"/>
          </a:xfrm>
          <a:prstGeom prst="rect">
            <a:avLst/>
          </a:prstGeom>
          <a:noFill/>
        </p:spPr>
        <p:txBody>
          <a:bodyPr wrap="square">
            <a:spAutoFit/>
          </a:bodyPr>
          <a:lstStyle/>
          <a:p>
            <a:pPr marL="899160">
              <a:lnSpc>
                <a:spcPct val="115000"/>
              </a:lnSpc>
              <a:spcAft>
                <a:spcPts val="800"/>
              </a:spcAft>
            </a:pPr>
            <a:r>
              <a:rPr lang="es-CO" sz="1050" b="1" kern="100" dirty="0">
                <a:effectLst/>
                <a:latin typeface="Arial" panose="020B0604020202020204" pitchFamily="34" charset="0"/>
                <a:ea typeface="Arial" panose="020B0604020202020204" pitchFamily="34" charset="0"/>
              </a:rPr>
              <a:t>Fuente: </a:t>
            </a:r>
            <a:r>
              <a:rPr lang="es-CO" sz="1050" kern="100" dirty="0">
                <a:effectLst/>
                <a:latin typeface="Arial" panose="020B0604020202020204" pitchFamily="34" charset="0"/>
                <a:ea typeface="Arial" panose="020B0604020202020204" pitchFamily="34" charset="0"/>
              </a:rPr>
              <a:t>Elaboración propia.</a:t>
            </a:r>
            <a:endParaRPr lang="es-CO" sz="1000" kern="100" dirty="0">
              <a:effectLst/>
              <a:latin typeface="Calibri" panose="020F0502020204030204" pitchFamily="34" charset="0"/>
              <a:ea typeface="Calibri" panose="020F0502020204030204" pitchFamily="34" charset="0"/>
            </a:endParaRPr>
          </a:p>
        </p:txBody>
      </p:sp>
      <p:pic>
        <p:nvPicPr>
          <p:cNvPr id="3" name="Picture 26">
            <a:extLst>
              <a:ext uri="{FF2B5EF4-FFF2-40B4-BE49-F238E27FC236}">
                <a16:creationId xmlns:a16="http://schemas.microsoft.com/office/drawing/2014/main" id="{FC2D6A6D-A7D9-BD1E-14A6-9C17ACBF563F}"/>
              </a:ext>
            </a:extLst>
          </p:cNvPr>
          <p:cNvPicPr>
            <a:picLocks noChangeAspect="1"/>
          </p:cNvPicPr>
          <p:nvPr/>
        </p:nvPicPr>
        <p:blipFill rotWithShape="1">
          <a:blip r:embed="rId6"/>
          <a:srcRect l="49963" t="1481" r="25631" b="66682"/>
          <a:stretch/>
        </p:blipFill>
        <p:spPr>
          <a:xfrm>
            <a:off x="285190" y="693238"/>
            <a:ext cx="736825" cy="700737"/>
          </a:xfrm>
          <a:prstGeom prst="rect">
            <a:avLst/>
          </a:prstGeom>
        </p:spPr>
      </p:pic>
      <p:sp>
        <p:nvSpPr>
          <p:cNvPr id="19" name="TextBox 18">
            <a:extLst>
              <a:ext uri="{FF2B5EF4-FFF2-40B4-BE49-F238E27FC236}">
                <a16:creationId xmlns:a16="http://schemas.microsoft.com/office/drawing/2014/main" id="{1E96594F-D880-479C-8D5B-65EAECEB5D56}"/>
              </a:ext>
            </a:extLst>
          </p:cNvPr>
          <p:cNvSpPr txBox="1"/>
          <p:nvPr/>
        </p:nvSpPr>
        <p:spPr>
          <a:xfrm>
            <a:off x="8286838" y="1031153"/>
            <a:ext cx="3684518" cy="1384995"/>
          </a:xfrm>
          <a:prstGeom prst="rect">
            <a:avLst/>
          </a:prstGeom>
          <a:noFill/>
        </p:spPr>
        <p:txBody>
          <a:bodyPr wrap="square">
            <a:spAutoFit/>
          </a:bodyPr>
          <a:lstStyle/>
          <a:p>
            <a:pPr algn="just"/>
            <a:endParaRPr lang="es-MX" dirty="0"/>
          </a:p>
          <a:p>
            <a:pPr algn="just"/>
            <a:r>
              <a:rPr lang="es-MX" dirty="0"/>
              <a:t>13. Lavado de las membranas, para </a:t>
            </a:r>
            <a:r>
              <a:rPr lang="es-CO" dirty="0"/>
              <a:t>la captura de imágenes, análisis e informe de resultados siguiendo instrucciones del manual de usuario HS12.</a:t>
            </a:r>
          </a:p>
          <a:p>
            <a:pPr algn="just"/>
            <a:endParaRPr lang="es-CO" dirty="0"/>
          </a:p>
        </p:txBody>
      </p:sp>
      <p:cxnSp>
        <p:nvCxnSpPr>
          <p:cNvPr id="4" name="Straight Connector 9">
            <a:extLst>
              <a:ext uri="{FF2B5EF4-FFF2-40B4-BE49-F238E27FC236}">
                <a16:creationId xmlns:a16="http://schemas.microsoft.com/office/drawing/2014/main" id="{B690C5E7-31F8-B5B2-BCA0-ED21DC584A55}"/>
              </a:ext>
            </a:extLst>
          </p:cNvPr>
          <p:cNvCxnSpPr>
            <a:cxnSpLocks/>
          </p:cNvCxnSpPr>
          <p:nvPr/>
        </p:nvCxnSpPr>
        <p:spPr>
          <a:xfrm>
            <a:off x="8186299" y="1204207"/>
            <a:ext cx="0" cy="4816776"/>
          </a:xfrm>
          <a:prstGeom prst="line">
            <a:avLst/>
          </a:prstGeom>
          <a:ln w="38100">
            <a:prstDash val="sysDot"/>
          </a:ln>
        </p:spPr>
        <p:style>
          <a:lnRef idx="1">
            <a:schemeClr val="accent2"/>
          </a:lnRef>
          <a:fillRef idx="0">
            <a:schemeClr val="accent2"/>
          </a:fillRef>
          <a:effectRef idx="0">
            <a:schemeClr val="accent2"/>
          </a:effectRef>
          <a:fontRef idx="minor">
            <a:schemeClr val="tx1"/>
          </a:fontRef>
        </p:style>
      </p:cxnSp>
      <p:pic>
        <p:nvPicPr>
          <p:cNvPr id="14" name="Picture 13">
            <a:extLst>
              <a:ext uri="{FF2B5EF4-FFF2-40B4-BE49-F238E27FC236}">
                <a16:creationId xmlns:a16="http://schemas.microsoft.com/office/drawing/2014/main" id="{5CD6A321-7967-49C6-A83F-E180B7E31903}"/>
              </a:ext>
            </a:extLst>
          </p:cNvPr>
          <p:cNvPicPr>
            <a:picLocks noChangeAspect="1"/>
          </p:cNvPicPr>
          <p:nvPr/>
        </p:nvPicPr>
        <p:blipFill>
          <a:blip r:embed="rId7"/>
          <a:stretch>
            <a:fillRect/>
          </a:stretch>
        </p:blipFill>
        <p:spPr>
          <a:xfrm>
            <a:off x="8460296" y="2389890"/>
            <a:ext cx="1557986" cy="17161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4" name="Picture 23">
            <a:extLst>
              <a:ext uri="{FF2B5EF4-FFF2-40B4-BE49-F238E27FC236}">
                <a16:creationId xmlns:a16="http://schemas.microsoft.com/office/drawing/2014/main" id="{019CDB64-1185-4091-B54E-9DF2D4AC59BC}"/>
              </a:ext>
            </a:extLst>
          </p:cNvPr>
          <p:cNvPicPr>
            <a:picLocks noChangeAspect="1"/>
          </p:cNvPicPr>
          <p:nvPr/>
        </p:nvPicPr>
        <p:blipFill>
          <a:blip r:embed="rId8"/>
          <a:stretch>
            <a:fillRect/>
          </a:stretch>
        </p:blipFill>
        <p:spPr>
          <a:xfrm>
            <a:off x="10298554" y="2371516"/>
            <a:ext cx="1608256" cy="17161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6" name="Picture 25">
            <a:extLst>
              <a:ext uri="{FF2B5EF4-FFF2-40B4-BE49-F238E27FC236}">
                <a16:creationId xmlns:a16="http://schemas.microsoft.com/office/drawing/2014/main" id="{57129A1A-17AC-4E8B-950F-BAAE3F9C1FB1}"/>
              </a:ext>
            </a:extLst>
          </p:cNvPr>
          <p:cNvPicPr>
            <a:picLocks noChangeAspect="1"/>
          </p:cNvPicPr>
          <p:nvPr/>
        </p:nvPicPr>
        <p:blipFill>
          <a:blip r:embed="rId9"/>
          <a:stretch>
            <a:fillRect/>
          </a:stretch>
        </p:blipFill>
        <p:spPr>
          <a:xfrm>
            <a:off x="8460296" y="4286920"/>
            <a:ext cx="3392634" cy="16133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85801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54EA1-81BA-4750-8C67-9DE754101FA1}"/>
              </a:ext>
            </a:extLst>
          </p:cNvPr>
          <p:cNvSpPr>
            <a:spLocks noGrp="1"/>
          </p:cNvSpPr>
          <p:nvPr>
            <p:ph type="title"/>
          </p:nvPr>
        </p:nvSpPr>
        <p:spPr>
          <a:xfrm>
            <a:off x="1171433" y="1202875"/>
            <a:ext cx="4653634" cy="1325700"/>
          </a:xfrm>
        </p:spPr>
        <p:txBody>
          <a:bodyPr>
            <a:normAutofit/>
          </a:bodyPr>
          <a:lstStyle/>
          <a:p>
            <a:r>
              <a:rPr lang="es-CO" sz="2800" dirty="0"/>
              <a:t>ASESORAS DISCIPLINARES</a:t>
            </a:r>
          </a:p>
        </p:txBody>
      </p:sp>
      <p:sp>
        <p:nvSpPr>
          <p:cNvPr id="4" name="Title 1">
            <a:extLst>
              <a:ext uri="{FF2B5EF4-FFF2-40B4-BE49-F238E27FC236}">
                <a16:creationId xmlns:a16="http://schemas.microsoft.com/office/drawing/2014/main" id="{28331A54-1E19-4228-BA92-7A1461F5BD42}"/>
              </a:ext>
            </a:extLst>
          </p:cNvPr>
          <p:cNvSpPr txBox="1">
            <a:spLocks/>
          </p:cNvSpPr>
          <p:nvPr/>
        </p:nvSpPr>
        <p:spPr>
          <a:xfrm>
            <a:off x="1171433" y="4284539"/>
            <a:ext cx="4653634" cy="727556"/>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1B1E3C"/>
              </a:buClr>
              <a:buSzPts val="1800"/>
              <a:buFont typeface="Calibri"/>
              <a:buNone/>
              <a:defRPr sz="4400" b="1" i="0" u="none" strike="noStrike" cap="none">
                <a:solidFill>
                  <a:srgbClr val="1B1E3C"/>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s-CO" sz="2800" dirty="0"/>
              <a:t>ASESORA METODOLÓGICA</a:t>
            </a:r>
          </a:p>
        </p:txBody>
      </p:sp>
      <p:pic>
        <p:nvPicPr>
          <p:cNvPr id="5" name="Picture 4">
            <a:extLst>
              <a:ext uri="{FF2B5EF4-FFF2-40B4-BE49-F238E27FC236}">
                <a16:creationId xmlns:a16="http://schemas.microsoft.com/office/drawing/2014/main" id="{7AB430D2-6B0C-4CB4-ABD1-1F6034D8E706}"/>
              </a:ext>
            </a:extLst>
          </p:cNvPr>
          <p:cNvPicPr>
            <a:picLocks noChangeAspect="1"/>
          </p:cNvPicPr>
          <p:nvPr/>
        </p:nvPicPr>
        <p:blipFill>
          <a:blip r:embed="rId2"/>
          <a:stretch>
            <a:fillRect/>
          </a:stretch>
        </p:blipFill>
        <p:spPr>
          <a:xfrm>
            <a:off x="6468532" y="2333147"/>
            <a:ext cx="1337734" cy="18073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a:extLst>
              <a:ext uri="{FF2B5EF4-FFF2-40B4-BE49-F238E27FC236}">
                <a16:creationId xmlns:a16="http://schemas.microsoft.com/office/drawing/2014/main" id="{4E012142-0B18-4AAA-AC1C-C5D912AA6487}"/>
              </a:ext>
            </a:extLst>
          </p:cNvPr>
          <p:cNvPicPr>
            <a:picLocks noChangeAspect="1"/>
          </p:cNvPicPr>
          <p:nvPr/>
        </p:nvPicPr>
        <p:blipFill rotWithShape="1">
          <a:blip r:embed="rId3"/>
          <a:srcRect r="12228"/>
          <a:stretch/>
        </p:blipFill>
        <p:spPr>
          <a:xfrm>
            <a:off x="546100" y="2333147"/>
            <a:ext cx="1336931" cy="17840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a:extLst>
              <a:ext uri="{FF2B5EF4-FFF2-40B4-BE49-F238E27FC236}">
                <a16:creationId xmlns:a16="http://schemas.microsoft.com/office/drawing/2014/main" id="{873819E6-72AA-4639-949F-787DA7AFA750}"/>
              </a:ext>
            </a:extLst>
          </p:cNvPr>
          <p:cNvSpPr txBox="1"/>
          <p:nvPr/>
        </p:nvSpPr>
        <p:spPr>
          <a:xfrm>
            <a:off x="2082799" y="3059668"/>
            <a:ext cx="4368800" cy="369332"/>
          </a:xfrm>
          <a:prstGeom prst="rect">
            <a:avLst/>
          </a:prstGeom>
          <a:noFill/>
        </p:spPr>
        <p:txBody>
          <a:bodyPr wrap="square">
            <a:spAutoFit/>
          </a:bodyPr>
          <a:lstStyle/>
          <a:p>
            <a:pPr lvl="0"/>
            <a:r>
              <a:rPr lang="es-CO" sz="1800" b="1" dirty="0">
                <a:effectLst/>
                <a:latin typeface="Arial" panose="020B0604020202020204" pitchFamily="34" charset="0"/>
                <a:ea typeface="Arial" panose="020B0604020202020204" pitchFamily="34" charset="0"/>
              </a:rPr>
              <a:t>DRA. MARTHA REBOLLEDO COBOS </a:t>
            </a:r>
            <a:endParaRPr lang="es-CO" sz="1800" b="1" dirty="0"/>
          </a:p>
        </p:txBody>
      </p:sp>
      <p:sp>
        <p:nvSpPr>
          <p:cNvPr id="10" name="TextBox 9">
            <a:extLst>
              <a:ext uri="{FF2B5EF4-FFF2-40B4-BE49-F238E27FC236}">
                <a16:creationId xmlns:a16="http://schemas.microsoft.com/office/drawing/2014/main" id="{C306E0E0-1876-4A9F-8B4F-9B612ADA6B44}"/>
              </a:ext>
            </a:extLst>
          </p:cNvPr>
          <p:cNvSpPr txBox="1"/>
          <p:nvPr/>
        </p:nvSpPr>
        <p:spPr>
          <a:xfrm>
            <a:off x="8048363" y="3059668"/>
            <a:ext cx="4305302" cy="369332"/>
          </a:xfrm>
          <a:prstGeom prst="rect">
            <a:avLst/>
          </a:prstGeom>
          <a:noFill/>
        </p:spPr>
        <p:txBody>
          <a:bodyPr wrap="square">
            <a:spAutoFit/>
          </a:bodyPr>
          <a:lstStyle/>
          <a:p>
            <a:pPr lvl="0"/>
            <a:r>
              <a:rPr lang="es-CO" sz="1800" b="1" dirty="0">
                <a:effectLst/>
                <a:latin typeface="Arial" panose="020B0604020202020204" pitchFamily="34" charset="0"/>
                <a:ea typeface="Arial" panose="020B0604020202020204" pitchFamily="34" charset="0"/>
              </a:rPr>
              <a:t>DRA. MARTHA CARMONA LORDUY</a:t>
            </a:r>
            <a:endParaRPr lang="es-CO" sz="1800" b="1" dirty="0"/>
          </a:p>
        </p:txBody>
      </p:sp>
      <p:sp>
        <p:nvSpPr>
          <p:cNvPr id="12" name="TextBox 11">
            <a:extLst>
              <a:ext uri="{FF2B5EF4-FFF2-40B4-BE49-F238E27FC236}">
                <a16:creationId xmlns:a16="http://schemas.microsoft.com/office/drawing/2014/main" id="{00D15928-69D8-4BC2-9D0B-D4624BA18A7D}"/>
              </a:ext>
            </a:extLst>
          </p:cNvPr>
          <p:cNvSpPr txBox="1"/>
          <p:nvPr/>
        </p:nvSpPr>
        <p:spPr>
          <a:xfrm>
            <a:off x="6451599" y="5612845"/>
            <a:ext cx="6256866" cy="369332"/>
          </a:xfrm>
          <a:prstGeom prst="rect">
            <a:avLst/>
          </a:prstGeom>
          <a:noFill/>
        </p:spPr>
        <p:txBody>
          <a:bodyPr wrap="square">
            <a:spAutoFit/>
          </a:bodyPr>
          <a:lstStyle/>
          <a:p>
            <a:pPr lvl="0"/>
            <a:r>
              <a:rPr lang="es-CO" sz="1800" b="1" dirty="0">
                <a:effectLst/>
                <a:latin typeface="Arial" panose="020B0604020202020204" pitchFamily="34" charset="0"/>
                <a:ea typeface="Arial" panose="020B0604020202020204" pitchFamily="34" charset="0"/>
              </a:rPr>
              <a:t>DRA. LUISA FERNANDA BARRIGA PERIÑAN</a:t>
            </a:r>
            <a:endParaRPr lang="es-CO" sz="1800" b="1" dirty="0"/>
          </a:p>
        </p:txBody>
      </p:sp>
      <p:pic>
        <p:nvPicPr>
          <p:cNvPr id="7" name="Picture 6">
            <a:extLst>
              <a:ext uri="{FF2B5EF4-FFF2-40B4-BE49-F238E27FC236}">
                <a16:creationId xmlns:a16="http://schemas.microsoft.com/office/drawing/2014/main" id="{84B7ECB0-7303-471A-BA7F-7563C2C1BC7F}"/>
              </a:ext>
            </a:extLst>
          </p:cNvPr>
          <p:cNvPicPr>
            <a:picLocks noChangeAspect="1"/>
          </p:cNvPicPr>
          <p:nvPr/>
        </p:nvPicPr>
        <p:blipFill>
          <a:blip r:embed="rId4"/>
          <a:stretch>
            <a:fillRect/>
          </a:stretch>
        </p:blipFill>
        <p:spPr>
          <a:xfrm>
            <a:off x="4002279" y="4931149"/>
            <a:ext cx="1955715" cy="18369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88086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38200" y="137254"/>
            <a:ext cx="10515600" cy="738258"/>
          </a:xfrm>
        </p:spPr>
        <p:txBody>
          <a:bodyPr/>
          <a:lstStyle/>
          <a:p>
            <a:pPr algn="ctr"/>
            <a:r>
              <a:rPr lang="es-ES" sz="3600" dirty="0"/>
              <a:t>METODOLOGÍA</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20</a:t>
            </a:fld>
            <a:endParaRPr lang="es-CO"/>
          </a:p>
        </p:txBody>
      </p:sp>
      <p:sp>
        <p:nvSpPr>
          <p:cNvPr id="14" name="TextBox 13">
            <a:extLst>
              <a:ext uri="{FF2B5EF4-FFF2-40B4-BE49-F238E27FC236}">
                <a16:creationId xmlns:a16="http://schemas.microsoft.com/office/drawing/2014/main" id="{8C55A61E-FCEB-4AF0-850A-47D4310D6CC9}"/>
              </a:ext>
            </a:extLst>
          </p:cNvPr>
          <p:cNvSpPr txBox="1"/>
          <p:nvPr/>
        </p:nvSpPr>
        <p:spPr>
          <a:xfrm>
            <a:off x="1175815" y="1471900"/>
            <a:ext cx="4627732" cy="769441"/>
          </a:xfrm>
          <a:prstGeom prst="rect">
            <a:avLst/>
          </a:prstGeom>
          <a:noFill/>
        </p:spPr>
        <p:txBody>
          <a:bodyPr wrap="square">
            <a:spAutoFit/>
          </a:bodyPr>
          <a:lstStyle/>
          <a:p>
            <a:pPr algn="just"/>
            <a:r>
              <a:rPr lang="es-CO" dirty="0"/>
              <a:t>Genotipificación de los genes L1, E6 Y E7 utilizando el </a:t>
            </a:r>
            <a:r>
              <a:rPr lang="es-CO" sz="1600" b="1" dirty="0"/>
              <a:t>SISTEMA HPV DIRECT FLOW CHIP (</a:t>
            </a:r>
            <a:r>
              <a:rPr lang="es-CO" dirty="0"/>
              <a:t>kit de diagnóstico VPH)</a:t>
            </a:r>
          </a:p>
        </p:txBody>
      </p:sp>
      <p:pic>
        <p:nvPicPr>
          <p:cNvPr id="16" name="Picture 15">
            <a:extLst>
              <a:ext uri="{FF2B5EF4-FFF2-40B4-BE49-F238E27FC236}">
                <a16:creationId xmlns:a16="http://schemas.microsoft.com/office/drawing/2014/main" id="{087CB704-A0CC-4636-B67A-59135CF28F56}"/>
              </a:ext>
            </a:extLst>
          </p:cNvPr>
          <p:cNvPicPr>
            <a:picLocks noChangeAspect="1"/>
          </p:cNvPicPr>
          <p:nvPr/>
        </p:nvPicPr>
        <p:blipFill>
          <a:blip r:embed="rId3"/>
          <a:stretch>
            <a:fillRect/>
          </a:stretch>
        </p:blipFill>
        <p:spPr>
          <a:xfrm>
            <a:off x="2281333" y="2274805"/>
            <a:ext cx="2615925" cy="29125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8" name="TextBox 17">
            <a:extLst>
              <a:ext uri="{FF2B5EF4-FFF2-40B4-BE49-F238E27FC236}">
                <a16:creationId xmlns:a16="http://schemas.microsoft.com/office/drawing/2014/main" id="{C0E5E8B4-609E-4AEE-9B21-73C1BCEF54DF}"/>
              </a:ext>
            </a:extLst>
          </p:cNvPr>
          <p:cNvSpPr txBox="1"/>
          <p:nvPr/>
        </p:nvSpPr>
        <p:spPr>
          <a:xfrm>
            <a:off x="1886633" y="5254298"/>
            <a:ext cx="3405323" cy="738664"/>
          </a:xfrm>
          <a:prstGeom prst="rect">
            <a:avLst/>
          </a:prstGeom>
          <a:noFill/>
        </p:spPr>
        <p:txBody>
          <a:bodyPr wrap="square">
            <a:spAutoFit/>
          </a:bodyPr>
          <a:lstStyle/>
          <a:p>
            <a:pPr algn="just"/>
            <a:r>
              <a:rPr lang="es-CO" dirty="0"/>
              <a:t>Permitiendo la detección del VPH y el </a:t>
            </a:r>
            <a:r>
              <a:rPr lang="es-CO" dirty="0" err="1"/>
              <a:t>genotipado</a:t>
            </a:r>
            <a:r>
              <a:rPr lang="es-CO" dirty="0"/>
              <a:t> de 35 tipos de VPH divididos en 18 de alto riesgo y 17 de bajo riesgo</a:t>
            </a:r>
          </a:p>
        </p:txBody>
      </p:sp>
      <p:sp>
        <p:nvSpPr>
          <p:cNvPr id="20" name="TextBox 19">
            <a:extLst>
              <a:ext uri="{FF2B5EF4-FFF2-40B4-BE49-F238E27FC236}">
                <a16:creationId xmlns:a16="http://schemas.microsoft.com/office/drawing/2014/main" id="{9097BE56-6287-472F-8274-D3A84CEC1E0E}"/>
              </a:ext>
            </a:extLst>
          </p:cNvPr>
          <p:cNvSpPr txBox="1"/>
          <p:nvPr/>
        </p:nvSpPr>
        <p:spPr>
          <a:xfrm>
            <a:off x="7217050" y="1405202"/>
            <a:ext cx="3114124" cy="954107"/>
          </a:xfrm>
          <a:prstGeom prst="rect">
            <a:avLst/>
          </a:prstGeom>
          <a:noFill/>
        </p:spPr>
        <p:txBody>
          <a:bodyPr wrap="square">
            <a:spAutoFit/>
          </a:bodyPr>
          <a:lstStyle/>
          <a:p>
            <a:pPr algn="just"/>
            <a:r>
              <a:rPr lang="es-CO" dirty="0"/>
              <a:t>Se realizaron 2 tandas de 10 muestras, iniciando con el protocolo del kit de procesamiento de tejidos en parafina.</a:t>
            </a:r>
          </a:p>
        </p:txBody>
      </p:sp>
      <p:pic>
        <p:nvPicPr>
          <p:cNvPr id="22" name="Picture 21">
            <a:extLst>
              <a:ext uri="{FF2B5EF4-FFF2-40B4-BE49-F238E27FC236}">
                <a16:creationId xmlns:a16="http://schemas.microsoft.com/office/drawing/2014/main" id="{D5D3073B-2E93-47D7-8CA8-60CCB5C9CAE1}"/>
              </a:ext>
            </a:extLst>
          </p:cNvPr>
          <p:cNvPicPr>
            <a:picLocks noChangeAspect="1"/>
          </p:cNvPicPr>
          <p:nvPr/>
        </p:nvPicPr>
        <p:blipFill>
          <a:blip r:embed="rId4"/>
          <a:stretch>
            <a:fillRect/>
          </a:stretch>
        </p:blipFill>
        <p:spPr>
          <a:xfrm>
            <a:off x="7673720" y="2686062"/>
            <a:ext cx="2657454" cy="17471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6" name="TextBox 25">
            <a:extLst>
              <a:ext uri="{FF2B5EF4-FFF2-40B4-BE49-F238E27FC236}">
                <a16:creationId xmlns:a16="http://schemas.microsoft.com/office/drawing/2014/main" id="{3F313574-AB94-46F7-90FA-7398CDF42133}"/>
              </a:ext>
            </a:extLst>
          </p:cNvPr>
          <p:cNvSpPr txBox="1"/>
          <p:nvPr/>
        </p:nvSpPr>
        <p:spPr>
          <a:xfrm>
            <a:off x="7294744" y="4863760"/>
            <a:ext cx="3585467" cy="954107"/>
          </a:xfrm>
          <a:prstGeom prst="rect">
            <a:avLst/>
          </a:prstGeom>
          <a:noFill/>
        </p:spPr>
        <p:txBody>
          <a:bodyPr wrap="square">
            <a:spAutoFit/>
          </a:bodyPr>
          <a:lstStyle/>
          <a:p>
            <a:pPr algn="just"/>
            <a:r>
              <a:rPr lang="es-CO" dirty="0"/>
              <a:t>La extracción del ADN a partir de secciones de tejido incluido en parafina. El ADN obtenido puede ser utilizado en reacciones de amplificación por PCR</a:t>
            </a:r>
          </a:p>
        </p:txBody>
      </p:sp>
      <p:sp>
        <p:nvSpPr>
          <p:cNvPr id="17" name="TextBox 16">
            <a:extLst>
              <a:ext uri="{FF2B5EF4-FFF2-40B4-BE49-F238E27FC236}">
                <a16:creationId xmlns:a16="http://schemas.microsoft.com/office/drawing/2014/main" id="{CD7A885B-ECF1-4898-98AE-C9BB7388F6F5}"/>
              </a:ext>
            </a:extLst>
          </p:cNvPr>
          <p:cNvSpPr txBox="1"/>
          <p:nvPr/>
        </p:nvSpPr>
        <p:spPr>
          <a:xfrm>
            <a:off x="-765864" y="6260482"/>
            <a:ext cx="6241142" cy="274499"/>
          </a:xfrm>
          <a:prstGeom prst="rect">
            <a:avLst/>
          </a:prstGeom>
          <a:noFill/>
        </p:spPr>
        <p:txBody>
          <a:bodyPr wrap="square">
            <a:spAutoFit/>
          </a:bodyPr>
          <a:lstStyle/>
          <a:p>
            <a:pPr marL="899160">
              <a:lnSpc>
                <a:spcPct val="115000"/>
              </a:lnSpc>
              <a:spcAft>
                <a:spcPts val="800"/>
              </a:spcAft>
            </a:pPr>
            <a:r>
              <a:rPr lang="es-CO" sz="1050" b="1" kern="100" dirty="0">
                <a:effectLst/>
                <a:latin typeface="Arial" panose="020B0604020202020204" pitchFamily="34" charset="0"/>
                <a:ea typeface="Arial" panose="020B0604020202020204" pitchFamily="34" charset="0"/>
              </a:rPr>
              <a:t>Fuente: </a:t>
            </a:r>
            <a:r>
              <a:rPr lang="es-CO" sz="1050" kern="100" dirty="0">
                <a:effectLst/>
                <a:latin typeface="Arial" panose="020B0604020202020204" pitchFamily="34" charset="0"/>
                <a:ea typeface="Arial" panose="020B0604020202020204" pitchFamily="34" charset="0"/>
              </a:rPr>
              <a:t>Elaboración propia.</a:t>
            </a:r>
            <a:endParaRPr lang="es-CO" sz="1000" kern="100" dirty="0">
              <a:effectLst/>
              <a:latin typeface="Calibri" panose="020F0502020204030204" pitchFamily="34" charset="0"/>
              <a:ea typeface="Calibri" panose="020F0502020204030204" pitchFamily="34" charset="0"/>
            </a:endParaRPr>
          </a:p>
        </p:txBody>
      </p:sp>
      <p:pic>
        <p:nvPicPr>
          <p:cNvPr id="3" name="Picture 27">
            <a:extLst>
              <a:ext uri="{FF2B5EF4-FFF2-40B4-BE49-F238E27FC236}">
                <a16:creationId xmlns:a16="http://schemas.microsoft.com/office/drawing/2014/main" id="{60E57CB6-D696-CBAC-4D6C-1BED3CD5B78F}"/>
              </a:ext>
            </a:extLst>
          </p:cNvPr>
          <p:cNvPicPr>
            <a:picLocks noChangeAspect="1"/>
          </p:cNvPicPr>
          <p:nvPr/>
        </p:nvPicPr>
        <p:blipFill rotWithShape="1">
          <a:blip r:embed="rId5"/>
          <a:srcRect l="73863" t="-691" b="67150"/>
          <a:stretch/>
        </p:blipFill>
        <p:spPr>
          <a:xfrm>
            <a:off x="1175815" y="640143"/>
            <a:ext cx="789101" cy="738259"/>
          </a:xfrm>
          <a:prstGeom prst="rect">
            <a:avLst/>
          </a:prstGeom>
        </p:spPr>
      </p:pic>
      <p:sp>
        <p:nvSpPr>
          <p:cNvPr id="5" name="TextBox 28">
            <a:extLst>
              <a:ext uri="{FF2B5EF4-FFF2-40B4-BE49-F238E27FC236}">
                <a16:creationId xmlns:a16="http://schemas.microsoft.com/office/drawing/2014/main" id="{7F98D70C-FB8D-A523-8F25-5ABBB182A8C8}"/>
              </a:ext>
            </a:extLst>
          </p:cNvPr>
          <p:cNvSpPr txBox="1"/>
          <p:nvPr/>
        </p:nvSpPr>
        <p:spPr>
          <a:xfrm>
            <a:off x="2103498" y="868139"/>
            <a:ext cx="3371780" cy="338554"/>
          </a:xfrm>
          <a:prstGeom prst="rect">
            <a:avLst/>
          </a:prstGeom>
          <a:noFill/>
        </p:spPr>
        <p:txBody>
          <a:bodyPr wrap="square">
            <a:spAutoFit/>
          </a:bodyPr>
          <a:lstStyle/>
          <a:p>
            <a:pPr algn="just"/>
            <a:r>
              <a:rPr lang="es-CO" sz="1600" b="1" dirty="0"/>
              <a:t>GENOTIPIFICACION </a:t>
            </a:r>
          </a:p>
        </p:txBody>
      </p:sp>
    </p:spTree>
    <p:extLst>
      <p:ext uri="{BB962C8B-B14F-4D97-AF65-F5344CB8AC3E}">
        <p14:creationId xmlns:p14="http://schemas.microsoft.com/office/powerpoint/2010/main" val="34245591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38200" y="137254"/>
            <a:ext cx="10515600" cy="738258"/>
          </a:xfrm>
        </p:spPr>
        <p:txBody>
          <a:bodyPr/>
          <a:lstStyle/>
          <a:p>
            <a:pPr algn="ctr"/>
            <a:r>
              <a:rPr lang="es-ES" sz="3600" dirty="0"/>
              <a:t>METODOLOGÍA</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21</a:t>
            </a:fld>
            <a:endParaRPr lang="es-CO"/>
          </a:p>
        </p:txBody>
      </p:sp>
      <p:sp>
        <p:nvSpPr>
          <p:cNvPr id="29" name="TextBox 28">
            <a:extLst>
              <a:ext uri="{FF2B5EF4-FFF2-40B4-BE49-F238E27FC236}">
                <a16:creationId xmlns:a16="http://schemas.microsoft.com/office/drawing/2014/main" id="{B112D53F-C91A-41B1-BAEB-9014036A2CAF}"/>
              </a:ext>
            </a:extLst>
          </p:cNvPr>
          <p:cNvSpPr txBox="1"/>
          <p:nvPr/>
        </p:nvSpPr>
        <p:spPr>
          <a:xfrm>
            <a:off x="1359877" y="1062951"/>
            <a:ext cx="4008536" cy="338554"/>
          </a:xfrm>
          <a:prstGeom prst="rect">
            <a:avLst/>
          </a:prstGeom>
          <a:noFill/>
        </p:spPr>
        <p:txBody>
          <a:bodyPr wrap="square">
            <a:spAutoFit/>
          </a:bodyPr>
          <a:lstStyle/>
          <a:p>
            <a:pPr algn="just"/>
            <a:r>
              <a:rPr lang="es-CO" sz="1600" b="1" dirty="0"/>
              <a:t>INTERPRETACIÓN DE RESULTADOS </a:t>
            </a:r>
          </a:p>
        </p:txBody>
      </p:sp>
      <p:sp>
        <p:nvSpPr>
          <p:cNvPr id="12" name="TextBox 11">
            <a:extLst>
              <a:ext uri="{FF2B5EF4-FFF2-40B4-BE49-F238E27FC236}">
                <a16:creationId xmlns:a16="http://schemas.microsoft.com/office/drawing/2014/main" id="{AAB5D58D-F386-4F74-8070-59DE5325F19B}"/>
              </a:ext>
            </a:extLst>
          </p:cNvPr>
          <p:cNvSpPr txBox="1"/>
          <p:nvPr/>
        </p:nvSpPr>
        <p:spPr>
          <a:xfrm>
            <a:off x="690287" y="1724273"/>
            <a:ext cx="4636351" cy="1600438"/>
          </a:xfrm>
          <a:prstGeom prst="rect">
            <a:avLst/>
          </a:prstGeom>
          <a:noFill/>
        </p:spPr>
        <p:txBody>
          <a:bodyPr wrap="square">
            <a:spAutoFit/>
          </a:bodyPr>
          <a:lstStyle/>
          <a:p>
            <a:pPr algn="just"/>
            <a:r>
              <a:rPr lang="es-CO" dirty="0"/>
              <a:t>Las siguientes tablas indican las posiciones de las sondas en el Chip y la interpretación de los resultados.</a:t>
            </a:r>
          </a:p>
          <a:p>
            <a:pPr algn="just"/>
            <a:r>
              <a:rPr lang="es-CO" dirty="0">
                <a:solidFill>
                  <a:srgbClr val="FF0000"/>
                </a:solidFill>
              </a:rPr>
              <a:t>“B”: </a:t>
            </a:r>
            <a:r>
              <a:rPr lang="es-CO" dirty="0"/>
              <a:t>Control de hibridación</a:t>
            </a:r>
          </a:p>
          <a:p>
            <a:pPr algn="just"/>
            <a:r>
              <a:rPr lang="es-CO" dirty="0">
                <a:solidFill>
                  <a:srgbClr val="00B050"/>
                </a:solidFill>
              </a:rPr>
              <a:t>“C”: </a:t>
            </a:r>
            <a:r>
              <a:rPr lang="es-CO" dirty="0"/>
              <a:t>Control de amplificación endógeno (gen de ß-globina humano)</a:t>
            </a:r>
          </a:p>
          <a:p>
            <a:pPr algn="just"/>
            <a:r>
              <a:rPr lang="es-CO" dirty="0">
                <a:solidFill>
                  <a:srgbClr val="00B0F0"/>
                </a:solidFill>
              </a:rPr>
              <a:t>“U”: </a:t>
            </a:r>
            <a:r>
              <a:rPr lang="es-CO" dirty="0"/>
              <a:t>Sonda Universal VPH</a:t>
            </a:r>
          </a:p>
          <a:p>
            <a:pPr algn="just"/>
            <a:r>
              <a:rPr lang="es-CO" dirty="0"/>
              <a:t>“X”: Sondas específicas para cada genotipo de </a:t>
            </a:r>
          </a:p>
        </p:txBody>
      </p:sp>
      <p:pic>
        <p:nvPicPr>
          <p:cNvPr id="9" name="Picture 8">
            <a:extLst>
              <a:ext uri="{FF2B5EF4-FFF2-40B4-BE49-F238E27FC236}">
                <a16:creationId xmlns:a16="http://schemas.microsoft.com/office/drawing/2014/main" id="{899752BB-7B3F-4D3A-878C-2B52A6BA0457}"/>
              </a:ext>
            </a:extLst>
          </p:cNvPr>
          <p:cNvPicPr>
            <a:picLocks noChangeAspect="1"/>
          </p:cNvPicPr>
          <p:nvPr/>
        </p:nvPicPr>
        <p:blipFill>
          <a:blip r:embed="rId3"/>
          <a:stretch>
            <a:fillRect/>
          </a:stretch>
        </p:blipFill>
        <p:spPr>
          <a:xfrm>
            <a:off x="1359877" y="3344539"/>
            <a:ext cx="3175851" cy="23771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Picture 12">
            <a:extLst>
              <a:ext uri="{FF2B5EF4-FFF2-40B4-BE49-F238E27FC236}">
                <a16:creationId xmlns:a16="http://schemas.microsoft.com/office/drawing/2014/main" id="{DC1EBBB4-4A2F-456A-8DD0-9A31620F8A88}"/>
              </a:ext>
            </a:extLst>
          </p:cNvPr>
          <p:cNvPicPr>
            <a:picLocks noChangeAspect="1"/>
          </p:cNvPicPr>
          <p:nvPr/>
        </p:nvPicPr>
        <p:blipFill>
          <a:blip r:embed="rId4"/>
          <a:stretch>
            <a:fillRect/>
          </a:stretch>
        </p:blipFill>
        <p:spPr>
          <a:xfrm>
            <a:off x="6690917" y="1032215"/>
            <a:ext cx="4810796" cy="4953691"/>
          </a:xfrm>
          <a:prstGeom prst="rect">
            <a:avLst/>
          </a:prstGeom>
        </p:spPr>
      </p:pic>
      <p:sp>
        <p:nvSpPr>
          <p:cNvPr id="17" name="TextBox 16">
            <a:extLst>
              <a:ext uri="{FF2B5EF4-FFF2-40B4-BE49-F238E27FC236}">
                <a16:creationId xmlns:a16="http://schemas.microsoft.com/office/drawing/2014/main" id="{C31B9699-F1B6-4ED3-80F2-A53CCC5CD46C}"/>
              </a:ext>
            </a:extLst>
          </p:cNvPr>
          <p:cNvSpPr txBox="1"/>
          <p:nvPr/>
        </p:nvSpPr>
        <p:spPr>
          <a:xfrm>
            <a:off x="-789011" y="6419732"/>
            <a:ext cx="3508673" cy="266227"/>
          </a:xfrm>
          <a:prstGeom prst="rect">
            <a:avLst/>
          </a:prstGeom>
          <a:noFill/>
        </p:spPr>
        <p:txBody>
          <a:bodyPr wrap="square">
            <a:spAutoFit/>
          </a:bodyPr>
          <a:lstStyle/>
          <a:p>
            <a:pPr marL="899160">
              <a:lnSpc>
                <a:spcPct val="115000"/>
              </a:lnSpc>
              <a:spcAft>
                <a:spcPts val="800"/>
              </a:spcAft>
            </a:pPr>
            <a:r>
              <a:rPr lang="es-CO" sz="1050" b="1" kern="100" dirty="0">
                <a:effectLst/>
                <a:latin typeface="Arial" panose="020B0604020202020204" pitchFamily="34" charset="0"/>
                <a:ea typeface="Arial" panose="020B0604020202020204" pitchFamily="34" charset="0"/>
              </a:rPr>
              <a:t>Fuente: </a:t>
            </a:r>
            <a:r>
              <a:rPr lang="es-CO" sz="1050" kern="100" dirty="0">
                <a:effectLst/>
                <a:latin typeface="Arial" panose="020B0604020202020204" pitchFamily="34" charset="0"/>
                <a:ea typeface="Arial" panose="020B0604020202020204" pitchFamily="34" charset="0"/>
              </a:rPr>
              <a:t>Elaboración propia.</a:t>
            </a:r>
            <a:endParaRPr lang="es-CO" sz="1000" kern="100" dirty="0">
              <a:effectLst/>
              <a:latin typeface="Calibri" panose="020F0502020204030204" pitchFamily="34" charset="0"/>
              <a:ea typeface="Calibri" panose="020F0502020204030204" pitchFamily="34" charset="0"/>
            </a:endParaRPr>
          </a:p>
        </p:txBody>
      </p:sp>
      <p:pic>
        <p:nvPicPr>
          <p:cNvPr id="3" name="Imagen 2">
            <a:extLst>
              <a:ext uri="{FF2B5EF4-FFF2-40B4-BE49-F238E27FC236}">
                <a16:creationId xmlns:a16="http://schemas.microsoft.com/office/drawing/2014/main" id="{594878F9-30EE-8507-C942-20F88F8A755A}"/>
              </a:ext>
            </a:extLst>
          </p:cNvPr>
          <p:cNvPicPr>
            <a:picLocks noChangeAspect="1"/>
          </p:cNvPicPr>
          <p:nvPr/>
        </p:nvPicPr>
        <p:blipFill>
          <a:blip r:embed="rId5"/>
          <a:stretch>
            <a:fillRect/>
          </a:stretch>
        </p:blipFill>
        <p:spPr>
          <a:xfrm>
            <a:off x="476199" y="773337"/>
            <a:ext cx="724001" cy="685896"/>
          </a:xfrm>
          <a:prstGeom prst="rect">
            <a:avLst/>
          </a:prstGeom>
        </p:spPr>
      </p:pic>
    </p:spTree>
    <p:extLst>
      <p:ext uri="{BB962C8B-B14F-4D97-AF65-F5344CB8AC3E}">
        <p14:creationId xmlns:p14="http://schemas.microsoft.com/office/powerpoint/2010/main" val="42422812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p:txBody>
          <a:bodyPr/>
          <a:lstStyle/>
          <a:p>
            <a:pPr algn="ctr"/>
            <a:r>
              <a:rPr lang="es-ES" sz="3600" dirty="0"/>
              <a:t>METODOLOGÍA</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22</a:t>
            </a:fld>
            <a:endParaRPr lang="es-CO"/>
          </a:p>
        </p:txBody>
      </p:sp>
      <p:sp>
        <p:nvSpPr>
          <p:cNvPr id="4" name="Rectangle 2">
            <a:extLst>
              <a:ext uri="{FF2B5EF4-FFF2-40B4-BE49-F238E27FC236}">
                <a16:creationId xmlns:a16="http://schemas.microsoft.com/office/drawing/2014/main" id="{451839C8-4522-4A01-A611-409EF58DC53C}"/>
              </a:ext>
            </a:extLst>
          </p:cNvPr>
          <p:cNvSpPr>
            <a:spLocks noChangeArrowheads="1"/>
          </p:cNvSpPr>
          <p:nvPr/>
        </p:nvSpPr>
        <p:spPr bwMode="auto">
          <a:xfrm>
            <a:off x="510988" y="1315992"/>
            <a:ext cx="668318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1600" b="1" i="0" u="none" strike="noStrike" cap="none" normalizeH="0" baseline="0" dirty="0">
                <a:ln>
                  <a:noFill/>
                </a:ln>
                <a:solidFill>
                  <a:schemeClr val="tx1"/>
                </a:solidFill>
                <a:effectLst/>
                <a:latin typeface="Arial" panose="020B0604020202020204" pitchFamily="34" charset="0"/>
                <a:ea typeface="Arial" panose="020B0604020202020204" pitchFamily="34" charset="0"/>
              </a:rPr>
              <a:t>Resultados positivos y negativos de la presenciade VHS y VPH</a:t>
            </a:r>
            <a:endParaRPr kumimoji="0" lang="es-CO" altLang="es-CO"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sz="2400" b="1" i="0" u="none" strike="noStrike" cap="none" normalizeH="0" baseline="0" dirty="0">
              <a:ln>
                <a:noFill/>
              </a:ln>
              <a:solidFill>
                <a:schemeClr val="tx1"/>
              </a:solidFill>
              <a:effectLst/>
              <a:latin typeface="Arial" panose="020B0604020202020204" pitchFamily="34" charset="0"/>
            </a:endParaRPr>
          </a:p>
        </p:txBody>
      </p:sp>
      <p:pic>
        <p:nvPicPr>
          <p:cNvPr id="8193" name="image5.png">
            <a:extLst>
              <a:ext uri="{FF2B5EF4-FFF2-40B4-BE49-F238E27FC236}">
                <a16:creationId xmlns:a16="http://schemas.microsoft.com/office/drawing/2014/main" id="{251879AF-8D3D-4722-9055-C2B5155664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8632" y="1835619"/>
            <a:ext cx="7692783" cy="4081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1071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p:txBody>
          <a:bodyPr/>
          <a:lstStyle/>
          <a:p>
            <a:pPr algn="ctr"/>
            <a:r>
              <a:rPr lang="es-ES" sz="3600" dirty="0"/>
              <a:t>CONTROL DE SESGOS</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23</a:t>
            </a:fld>
            <a:endParaRPr lang="es-CO"/>
          </a:p>
        </p:txBody>
      </p:sp>
      <p:grpSp>
        <p:nvGrpSpPr>
          <p:cNvPr id="4" name="Group 3">
            <a:extLst>
              <a:ext uri="{FF2B5EF4-FFF2-40B4-BE49-F238E27FC236}">
                <a16:creationId xmlns:a16="http://schemas.microsoft.com/office/drawing/2014/main" id="{7C109FF9-C086-4F51-AF72-7BFB10F56DF8}"/>
              </a:ext>
            </a:extLst>
          </p:cNvPr>
          <p:cNvGrpSpPr/>
          <p:nvPr/>
        </p:nvGrpSpPr>
        <p:grpSpPr>
          <a:xfrm>
            <a:off x="1030901" y="1921665"/>
            <a:ext cx="2274042" cy="1863118"/>
            <a:chOff x="422030" y="1160584"/>
            <a:chExt cx="1688123" cy="1371600"/>
          </a:xfrm>
          <a:solidFill>
            <a:schemeClr val="accent4">
              <a:lumMod val="40000"/>
              <a:lumOff val="60000"/>
            </a:schemeClr>
          </a:solidFill>
        </p:grpSpPr>
        <p:sp>
          <p:nvSpPr>
            <p:cNvPr id="5" name="Rounded Rectangle 1">
              <a:extLst>
                <a:ext uri="{FF2B5EF4-FFF2-40B4-BE49-F238E27FC236}">
                  <a16:creationId xmlns:a16="http://schemas.microsoft.com/office/drawing/2014/main" id="{BEA84F8F-6B4D-4D47-9F87-4CF73D227169}"/>
                </a:ext>
              </a:extLst>
            </p:cNvPr>
            <p:cNvSpPr/>
            <p:nvPr/>
          </p:nvSpPr>
          <p:spPr>
            <a:xfrm>
              <a:off x="422030" y="1160584"/>
              <a:ext cx="1688123" cy="1371600"/>
            </a:xfrm>
            <a:custGeom>
              <a:avLst/>
              <a:gdLst/>
              <a:ahLst/>
              <a:cxnLst/>
              <a:rect l="0" t="0" r="0" b="0"/>
              <a:pathLst>
                <a:path w="1688123" h="1371600">
                  <a:moveTo>
                    <a:pt x="0" y="211015"/>
                  </a:moveTo>
                  <a:cubicBezTo>
                    <a:pt x="0" y="94475"/>
                    <a:pt x="94475" y="0"/>
                    <a:pt x="211015" y="0"/>
                  </a:cubicBezTo>
                  <a:lnTo>
                    <a:pt x="211015" y="105507"/>
                  </a:lnTo>
                  <a:cubicBezTo>
                    <a:pt x="152745" y="105507"/>
                    <a:pt x="105507" y="152745"/>
                    <a:pt x="105507" y="211015"/>
                  </a:cubicBezTo>
                  <a:close/>
                  <a:moveTo>
                    <a:pt x="211015" y="105507"/>
                  </a:moveTo>
                  <a:lnTo>
                    <a:pt x="211015" y="0"/>
                  </a:lnTo>
                  <a:lnTo>
                    <a:pt x="1477107" y="0"/>
                  </a:lnTo>
                  <a:lnTo>
                    <a:pt x="1477107" y="105507"/>
                  </a:lnTo>
                  <a:close/>
                  <a:moveTo>
                    <a:pt x="1477107" y="0"/>
                  </a:moveTo>
                  <a:cubicBezTo>
                    <a:pt x="1593647" y="0"/>
                    <a:pt x="1688123" y="94475"/>
                    <a:pt x="1688123" y="211015"/>
                  </a:cubicBezTo>
                  <a:lnTo>
                    <a:pt x="1582615" y="211015"/>
                  </a:lnTo>
                  <a:cubicBezTo>
                    <a:pt x="1582615" y="152745"/>
                    <a:pt x="1535377" y="105507"/>
                    <a:pt x="1477107" y="105507"/>
                  </a:cubicBezTo>
                  <a:close/>
                  <a:moveTo>
                    <a:pt x="1582615" y="1160584"/>
                  </a:moveTo>
                  <a:lnTo>
                    <a:pt x="1582615" y="211015"/>
                  </a:lnTo>
                  <a:lnTo>
                    <a:pt x="1688123" y="211015"/>
                  </a:lnTo>
                  <a:lnTo>
                    <a:pt x="1688123" y="1160584"/>
                  </a:lnTo>
                  <a:close/>
                  <a:moveTo>
                    <a:pt x="105507" y="211015"/>
                  </a:moveTo>
                  <a:lnTo>
                    <a:pt x="105507" y="1160584"/>
                  </a:lnTo>
                  <a:lnTo>
                    <a:pt x="0" y="1160584"/>
                  </a:lnTo>
                  <a:lnTo>
                    <a:pt x="0" y="211015"/>
                  </a:lnTo>
                  <a:close/>
                  <a:moveTo>
                    <a:pt x="211015" y="1371600"/>
                  </a:moveTo>
                  <a:lnTo>
                    <a:pt x="0" y="1371600"/>
                  </a:lnTo>
                  <a:lnTo>
                    <a:pt x="0" y="1160584"/>
                  </a:lnTo>
                  <a:lnTo>
                    <a:pt x="105507" y="1160584"/>
                  </a:lnTo>
                  <a:cubicBezTo>
                    <a:pt x="105507" y="1218854"/>
                    <a:pt x="152745" y="1266092"/>
                    <a:pt x="211015" y="1266092"/>
                  </a:cubicBezTo>
                  <a:close/>
                  <a:moveTo>
                    <a:pt x="1688123" y="1371600"/>
                  </a:moveTo>
                  <a:lnTo>
                    <a:pt x="1477107" y="1371600"/>
                  </a:lnTo>
                  <a:lnTo>
                    <a:pt x="1477107" y="1266092"/>
                  </a:lnTo>
                  <a:cubicBezTo>
                    <a:pt x="1535377" y="1266092"/>
                    <a:pt x="1582615" y="1218854"/>
                    <a:pt x="1582615" y="1160584"/>
                  </a:cubicBezTo>
                  <a:lnTo>
                    <a:pt x="1688123" y="1160584"/>
                  </a:lnTo>
                  <a:close/>
                  <a:moveTo>
                    <a:pt x="211015" y="1266092"/>
                  </a:moveTo>
                  <a:lnTo>
                    <a:pt x="738553" y="1266092"/>
                  </a:lnTo>
                  <a:lnTo>
                    <a:pt x="819193" y="1346731"/>
                  </a:lnTo>
                  <a:cubicBezTo>
                    <a:pt x="832927" y="1360466"/>
                    <a:pt x="855195" y="1360466"/>
                    <a:pt x="868929" y="1346731"/>
                  </a:cubicBezTo>
                  <a:lnTo>
                    <a:pt x="949569" y="1266092"/>
                  </a:lnTo>
                  <a:lnTo>
                    <a:pt x="1477107" y="1266092"/>
                  </a:lnTo>
                  <a:lnTo>
                    <a:pt x="1477107" y="1371600"/>
                  </a:lnTo>
                  <a:lnTo>
                    <a:pt x="211015" y="1371600"/>
                  </a:lnTo>
                  <a:close/>
                </a:path>
              </a:pathLst>
            </a:custGeom>
            <a:grpFill/>
            <a:ln>
              <a:noFill/>
            </a:ln>
          </p:spPr>
          <p:txBody>
            <a:bodyPr rtlCol="0" anchor="ctr"/>
            <a:lstStyle/>
            <a:p>
              <a:pPr algn="ctr"/>
              <a:endParaRPr sz="2000">
                <a:solidFill>
                  <a:schemeClr val="tx1"/>
                </a:solidFill>
              </a:endParaRPr>
            </a:p>
          </p:txBody>
        </p:sp>
        <p:sp>
          <p:nvSpPr>
            <p:cNvPr id="7" name="Rounded Rectangle 2">
              <a:extLst>
                <a:ext uri="{FF2B5EF4-FFF2-40B4-BE49-F238E27FC236}">
                  <a16:creationId xmlns:a16="http://schemas.microsoft.com/office/drawing/2014/main" id="{90E7C471-4130-4578-A991-98958B4A3FFA}"/>
                </a:ext>
              </a:extLst>
            </p:cNvPr>
            <p:cNvSpPr/>
            <p:nvPr/>
          </p:nvSpPr>
          <p:spPr>
            <a:xfrm>
              <a:off x="422030" y="1160584"/>
              <a:ext cx="1688123" cy="1371600"/>
            </a:xfrm>
            <a:custGeom>
              <a:avLst/>
              <a:gdLst/>
              <a:ahLst/>
              <a:cxnLst/>
              <a:rect l="0" t="0" r="0" b="0"/>
              <a:pathLst>
                <a:path w="1688123" h="1371600">
                  <a:moveTo>
                    <a:pt x="0" y="211015"/>
                  </a:moveTo>
                  <a:cubicBezTo>
                    <a:pt x="0" y="94475"/>
                    <a:pt x="94475" y="0"/>
                    <a:pt x="211015" y="0"/>
                  </a:cubicBezTo>
                  <a:moveTo>
                    <a:pt x="1477107" y="0"/>
                  </a:moveTo>
                  <a:lnTo>
                    <a:pt x="211015" y="0"/>
                  </a:lnTo>
                  <a:moveTo>
                    <a:pt x="1477107" y="0"/>
                  </a:moveTo>
                  <a:cubicBezTo>
                    <a:pt x="1593647" y="0"/>
                    <a:pt x="1688123" y="94475"/>
                    <a:pt x="1688123" y="211015"/>
                  </a:cubicBezTo>
                  <a:moveTo>
                    <a:pt x="1688123" y="1371600"/>
                  </a:moveTo>
                  <a:lnTo>
                    <a:pt x="1688123" y="211015"/>
                  </a:lnTo>
                  <a:moveTo>
                    <a:pt x="0" y="1371600"/>
                  </a:moveTo>
                  <a:lnTo>
                    <a:pt x="0" y="211015"/>
                  </a:lnTo>
                  <a:moveTo>
                    <a:pt x="105507" y="211015"/>
                  </a:moveTo>
                  <a:cubicBezTo>
                    <a:pt x="105507" y="152745"/>
                    <a:pt x="152745" y="105507"/>
                    <a:pt x="211015" y="105507"/>
                  </a:cubicBezTo>
                  <a:moveTo>
                    <a:pt x="1477107" y="105507"/>
                  </a:moveTo>
                  <a:lnTo>
                    <a:pt x="211015" y="105507"/>
                  </a:lnTo>
                  <a:moveTo>
                    <a:pt x="1477107" y="105507"/>
                  </a:moveTo>
                  <a:cubicBezTo>
                    <a:pt x="1535377" y="105507"/>
                    <a:pt x="1582615" y="152745"/>
                    <a:pt x="1582615" y="211015"/>
                  </a:cubicBezTo>
                  <a:moveTo>
                    <a:pt x="1582615" y="1160582"/>
                  </a:moveTo>
                  <a:lnTo>
                    <a:pt x="1582615" y="211015"/>
                  </a:lnTo>
                  <a:moveTo>
                    <a:pt x="1582615" y="1160584"/>
                  </a:moveTo>
                  <a:cubicBezTo>
                    <a:pt x="1582615" y="1218854"/>
                    <a:pt x="1535377" y="1266092"/>
                    <a:pt x="1477107" y="1266092"/>
                  </a:cubicBezTo>
                  <a:moveTo>
                    <a:pt x="1477107" y="1266092"/>
                  </a:moveTo>
                  <a:lnTo>
                    <a:pt x="949569" y="1266092"/>
                  </a:lnTo>
                  <a:lnTo>
                    <a:pt x="868929" y="1346731"/>
                  </a:lnTo>
                  <a:cubicBezTo>
                    <a:pt x="855195" y="1360466"/>
                    <a:pt x="832927" y="1360466"/>
                    <a:pt x="819193" y="1346731"/>
                  </a:cubicBezTo>
                  <a:lnTo>
                    <a:pt x="738553" y="1266092"/>
                  </a:lnTo>
                  <a:lnTo>
                    <a:pt x="211015" y="1266092"/>
                  </a:lnTo>
                  <a:moveTo>
                    <a:pt x="211015" y="1266092"/>
                  </a:moveTo>
                  <a:cubicBezTo>
                    <a:pt x="152745" y="1266092"/>
                    <a:pt x="105507" y="1218854"/>
                    <a:pt x="105507" y="1160584"/>
                  </a:cubicBezTo>
                  <a:moveTo>
                    <a:pt x="105507" y="1160582"/>
                  </a:moveTo>
                  <a:lnTo>
                    <a:pt x="105507" y="211015"/>
                  </a:lnTo>
                </a:path>
              </a:pathLst>
            </a:custGeom>
            <a:grpFill/>
            <a:ln w="13188">
              <a:solidFill>
                <a:srgbClr val="FFFFFF"/>
              </a:solidFill>
            </a:ln>
          </p:spPr>
          <p:txBody>
            <a:bodyPr rtlCol="0" anchor="ctr"/>
            <a:lstStyle/>
            <a:p>
              <a:pPr algn="ctr"/>
              <a:endParaRPr sz="2000">
                <a:solidFill>
                  <a:schemeClr val="tx1"/>
                </a:solidFill>
              </a:endParaRPr>
            </a:p>
          </p:txBody>
        </p:sp>
      </p:grpSp>
      <p:grpSp>
        <p:nvGrpSpPr>
          <p:cNvPr id="8" name="Group 7">
            <a:extLst>
              <a:ext uri="{FF2B5EF4-FFF2-40B4-BE49-F238E27FC236}">
                <a16:creationId xmlns:a16="http://schemas.microsoft.com/office/drawing/2014/main" id="{D808E389-2454-4087-8F2E-7E10C9981E6A}"/>
              </a:ext>
            </a:extLst>
          </p:cNvPr>
          <p:cNvGrpSpPr/>
          <p:nvPr/>
        </p:nvGrpSpPr>
        <p:grpSpPr>
          <a:xfrm>
            <a:off x="3571879" y="1878294"/>
            <a:ext cx="2274042" cy="1863118"/>
            <a:chOff x="2321169" y="1160584"/>
            <a:chExt cx="1688123" cy="1371600"/>
          </a:xfrm>
          <a:solidFill>
            <a:schemeClr val="accent4">
              <a:lumMod val="40000"/>
              <a:lumOff val="60000"/>
            </a:schemeClr>
          </a:solidFill>
        </p:grpSpPr>
        <p:sp>
          <p:nvSpPr>
            <p:cNvPr id="9" name="Rounded Rectangle 4">
              <a:extLst>
                <a:ext uri="{FF2B5EF4-FFF2-40B4-BE49-F238E27FC236}">
                  <a16:creationId xmlns:a16="http://schemas.microsoft.com/office/drawing/2014/main" id="{E0856AC1-78BC-4570-AA16-F4AE575A5E4C}"/>
                </a:ext>
              </a:extLst>
            </p:cNvPr>
            <p:cNvSpPr/>
            <p:nvPr/>
          </p:nvSpPr>
          <p:spPr>
            <a:xfrm>
              <a:off x="2321169" y="1160584"/>
              <a:ext cx="1688123" cy="1371600"/>
            </a:xfrm>
            <a:custGeom>
              <a:avLst/>
              <a:gdLst/>
              <a:ahLst/>
              <a:cxnLst/>
              <a:rect l="0" t="0" r="0" b="0"/>
              <a:pathLst>
                <a:path w="1688123" h="1371600">
                  <a:moveTo>
                    <a:pt x="0" y="211015"/>
                  </a:moveTo>
                  <a:cubicBezTo>
                    <a:pt x="0" y="94475"/>
                    <a:pt x="94475" y="0"/>
                    <a:pt x="211015" y="0"/>
                  </a:cubicBezTo>
                  <a:lnTo>
                    <a:pt x="211015" y="105507"/>
                  </a:lnTo>
                  <a:cubicBezTo>
                    <a:pt x="152745" y="105507"/>
                    <a:pt x="105507" y="152745"/>
                    <a:pt x="105507" y="211015"/>
                  </a:cubicBezTo>
                  <a:close/>
                  <a:moveTo>
                    <a:pt x="211015" y="105507"/>
                  </a:moveTo>
                  <a:lnTo>
                    <a:pt x="211015" y="0"/>
                  </a:lnTo>
                  <a:lnTo>
                    <a:pt x="1477107" y="0"/>
                  </a:lnTo>
                  <a:lnTo>
                    <a:pt x="1477107" y="105507"/>
                  </a:lnTo>
                  <a:close/>
                  <a:moveTo>
                    <a:pt x="1477107" y="0"/>
                  </a:moveTo>
                  <a:cubicBezTo>
                    <a:pt x="1593647" y="0"/>
                    <a:pt x="1688123" y="94475"/>
                    <a:pt x="1688123" y="211015"/>
                  </a:cubicBezTo>
                  <a:lnTo>
                    <a:pt x="1582615" y="211015"/>
                  </a:lnTo>
                  <a:cubicBezTo>
                    <a:pt x="1582615" y="152745"/>
                    <a:pt x="1535377" y="105507"/>
                    <a:pt x="1477107" y="105507"/>
                  </a:cubicBezTo>
                  <a:close/>
                  <a:moveTo>
                    <a:pt x="1582615" y="1160584"/>
                  </a:moveTo>
                  <a:lnTo>
                    <a:pt x="1582615" y="211015"/>
                  </a:lnTo>
                  <a:lnTo>
                    <a:pt x="1688123" y="211015"/>
                  </a:lnTo>
                  <a:lnTo>
                    <a:pt x="1688123" y="1160584"/>
                  </a:lnTo>
                  <a:close/>
                  <a:moveTo>
                    <a:pt x="105507" y="211015"/>
                  </a:moveTo>
                  <a:lnTo>
                    <a:pt x="105507" y="1160584"/>
                  </a:lnTo>
                  <a:lnTo>
                    <a:pt x="0" y="1160584"/>
                  </a:lnTo>
                  <a:lnTo>
                    <a:pt x="0" y="211015"/>
                  </a:lnTo>
                  <a:close/>
                  <a:moveTo>
                    <a:pt x="211015" y="1371600"/>
                  </a:moveTo>
                  <a:lnTo>
                    <a:pt x="0" y="1371600"/>
                  </a:lnTo>
                  <a:lnTo>
                    <a:pt x="0" y="1160584"/>
                  </a:lnTo>
                  <a:lnTo>
                    <a:pt x="105507" y="1160584"/>
                  </a:lnTo>
                  <a:cubicBezTo>
                    <a:pt x="105507" y="1218854"/>
                    <a:pt x="152745" y="1266092"/>
                    <a:pt x="211015" y="1266092"/>
                  </a:cubicBezTo>
                  <a:close/>
                  <a:moveTo>
                    <a:pt x="1688123" y="1371600"/>
                  </a:moveTo>
                  <a:lnTo>
                    <a:pt x="1477107" y="1371600"/>
                  </a:lnTo>
                  <a:lnTo>
                    <a:pt x="1477107" y="1266092"/>
                  </a:lnTo>
                  <a:cubicBezTo>
                    <a:pt x="1535377" y="1266092"/>
                    <a:pt x="1582615" y="1218854"/>
                    <a:pt x="1582615" y="1160584"/>
                  </a:cubicBezTo>
                  <a:lnTo>
                    <a:pt x="1688123" y="1160584"/>
                  </a:lnTo>
                  <a:close/>
                  <a:moveTo>
                    <a:pt x="211015" y="1266092"/>
                  </a:moveTo>
                  <a:lnTo>
                    <a:pt x="738553" y="1266092"/>
                  </a:lnTo>
                  <a:lnTo>
                    <a:pt x="819193" y="1346731"/>
                  </a:lnTo>
                  <a:cubicBezTo>
                    <a:pt x="832927" y="1360466"/>
                    <a:pt x="855195" y="1360466"/>
                    <a:pt x="868929" y="1346731"/>
                  </a:cubicBezTo>
                  <a:lnTo>
                    <a:pt x="949569" y="1266092"/>
                  </a:lnTo>
                  <a:lnTo>
                    <a:pt x="1477107" y="1266092"/>
                  </a:lnTo>
                  <a:lnTo>
                    <a:pt x="1477107" y="1371600"/>
                  </a:lnTo>
                  <a:lnTo>
                    <a:pt x="211015" y="1371600"/>
                  </a:lnTo>
                  <a:close/>
                </a:path>
              </a:pathLst>
            </a:custGeom>
            <a:grpFill/>
            <a:ln>
              <a:noFill/>
            </a:ln>
          </p:spPr>
          <p:txBody>
            <a:bodyPr rtlCol="0" anchor="ctr"/>
            <a:lstStyle/>
            <a:p>
              <a:pPr algn="ctr"/>
              <a:endParaRPr sz="2000">
                <a:solidFill>
                  <a:schemeClr val="tx1"/>
                </a:solidFill>
              </a:endParaRPr>
            </a:p>
          </p:txBody>
        </p:sp>
        <p:sp>
          <p:nvSpPr>
            <p:cNvPr id="10" name="Rounded Rectangle 5">
              <a:extLst>
                <a:ext uri="{FF2B5EF4-FFF2-40B4-BE49-F238E27FC236}">
                  <a16:creationId xmlns:a16="http://schemas.microsoft.com/office/drawing/2014/main" id="{DBEB25C6-9720-4F81-955E-0EC8A6595794}"/>
                </a:ext>
              </a:extLst>
            </p:cNvPr>
            <p:cNvSpPr/>
            <p:nvPr/>
          </p:nvSpPr>
          <p:spPr>
            <a:xfrm>
              <a:off x="2321169" y="1160584"/>
              <a:ext cx="1688123" cy="1371600"/>
            </a:xfrm>
            <a:custGeom>
              <a:avLst/>
              <a:gdLst/>
              <a:ahLst/>
              <a:cxnLst/>
              <a:rect l="0" t="0" r="0" b="0"/>
              <a:pathLst>
                <a:path w="1688123" h="1371600">
                  <a:moveTo>
                    <a:pt x="0" y="211015"/>
                  </a:moveTo>
                  <a:cubicBezTo>
                    <a:pt x="0" y="94475"/>
                    <a:pt x="94475" y="0"/>
                    <a:pt x="211015" y="0"/>
                  </a:cubicBezTo>
                  <a:moveTo>
                    <a:pt x="1477107" y="0"/>
                  </a:moveTo>
                  <a:lnTo>
                    <a:pt x="211015" y="0"/>
                  </a:lnTo>
                  <a:moveTo>
                    <a:pt x="1477107" y="0"/>
                  </a:moveTo>
                  <a:cubicBezTo>
                    <a:pt x="1593647" y="0"/>
                    <a:pt x="1688123" y="94475"/>
                    <a:pt x="1688123" y="211015"/>
                  </a:cubicBezTo>
                  <a:moveTo>
                    <a:pt x="1688123" y="1371600"/>
                  </a:moveTo>
                  <a:lnTo>
                    <a:pt x="1688123" y="211015"/>
                  </a:lnTo>
                  <a:moveTo>
                    <a:pt x="0" y="1371600"/>
                  </a:moveTo>
                  <a:lnTo>
                    <a:pt x="0" y="211015"/>
                  </a:lnTo>
                  <a:moveTo>
                    <a:pt x="105507" y="211015"/>
                  </a:moveTo>
                  <a:cubicBezTo>
                    <a:pt x="105507" y="152745"/>
                    <a:pt x="152745" y="105507"/>
                    <a:pt x="211015" y="105507"/>
                  </a:cubicBezTo>
                  <a:moveTo>
                    <a:pt x="1477107" y="105507"/>
                  </a:moveTo>
                  <a:lnTo>
                    <a:pt x="211015" y="105507"/>
                  </a:lnTo>
                  <a:moveTo>
                    <a:pt x="1477107" y="105507"/>
                  </a:moveTo>
                  <a:cubicBezTo>
                    <a:pt x="1535377" y="105507"/>
                    <a:pt x="1582615" y="152745"/>
                    <a:pt x="1582615" y="211015"/>
                  </a:cubicBezTo>
                  <a:moveTo>
                    <a:pt x="1582615" y="1160582"/>
                  </a:moveTo>
                  <a:lnTo>
                    <a:pt x="1582615" y="211015"/>
                  </a:lnTo>
                  <a:moveTo>
                    <a:pt x="1582615" y="1160584"/>
                  </a:moveTo>
                  <a:cubicBezTo>
                    <a:pt x="1582615" y="1218854"/>
                    <a:pt x="1535377" y="1266092"/>
                    <a:pt x="1477107" y="1266092"/>
                  </a:cubicBezTo>
                  <a:moveTo>
                    <a:pt x="1477107" y="1266092"/>
                  </a:moveTo>
                  <a:lnTo>
                    <a:pt x="949569" y="1266092"/>
                  </a:lnTo>
                  <a:lnTo>
                    <a:pt x="868929" y="1346731"/>
                  </a:lnTo>
                  <a:cubicBezTo>
                    <a:pt x="855195" y="1360466"/>
                    <a:pt x="832927" y="1360466"/>
                    <a:pt x="819193" y="1346731"/>
                  </a:cubicBezTo>
                  <a:lnTo>
                    <a:pt x="738553" y="1266092"/>
                  </a:lnTo>
                  <a:lnTo>
                    <a:pt x="211015" y="1266092"/>
                  </a:lnTo>
                  <a:moveTo>
                    <a:pt x="211015" y="1266092"/>
                  </a:moveTo>
                  <a:cubicBezTo>
                    <a:pt x="152745" y="1266092"/>
                    <a:pt x="105507" y="1218854"/>
                    <a:pt x="105507" y="1160584"/>
                  </a:cubicBezTo>
                  <a:moveTo>
                    <a:pt x="105507" y="1160582"/>
                  </a:moveTo>
                  <a:lnTo>
                    <a:pt x="105507" y="211015"/>
                  </a:lnTo>
                </a:path>
              </a:pathLst>
            </a:custGeom>
            <a:grpFill/>
            <a:ln w="13188">
              <a:solidFill>
                <a:srgbClr val="FFFFFF"/>
              </a:solidFill>
            </a:ln>
          </p:spPr>
          <p:txBody>
            <a:bodyPr rtlCol="0" anchor="ctr"/>
            <a:lstStyle/>
            <a:p>
              <a:pPr algn="ctr"/>
              <a:endParaRPr sz="2000">
                <a:solidFill>
                  <a:schemeClr val="tx1"/>
                </a:solidFill>
              </a:endParaRPr>
            </a:p>
          </p:txBody>
        </p:sp>
      </p:grpSp>
      <p:grpSp>
        <p:nvGrpSpPr>
          <p:cNvPr id="11" name="Group 10">
            <a:extLst>
              <a:ext uri="{FF2B5EF4-FFF2-40B4-BE49-F238E27FC236}">
                <a16:creationId xmlns:a16="http://schemas.microsoft.com/office/drawing/2014/main" id="{6209E9B9-3928-4805-B886-850CEB5C7D7E}"/>
              </a:ext>
            </a:extLst>
          </p:cNvPr>
          <p:cNvGrpSpPr/>
          <p:nvPr/>
        </p:nvGrpSpPr>
        <p:grpSpPr>
          <a:xfrm>
            <a:off x="6278812" y="1943914"/>
            <a:ext cx="2274042" cy="1863118"/>
            <a:chOff x="4220307" y="1160584"/>
            <a:chExt cx="1688123" cy="1371600"/>
          </a:xfrm>
          <a:solidFill>
            <a:schemeClr val="accent4">
              <a:lumMod val="40000"/>
              <a:lumOff val="60000"/>
            </a:schemeClr>
          </a:solidFill>
        </p:grpSpPr>
        <p:sp>
          <p:nvSpPr>
            <p:cNvPr id="12" name="Rounded Rectangle 7">
              <a:extLst>
                <a:ext uri="{FF2B5EF4-FFF2-40B4-BE49-F238E27FC236}">
                  <a16:creationId xmlns:a16="http://schemas.microsoft.com/office/drawing/2014/main" id="{94B5B923-E9D5-4C50-83BD-E14A23FDF049}"/>
                </a:ext>
              </a:extLst>
            </p:cNvPr>
            <p:cNvSpPr/>
            <p:nvPr/>
          </p:nvSpPr>
          <p:spPr>
            <a:xfrm>
              <a:off x="4220307" y="1160584"/>
              <a:ext cx="1688123" cy="1371600"/>
            </a:xfrm>
            <a:custGeom>
              <a:avLst/>
              <a:gdLst/>
              <a:ahLst/>
              <a:cxnLst/>
              <a:rect l="0" t="0" r="0" b="0"/>
              <a:pathLst>
                <a:path w="1688123" h="1371600">
                  <a:moveTo>
                    <a:pt x="0" y="211015"/>
                  </a:moveTo>
                  <a:cubicBezTo>
                    <a:pt x="0" y="94475"/>
                    <a:pt x="94475" y="0"/>
                    <a:pt x="211015" y="0"/>
                  </a:cubicBezTo>
                  <a:lnTo>
                    <a:pt x="211015" y="105507"/>
                  </a:lnTo>
                  <a:cubicBezTo>
                    <a:pt x="152745" y="105507"/>
                    <a:pt x="105507" y="152745"/>
                    <a:pt x="105507" y="211015"/>
                  </a:cubicBezTo>
                  <a:close/>
                  <a:moveTo>
                    <a:pt x="211015" y="105507"/>
                  </a:moveTo>
                  <a:lnTo>
                    <a:pt x="211015" y="0"/>
                  </a:lnTo>
                  <a:lnTo>
                    <a:pt x="1477107" y="0"/>
                  </a:lnTo>
                  <a:lnTo>
                    <a:pt x="1477107" y="105507"/>
                  </a:lnTo>
                  <a:close/>
                  <a:moveTo>
                    <a:pt x="1477107" y="0"/>
                  </a:moveTo>
                  <a:cubicBezTo>
                    <a:pt x="1593647" y="0"/>
                    <a:pt x="1688123" y="94475"/>
                    <a:pt x="1688123" y="211015"/>
                  </a:cubicBezTo>
                  <a:lnTo>
                    <a:pt x="1582615" y="211015"/>
                  </a:lnTo>
                  <a:cubicBezTo>
                    <a:pt x="1582615" y="152745"/>
                    <a:pt x="1535377" y="105507"/>
                    <a:pt x="1477107" y="105507"/>
                  </a:cubicBezTo>
                  <a:close/>
                  <a:moveTo>
                    <a:pt x="1582615" y="1160584"/>
                  </a:moveTo>
                  <a:lnTo>
                    <a:pt x="1582615" y="211015"/>
                  </a:lnTo>
                  <a:lnTo>
                    <a:pt x="1688123" y="211015"/>
                  </a:lnTo>
                  <a:lnTo>
                    <a:pt x="1688123" y="1160584"/>
                  </a:lnTo>
                  <a:close/>
                  <a:moveTo>
                    <a:pt x="105507" y="211015"/>
                  </a:moveTo>
                  <a:lnTo>
                    <a:pt x="105507" y="1160584"/>
                  </a:lnTo>
                  <a:lnTo>
                    <a:pt x="0" y="1160584"/>
                  </a:lnTo>
                  <a:lnTo>
                    <a:pt x="0" y="211015"/>
                  </a:lnTo>
                  <a:close/>
                  <a:moveTo>
                    <a:pt x="211015" y="1371600"/>
                  </a:moveTo>
                  <a:lnTo>
                    <a:pt x="0" y="1371600"/>
                  </a:lnTo>
                  <a:lnTo>
                    <a:pt x="0" y="1160584"/>
                  </a:lnTo>
                  <a:lnTo>
                    <a:pt x="105507" y="1160584"/>
                  </a:lnTo>
                  <a:cubicBezTo>
                    <a:pt x="105507" y="1218854"/>
                    <a:pt x="152745" y="1266092"/>
                    <a:pt x="211015" y="1266092"/>
                  </a:cubicBezTo>
                  <a:close/>
                  <a:moveTo>
                    <a:pt x="1688123" y="1371600"/>
                  </a:moveTo>
                  <a:lnTo>
                    <a:pt x="1477107" y="1371600"/>
                  </a:lnTo>
                  <a:lnTo>
                    <a:pt x="1477107" y="1266092"/>
                  </a:lnTo>
                  <a:cubicBezTo>
                    <a:pt x="1535377" y="1266092"/>
                    <a:pt x="1582615" y="1218854"/>
                    <a:pt x="1582615" y="1160584"/>
                  </a:cubicBezTo>
                  <a:lnTo>
                    <a:pt x="1688123" y="1160584"/>
                  </a:lnTo>
                  <a:close/>
                  <a:moveTo>
                    <a:pt x="211015" y="1266092"/>
                  </a:moveTo>
                  <a:lnTo>
                    <a:pt x="738553" y="1266092"/>
                  </a:lnTo>
                  <a:lnTo>
                    <a:pt x="819193" y="1346731"/>
                  </a:lnTo>
                  <a:cubicBezTo>
                    <a:pt x="832927" y="1360466"/>
                    <a:pt x="855195" y="1360466"/>
                    <a:pt x="868929" y="1346731"/>
                  </a:cubicBezTo>
                  <a:lnTo>
                    <a:pt x="949569" y="1266092"/>
                  </a:lnTo>
                  <a:lnTo>
                    <a:pt x="1477107" y="1266092"/>
                  </a:lnTo>
                  <a:lnTo>
                    <a:pt x="1477107" y="1371600"/>
                  </a:lnTo>
                  <a:lnTo>
                    <a:pt x="211015" y="1371600"/>
                  </a:lnTo>
                  <a:close/>
                </a:path>
              </a:pathLst>
            </a:custGeom>
            <a:grpFill/>
            <a:ln>
              <a:noFill/>
            </a:ln>
          </p:spPr>
          <p:txBody>
            <a:bodyPr rtlCol="0" anchor="ctr"/>
            <a:lstStyle/>
            <a:p>
              <a:pPr algn="ctr"/>
              <a:endParaRPr sz="2000">
                <a:solidFill>
                  <a:schemeClr val="tx1"/>
                </a:solidFill>
              </a:endParaRPr>
            </a:p>
          </p:txBody>
        </p:sp>
        <p:sp>
          <p:nvSpPr>
            <p:cNvPr id="13" name="Rounded Rectangle 8">
              <a:extLst>
                <a:ext uri="{FF2B5EF4-FFF2-40B4-BE49-F238E27FC236}">
                  <a16:creationId xmlns:a16="http://schemas.microsoft.com/office/drawing/2014/main" id="{A66C608E-754B-42E0-B4F9-F7EB1F9103B5}"/>
                </a:ext>
              </a:extLst>
            </p:cNvPr>
            <p:cNvSpPr/>
            <p:nvPr/>
          </p:nvSpPr>
          <p:spPr>
            <a:xfrm>
              <a:off x="4220307" y="1160584"/>
              <a:ext cx="1688123" cy="1371600"/>
            </a:xfrm>
            <a:custGeom>
              <a:avLst/>
              <a:gdLst/>
              <a:ahLst/>
              <a:cxnLst/>
              <a:rect l="0" t="0" r="0" b="0"/>
              <a:pathLst>
                <a:path w="1688123" h="1371600">
                  <a:moveTo>
                    <a:pt x="0" y="211015"/>
                  </a:moveTo>
                  <a:cubicBezTo>
                    <a:pt x="0" y="94475"/>
                    <a:pt x="94475" y="0"/>
                    <a:pt x="211015" y="0"/>
                  </a:cubicBezTo>
                  <a:moveTo>
                    <a:pt x="1477107" y="0"/>
                  </a:moveTo>
                  <a:lnTo>
                    <a:pt x="211015" y="0"/>
                  </a:lnTo>
                  <a:moveTo>
                    <a:pt x="1477107" y="0"/>
                  </a:moveTo>
                  <a:cubicBezTo>
                    <a:pt x="1593647" y="0"/>
                    <a:pt x="1688123" y="94475"/>
                    <a:pt x="1688123" y="211015"/>
                  </a:cubicBezTo>
                  <a:moveTo>
                    <a:pt x="1688123" y="1371600"/>
                  </a:moveTo>
                  <a:lnTo>
                    <a:pt x="1688123" y="211015"/>
                  </a:lnTo>
                  <a:moveTo>
                    <a:pt x="0" y="1371600"/>
                  </a:moveTo>
                  <a:lnTo>
                    <a:pt x="0" y="211015"/>
                  </a:lnTo>
                  <a:moveTo>
                    <a:pt x="105507" y="211015"/>
                  </a:moveTo>
                  <a:cubicBezTo>
                    <a:pt x="105507" y="152745"/>
                    <a:pt x="152745" y="105507"/>
                    <a:pt x="211015" y="105507"/>
                  </a:cubicBezTo>
                  <a:moveTo>
                    <a:pt x="1477107" y="105507"/>
                  </a:moveTo>
                  <a:lnTo>
                    <a:pt x="211015" y="105507"/>
                  </a:lnTo>
                  <a:moveTo>
                    <a:pt x="1477107" y="105507"/>
                  </a:moveTo>
                  <a:cubicBezTo>
                    <a:pt x="1535377" y="105507"/>
                    <a:pt x="1582615" y="152745"/>
                    <a:pt x="1582615" y="211015"/>
                  </a:cubicBezTo>
                  <a:moveTo>
                    <a:pt x="1582615" y="1160582"/>
                  </a:moveTo>
                  <a:lnTo>
                    <a:pt x="1582615" y="211015"/>
                  </a:lnTo>
                  <a:moveTo>
                    <a:pt x="1582615" y="1160584"/>
                  </a:moveTo>
                  <a:cubicBezTo>
                    <a:pt x="1582615" y="1218854"/>
                    <a:pt x="1535377" y="1266092"/>
                    <a:pt x="1477107" y="1266092"/>
                  </a:cubicBezTo>
                  <a:moveTo>
                    <a:pt x="1477107" y="1266092"/>
                  </a:moveTo>
                  <a:lnTo>
                    <a:pt x="949569" y="1266092"/>
                  </a:lnTo>
                  <a:lnTo>
                    <a:pt x="868929" y="1346731"/>
                  </a:lnTo>
                  <a:cubicBezTo>
                    <a:pt x="855195" y="1360466"/>
                    <a:pt x="832927" y="1360466"/>
                    <a:pt x="819193" y="1346731"/>
                  </a:cubicBezTo>
                  <a:lnTo>
                    <a:pt x="738553" y="1266092"/>
                  </a:lnTo>
                  <a:lnTo>
                    <a:pt x="211015" y="1266092"/>
                  </a:lnTo>
                  <a:moveTo>
                    <a:pt x="211015" y="1266092"/>
                  </a:moveTo>
                  <a:cubicBezTo>
                    <a:pt x="152745" y="1266092"/>
                    <a:pt x="105507" y="1218854"/>
                    <a:pt x="105507" y="1160584"/>
                  </a:cubicBezTo>
                  <a:moveTo>
                    <a:pt x="105507" y="1160582"/>
                  </a:moveTo>
                  <a:lnTo>
                    <a:pt x="105507" y="211015"/>
                  </a:lnTo>
                </a:path>
              </a:pathLst>
            </a:custGeom>
            <a:grpFill/>
            <a:ln w="13188">
              <a:solidFill>
                <a:srgbClr val="FFFFFF"/>
              </a:solidFill>
            </a:ln>
          </p:spPr>
          <p:txBody>
            <a:bodyPr rtlCol="0" anchor="ctr"/>
            <a:lstStyle/>
            <a:p>
              <a:pPr algn="ctr"/>
              <a:endParaRPr sz="2000">
                <a:solidFill>
                  <a:schemeClr val="tx1"/>
                </a:solidFill>
              </a:endParaRPr>
            </a:p>
          </p:txBody>
        </p:sp>
      </p:grpSp>
      <p:grpSp>
        <p:nvGrpSpPr>
          <p:cNvPr id="14" name="Group 13">
            <a:extLst>
              <a:ext uri="{FF2B5EF4-FFF2-40B4-BE49-F238E27FC236}">
                <a16:creationId xmlns:a16="http://schemas.microsoft.com/office/drawing/2014/main" id="{F144B5DF-2CAB-4DE5-B545-8B2052A12F93}"/>
              </a:ext>
            </a:extLst>
          </p:cNvPr>
          <p:cNvGrpSpPr/>
          <p:nvPr/>
        </p:nvGrpSpPr>
        <p:grpSpPr>
          <a:xfrm>
            <a:off x="8931477" y="1943914"/>
            <a:ext cx="2274042" cy="1863118"/>
            <a:chOff x="6119446" y="1160584"/>
            <a:chExt cx="1688123" cy="1371600"/>
          </a:xfrm>
          <a:solidFill>
            <a:schemeClr val="accent4">
              <a:lumMod val="40000"/>
              <a:lumOff val="60000"/>
            </a:schemeClr>
          </a:solidFill>
        </p:grpSpPr>
        <p:sp>
          <p:nvSpPr>
            <p:cNvPr id="15" name="Rounded Rectangle 10">
              <a:extLst>
                <a:ext uri="{FF2B5EF4-FFF2-40B4-BE49-F238E27FC236}">
                  <a16:creationId xmlns:a16="http://schemas.microsoft.com/office/drawing/2014/main" id="{BBFA7CB4-2400-42A4-B1F9-D45D0E2BB016}"/>
                </a:ext>
              </a:extLst>
            </p:cNvPr>
            <p:cNvSpPr/>
            <p:nvPr/>
          </p:nvSpPr>
          <p:spPr>
            <a:xfrm>
              <a:off x="6119446" y="1160584"/>
              <a:ext cx="1688123" cy="1371600"/>
            </a:xfrm>
            <a:custGeom>
              <a:avLst/>
              <a:gdLst/>
              <a:ahLst/>
              <a:cxnLst/>
              <a:rect l="0" t="0" r="0" b="0"/>
              <a:pathLst>
                <a:path w="1688123" h="1371600">
                  <a:moveTo>
                    <a:pt x="0" y="211015"/>
                  </a:moveTo>
                  <a:cubicBezTo>
                    <a:pt x="0" y="94475"/>
                    <a:pt x="94475" y="0"/>
                    <a:pt x="211015" y="0"/>
                  </a:cubicBezTo>
                  <a:lnTo>
                    <a:pt x="211015" y="105507"/>
                  </a:lnTo>
                  <a:cubicBezTo>
                    <a:pt x="152745" y="105507"/>
                    <a:pt x="105507" y="152745"/>
                    <a:pt x="105507" y="211015"/>
                  </a:cubicBezTo>
                  <a:close/>
                  <a:moveTo>
                    <a:pt x="211015" y="105507"/>
                  </a:moveTo>
                  <a:lnTo>
                    <a:pt x="211015" y="0"/>
                  </a:lnTo>
                  <a:lnTo>
                    <a:pt x="1477107" y="0"/>
                  </a:lnTo>
                  <a:lnTo>
                    <a:pt x="1477107" y="105507"/>
                  </a:lnTo>
                  <a:close/>
                  <a:moveTo>
                    <a:pt x="1477107" y="0"/>
                  </a:moveTo>
                  <a:cubicBezTo>
                    <a:pt x="1593647" y="0"/>
                    <a:pt x="1688123" y="94475"/>
                    <a:pt x="1688123" y="211015"/>
                  </a:cubicBezTo>
                  <a:lnTo>
                    <a:pt x="1582615" y="211015"/>
                  </a:lnTo>
                  <a:cubicBezTo>
                    <a:pt x="1582615" y="152745"/>
                    <a:pt x="1535377" y="105507"/>
                    <a:pt x="1477107" y="105507"/>
                  </a:cubicBezTo>
                  <a:close/>
                  <a:moveTo>
                    <a:pt x="1582615" y="1160584"/>
                  </a:moveTo>
                  <a:lnTo>
                    <a:pt x="1582615" y="211015"/>
                  </a:lnTo>
                  <a:lnTo>
                    <a:pt x="1688123" y="211015"/>
                  </a:lnTo>
                  <a:lnTo>
                    <a:pt x="1688123" y="1160584"/>
                  </a:lnTo>
                  <a:close/>
                  <a:moveTo>
                    <a:pt x="105507" y="211015"/>
                  </a:moveTo>
                  <a:lnTo>
                    <a:pt x="105507" y="1160584"/>
                  </a:lnTo>
                  <a:lnTo>
                    <a:pt x="0" y="1160584"/>
                  </a:lnTo>
                  <a:lnTo>
                    <a:pt x="0" y="211015"/>
                  </a:lnTo>
                  <a:close/>
                  <a:moveTo>
                    <a:pt x="211015" y="1371600"/>
                  </a:moveTo>
                  <a:lnTo>
                    <a:pt x="0" y="1371600"/>
                  </a:lnTo>
                  <a:lnTo>
                    <a:pt x="0" y="1160584"/>
                  </a:lnTo>
                  <a:lnTo>
                    <a:pt x="105507" y="1160584"/>
                  </a:lnTo>
                  <a:cubicBezTo>
                    <a:pt x="105507" y="1218854"/>
                    <a:pt x="152745" y="1266092"/>
                    <a:pt x="211015" y="1266092"/>
                  </a:cubicBezTo>
                  <a:close/>
                  <a:moveTo>
                    <a:pt x="1688123" y="1371600"/>
                  </a:moveTo>
                  <a:lnTo>
                    <a:pt x="1477107" y="1371600"/>
                  </a:lnTo>
                  <a:lnTo>
                    <a:pt x="1477107" y="1266092"/>
                  </a:lnTo>
                  <a:cubicBezTo>
                    <a:pt x="1535377" y="1266092"/>
                    <a:pt x="1582615" y="1218854"/>
                    <a:pt x="1582615" y="1160584"/>
                  </a:cubicBezTo>
                  <a:lnTo>
                    <a:pt x="1688123" y="1160584"/>
                  </a:lnTo>
                  <a:close/>
                  <a:moveTo>
                    <a:pt x="211015" y="1266092"/>
                  </a:moveTo>
                  <a:lnTo>
                    <a:pt x="738553" y="1266092"/>
                  </a:lnTo>
                  <a:lnTo>
                    <a:pt x="819193" y="1346731"/>
                  </a:lnTo>
                  <a:cubicBezTo>
                    <a:pt x="832927" y="1360466"/>
                    <a:pt x="855195" y="1360466"/>
                    <a:pt x="868929" y="1346731"/>
                  </a:cubicBezTo>
                  <a:lnTo>
                    <a:pt x="949569" y="1266092"/>
                  </a:lnTo>
                  <a:lnTo>
                    <a:pt x="1477107" y="1266092"/>
                  </a:lnTo>
                  <a:lnTo>
                    <a:pt x="1477107" y="1371600"/>
                  </a:lnTo>
                  <a:lnTo>
                    <a:pt x="211015" y="1371600"/>
                  </a:lnTo>
                  <a:close/>
                </a:path>
              </a:pathLst>
            </a:custGeom>
            <a:grpFill/>
            <a:ln>
              <a:noFill/>
            </a:ln>
          </p:spPr>
          <p:txBody>
            <a:bodyPr rtlCol="0" anchor="ctr"/>
            <a:lstStyle/>
            <a:p>
              <a:pPr algn="ctr"/>
              <a:endParaRPr sz="2000">
                <a:solidFill>
                  <a:schemeClr val="tx1"/>
                </a:solidFill>
              </a:endParaRPr>
            </a:p>
          </p:txBody>
        </p:sp>
        <p:sp>
          <p:nvSpPr>
            <p:cNvPr id="16" name="Rounded Rectangle 11">
              <a:extLst>
                <a:ext uri="{FF2B5EF4-FFF2-40B4-BE49-F238E27FC236}">
                  <a16:creationId xmlns:a16="http://schemas.microsoft.com/office/drawing/2014/main" id="{FF336A3A-580B-4BDA-9DAC-7258587D5EAB}"/>
                </a:ext>
              </a:extLst>
            </p:cNvPr>
            <p:cNvSpPr/>
            <p:nvPr/>
          </p:nvSpPr>
          <p:spPr>
            <a:xfrm>
              <a:off x="6119446" y="1160584"/>
              <a:ext cx="1688123" cy="1371600"/>
            </a:xfrm>
            <a:custGeom>
              <a:avLst/>
              <a:gdLst/>
              <a:ahLst/>
              <a:cxnLst/>
              <a:rect l="0" t="0" r="0" b="0"/>
              <a:pathLst>
                <a:path w="1688123" h="1371600">
                  <a:moveTo>
                    <a:pt x="0" y="211015"/>
                  </a:moveTo>
                  <a:cubicBezTo>
                    <a:pt x="0" y="94475"/>
                    <a:pt x="94475" y="0"/>
                    <a:pt x="211015" y="0"/>
                  </a:cubicBezTo>
                  <a:moveTo>
                    <a:pt x="1477107" y="0"/>
                  </a:moveTo>
                  <a:lnTo>
                    <a:pt x="211015" y="0"/>
                  </a:lnTo>
                  <a:moveTo>
                    <a:pt x="1477107" y="0"/>
                  </a:moveTo>
                  <a:cubicBezTo>
                    <a:pt x="1593647" y="0"/>
                    <a:pt x="1688123" y="94475"/>
                    <a:pt x="1688123" y="211015"/>
                  </a:cubicBezTo>
                  <a:moveTo>
                    <a:pt x="1688123" y="1371600"/>
                  </a:moveTo>
                  <a:lnTo>
                    <a:pt x="1688123" y="211015"/>
                  </a:lnTo>
                  <a:moveTo>
                    <a:pt x="0" y="1371600"/>
                  </a:moveTo>
                  <a:lnTo>
                    <a:pt x="0" y="211015"/>
                  </a:lnTo>
                  <a:moveTo>
                    <a:pt x="105507" y="211015"/>
                  </a:moveTo>
                  <a:cubicBezTo>
                    <a:pt x="105507" y="152745"/>
                    <a:pt x="152745" y="105507"/>
                    <a:pt x="211015" y="105507"/>
                  </a:cubicBezTo>
                  <a:moveTo>
                    <a:pt x="1477107" y="105507"/>
                  </a:moveTo>
                  <a:lnTo>
                    <a:pt x="211015" y="105507"/>
                  </a:lnTo>
                  <a:moveTo>
                    <a:pt x="1477107" y="105507"/>
                  </a:moveTo>
                  <a:cubicBezTo>
                    <a:pt x="1535377" y="105507"/>
                    <a:pt x="1582615" y="152745"/>
                    <a:pt x="1582615" y="211015"/>
                  </a:cubicBezTo>
                  <a:moveTo>
                    <a:pt x="1582615" y="1160582"/>
                  </a:moveTo>
                  <a:lnTo>
                    <a:pt x="1582615" y="211015"/>
                  </a:lnTo>
                  <a:moveTo>
                    <a:pt x="1582615" y="1160584"/>
                  </a:moveTo>
                  <a:cubicBezTo>
                    <a:pt x="1582615" y="1218854"/>
                    <a:pt x="1535377" y="1266092"/>
                    <a:pt x="1477107" y="1266092"/>
                  </a:cubicBezTo>
                  <a:moveTo>
                    <a:pt x="1477107" y="1266092"/>
                  </a:moveTo>
                  <a:lnTo>
                    <a:pt x="949569" y="1266092"/>
                  </a:lnTo>
                  <a:lnTo>
                    <a:pt x="868929" y="1346731"/>
                  </a:lnTo>
                  <a:cubicBezTo>
                    <a:pt x="855195" y="1360466"/>
                    <a:pt x="832927" y="1360466"/>
                    <a:pt x="819193" y="1346731"/>
                  </a:cubicBezTo>
                  <a:lnTo>
                    <a:pt x="738553" y="1266092"/>
                  </a:lnTo>
                  <a:lnTo>
                    <a:pt x="211015" y="1266092"/>
                  </a:lnTo>
                  <a:moveTo>
                    <a:pt x="211015" y="1266092"/>
                  </a:moveTo>
                  <a:cubicBezTo>
                    <a:pt x="152745" y="1266092"/>
                    <a:pt x="105507" y="1218854"/>
                    <a:pt x="105507" y="1160584"/>
                  </a:cubicBezTo>
                  <a:moveTo>
                    <a:pt x="105507" y="1160582"/>
                  </a:moveTo>
                  <a:lnTo>
                    <a:pt x="105507" y="211015"/>
                  </a:lnTo>
                </a:path>
              </a:pathLst>
            </a:custGeom>
            <a:grpFill/>
            <a:ln w="13188">
              <a:solidFill>
                <a:srgbClr val="FFFFFF"/>
              </a:solidFill>
            </a:ln>
          </p:spPr>
          <p:txBody>
            <a:bodyPr rtlCol="0" anchor="ctr"/>
            <a:lstStyle/>
            <a:p>
              <a:pPr algn="ctr"/>
              <a:endParaRPr sz="2000">
                <a:solidFill>
                  <a:schemeClr val="tx1"/>
                </a:solidFill>
              </a:endParaRPr>
            </a:p>
          </p:txBody>
        </p:sp>
      </p:grpSp>
      <p:grpSp>
        <p:nvGrpSpPr>
          <p:cNvPr id="17" name="Group 16">
            <a:extLst>
              <a:ext uri="{FF2B5EF4-FFF2-40B4-BE49-F238E27FC236}">
                <a16:creationId xmlns:a16="http://schemas.microsoft.com/office/drawing/2014/main" id="{405C3CEE-9D3B-4A99-A20E-B53E1D5326E3}"/>
              </a:ext>
            </a:extLst>
          </p:cNvPr>
          <p:cNvGrpSpPr/>
          <p:nvPr/>
        </p:nvGrpSpPr>
        <p:grpSpPr>
          <a:xfrm>
            <a:off x="1030901" y="3715548"/>
            <a:ext cx="2274042" cy="2006434"/>
            <a:chOff x="422030" y="2532184"/>
            <a:chExt cx="1688123" cy="1477107"/>
          </a:xfrm>
          <a:solidFill>
            <a:schemeClr val="accent4">
              <a:lumMod val="40000"/>
              <a:lumOff val="60000"/>
            </a:schemeClr>
          </a:solidFill>
        </p:grpSpPr>
        <p:sp>
          <p:nvSpPr>
            <p:cNvPr id="18" name="Rounded Rectangle 13">
              <a:extLst>
                <a:ext uri="{FF2B5EF4-FFF2-40B4-BE49-F238E27FC236}">
                  <a16:creationId xmlns:a16="http://schemas.microsoft.com/office/drawing/2014/main" id="{DB03229D-3880-4964-AF6B-4408213D1D77}"/>
                </a:ext>
              </a:extLst>
            </p:cNvPr>
            <p:cNvSpPr/>
            <p:nvPr/>
          </p:nvSpPr>
          <p:spPr>
            <a:xfrm>
              <a:off x="422030" y="2532184"/>
              <a:ext cx="1688123" cy="1477107"/>
            </a:xfrm>
            <a:custGeom>
              <a:avLst/>
              <a:gdLst/>
              <a:ahLst/>
              <a:cxnLst/>
              <a:rect l="0" t="0" r="0" b="0"/>
              <a:pathLst>
                <a:path w="1688123" h="1477107">
                  <a:moveTo>
                    <a:pt x="1688123" y="0"/>
                  </a:moveTo>
                  <a:lnTo>
                    <a:pt x="1688123" y="1266092"/>
                  </a:lnTo>
                  <a:lnTo>
                    <a:pt x="0" y="1266092"/>
                  </a:lnTo>
                  <a:lnTo>
                    <a:pt x="0" y="0"/>
                  </a:lnTo>
                  <a:close/>
                  <a:moveTo>
                    <a:pt x="211015" y="1477107"/>
                  </a:moveTo>
                  <a:cubicBezTo>
                    <a:pt x="94475" y="1477107"/>
                    <a:pt x="0" y="1382632"/>
                    <a:pt x="0" y="1266092"/>
                  </a:cubicBezTo>
                  <a:lnTo>
                    <a:pt x="211015" y="1266092"/>
                  </a:lnTo>
                  <a:close/>
                  <a:moveTo>
                    <a:pt x="1477107" y="1477107"/>
                  </a:moveTo>
                  <a:lnTo>
                    <a:pt x="1477107" y="1266092"/>
                  </a:lnTo>
                  <a:lnTo>
                    <a:pt x="1688123" y="1266092"/>
                  </a:lnTo>
                  <a:cubicBezTo>
                    <a:pt x="1688123" y="1382632"/>
                    <a:pt x="1593647" y="1477107"/>
                    <a:pt x="1477107" y="1477107"/>
                  </a:cubicBezTo>
                  <a:close/>
                  <a:moveTo>
                    <a:pt x="211015" y="1477107"/>
                  </a:moveTo>
                  <a:lnTo>
                    <a:pt x="211015" y="1266092"/>
                  </a:lnTo>
                  <a:lnTo>
                    <a:pt x="1477107" y="1266092"/>
                  </a:lnTo>
                  <a:lnTo>
                    <a:pt x="1477107" y="1477107"/>
                  </a:lnTo>
                  <a:close/>
                </a:path>
              </a:pathLst>
            </a:custGeom>
            <a:grpFill/>
            <a:ln>
              <a:noFill/>
            </a:ln>
          </p:spPr>
          <p:txBody>
            <a:bodyPr rtlCol="0" anchor="ctr"/>
            <a:lstStyle/>
            <a:p>
              <a:pPr algn="ctr"/>
              <a:endParaRPr sz="2000">
                <a:solidFill>
                  <a:schemeClr val="tx1"/>
                </a:solidFill>
              </a:endParaRPr>
            </a:p>
          </p:txBody>
        </p:sp>
        <p:sp>
          <p:nvSpPr>
            <p:cNvPr id="19" name="Rounded Rectangle 14">
              <a:extLst>
                <a:ext uri="{FF2B5EF4-FFF2-40B4-BE49-F238E27FC236}">
                  <a16:creationId xmlns:a16="http://schemas.microsoft.com/office/drawing/2014/main" id="{09DEE2E5-F3B3-4A9C-9754-ECEA8AA702D2}"/>
                </a:ext>
              </a:extLst>
            </p:cNvPr>
            <p:cNvSpPr/>
            <p:nvPr/>
          </p:nvSpPr>
          <p:spPr>
            <a:xfrm>
              <a:off x="422030" y="2532184"/>
              <a:ext cx="1688123" cy="1477107"/>
            </a:xfrm>
            <a:custGeom>
              <a:avLst/>
              <a:gdLst/>
              <a:ahLst/>
              <a:cxnLst/>
              <a:rect l="0" t="0" r="0" b="0"/>
              <a:pathLst>
                <a:path w="1688123" h="1477107">
                  <a:moveTo>
                    <a:pt x="1688123" y="1266092"/>
                  </a:moveTo>
                  <a:lnTo>
                    <a:pt x="1688123" y="0"/>
                  </a:lnTo>
                  <a:moveTo>
                    <a:pt x="1688123" y="1266092"/>
                  </a:moveTo>
                  <a:cubicBezTo>
                    <a:pt x="1688123" y="1382632"/>
                    <a:pt x="1593647" y="1477107"/>
                    <a:pt x="1477107" y="1477107"/>
                  </a:cubicBezTo>
                  <a:moveTo>
                    <a:pt x="211015" y="1477107"/>
                  </a:moveTo>
                  <a:lnTo>
                    <a:pt x="738553" y="1477107"/>
                  </a:lnTo>
                  <a:lnTo>
                    <a:pt x="949569" y="1477107"/>
                  </a:lnTo>
                  <a:lnTo>
                    <a:pt x="1477107" y="1477107"/>
                  </a:lnTo>
                  <a:moveTo>
                    <a:pt x="211015" y="1477107"/>
                  </a:moveTo>
                  <a:cubicBezTo>
                    <a:pt x="94475" y="1477107"/>
                    <a:pt x="0" y="1382632"/>
                    <a:pt x="0" y="1266092"/>
                  </a:cubicBezTo>
                  <a:moveTo>
                    <a:pt x="0" y="1266092"/>
                  </a:moveTo>
                  <a:lnTo>
                    <a:pt x="0" y="0"/>
                  </a:lnTo>
                </a:path>
              </a:pathLst>
            </a:custGeom>
            <a:grpFill/>
            <a:ln w="13188">
              <a:solidFill>
                <a:srgbClr val="FFFFFF"/>
              </a:solidFill>
            </a:ln>
          </p:spPr>
          <p:txBody>
            <a:bodyPr rtlCol="0" anchor="ctr"/>
            <a:lstStyle/>
            <a:p>
              <a:pPr algn="ctr"/>
              <a:endParaRPr sz="2000">
                <a:solidFill>
                  <a:schemeClr val="tx1"/>
                </a:solidFill>
              </a:endParaRPr>
            </a:p>
          </p:txBody>
        </p:sp>
      </p:grpSp>
      <p:grpSp>
        <p:nvGrpSpPr>
          <p:cNvPr id="20" name="Group 19">
            <a:extLst>
              <a:ext uri="{FF2B5EF4-FFF2-40B4-BE49-F238E27FC236}">
                <a16:creationId xmlns:a16="http://schemas.microsoft.com/office/drawing/2014/main" id="{C940BED1-C36D-41A8-B408-88FF29DA76E4}"/>
              </a:ext>
            </a:extLst>
          </p:cNvPr>
          <p:cNvGrpSpPr/>
          <p:nvPr/>
        </p:nvGrpSpPr>
        <p:grpSpPr>
          <a:xfrm>
            <a:off x="3571879" y="3672177"/>
            <a:ext cx="2274042" cy="2006434"/>
            <a:chOff x="2321169" y="2532184"/>
            <a:chExt cx="1688123" cy="1477107"/>
          </a:xfrm>
          <a:solidFill>
            <a:schemeClr val="accent4">
              <a:lumMod val="40000"/>
              <a:lumOff val="60000"/>
            </a:schemeClr>
          </a:solidFill>
        </p:grpSpPr>
        <p:sp>
          <p:nvSpPr>
            <p:cNvPr id="21" name="Rounded Rectangle 16">
              <a:extLst>
                <a:ext uri="{FF2B5EF4-FFF2-40B4-BE49-F238E27FC236}">
                  <a16:creationId xmlns:a16="http://schemas.microsoft.com/office/drawing/2014/main" id="{1E1DA548-709E-4F51-9333-9D4ABCC3E07E}"/>
                </a:ext>
              </a:extLst>
            </p:cNvPr>
            <p:cNvSpPr/>
            <p:nvPr/>
          </p:nvSpPr>
          <p:spPr>
            <a:xfrm>
              <a:off x="2321169" y="2532184"/>
              <a:ext cx="1688123" cy="1477107"/>
            </a:xfrm>
            <a:custGeom>
              <a:avLst/>
              <a:gdLst/>
              <a:ahLst/>
              <a:cxnLst/>
              <a:rect l="0" t="0" r="0" b="0"/>
              <a:pathLst>
                <a:path w="1688123" h="1477107">
                  <a:moveTo>
                    <a:pt x="1688123" y="0"/>
                  </a:moveTo>
                  <a:lnTo>
                    <a:pt x="1688123" y="1266092"/>
                  </a:lnTo>
                  <a:lnTo>
                    <a:pt x="0" y="1266092"/>
                  </a:lnTo>
                  <a:lnTo>
                    <a:pt x="0" y="0"/>
                  </a:lnTo>
                  <a:close/>
                  <a:moveTo>
                    <a:pt x="211015" y="1477107"/>
                  </a:moveTo>
                  <a:cubicBezTo>
                    <a:pt x="94475" y="1477107"/>
                    <a:pt x="0" y="1382632"/>
                    <a:pt x="0" y="1266092"/>
                  </a:cubicBezTo>
                  <a:lnTo>
                    <a:pt x="211015" y="1266092"/>
                  </a:lnTo>
                  <a:close/>
                  <a:moveTo>
                    <a:pt x="1477107" y="1477107"/>
                  </a:moveTo>
                  <a:lnTo>
                    <a:pt x="1477107" y="1266092"/>
                  </a:lnTo>
                  <a:lnTo>
                    <a:pt x="1688123" y="1266092"/>
                  </a:lnTo>
                  <a:cubicBezTo>
                    <a:pt x="1688123" y="1382632"/>
                    <a:pt x="1593647" y="1477107"/>
                    <a:pt x="1477107" y="1477107"/>
                  </a:cubicBezTo>
                  <a:close/>
                  <a:moveTo>
                    <a:pt x="211015" y="1477107"/>
                  </a:moveTo>
                  <a:lnTo>
                    <a:pt x="211015" y="1266092"/>
                  </a:lnTo>
                  <a:lnTo>
                    <a:pt x="1477107" y="1266092"/>
                  </a:lnTo>
                  <a:lnTo>
                    <a:pt x="1477107" y="1477107"/>
                  </a:lnTo>
                  <a:close/>
                </a:path>
              </a:pathLst>
            </a:custGeom>
            <a:grpFill/>
            <a:ln>
              <a:noFill/>
            </a:ln>
          </p:spPr>
          <p:txBody>
            <a:bodyPr rtlCol="0" anchor="ctr"/>
            <a:lstStyle/>
            <a:p>
              <a:pPr algn="ctr"/>
              <a:endParaRPr sz="2000">
                <a:solidFill>
                  <a:schemeClr val="tx1"/>
                </a:solidFill>
              </a:endParaRPr>
            </a:p>
          </p:txBody>
        </p:sp>
        <p:sp>
          <p:nvSpPr>
            <p:cNvPr id="22" name="Rounded Rectangle 17">
              <a:extLst>
                <a:ext uri="{FF2B5EF4-FFF2-40B4-BE49-F238E27FC236}">
                  <a16:creationId xmlns:a16="http://schemas.microsoft.com/office/drawing/2014/main" id="{7F384464-D4AB-40B8-8DA3-AC50405EA4C6}"/>
                </a:ext>
              </a:extLst>
            </p:cNvPr>
            <p:cNvSpPr/>
            <p:nvPr/>
          </p:nvSpPr>
          <p:spPr>
            <a:xfrm>
              <a:off x="2321169" y="2532184"/>
              <a:ext cx="1688123" cy="1477107"/>
            </a:xfrm>
            <a:custGeom>
              <a:avLst/>
              <a:gdLst/>
              <a:ahLst/>
              <a:cxnLst/>
              <a:rect l="0" t="0" r="0" b="0"/>
              <a:pathLst>
                <a:path w="1688123" h="1477107">
                  <a:moveTo>
                    <a:pt x="1688123" y="1266092"/>
                  </a:moveTo>
                  <a:lnTo>
                    <a:pt x="1688123" y="0"/>
                  </a:lnTo>
                  <a:moveTo>
                    <a:pt x="1688123" y="1266092"/>
                  </a:moveTo>
                  <a:cubicBezTo>
                    <a:pt x="1688123" y="1382632"/>
                    <a:pt x="1593647" y="1477107"/>
                    <a:pt x="1477107" y="1477107"/>
                  </a:cubicBezTo>
                  <a:moveTo>
                    <a:pt x="211015" y="1477107"/>
                  </a:moveTo>
                  <a:lnTo>
                    <a:pt x="738553" y="1477107"/>
                  </a:lnTo>
                  <a:lnTo>
                    <a:pt x="949569" y="1477107"/>
                  </a:lnTo>
                  <a:lnTo>
                    <a:pt x="1477107" y="1477107"/>
                  </a:lnTo>
                  <a:moveTo>
                    <a:pt x="211015" y="1477107"/>
                  </a:moveTo>
                  <a:cubicBezTo>
                    <a:pt x="94475" y="1477107"/>
                    <a:pt x="0" y="1382632"/>
                    <a:pt x="0" y="1266092"/>
                  </a:cubicBezTo>
                  <a:moveTo>
                    <a:pt x="0" y="1266092"/>
                  </a:moveTo>
                  <a:lnTo>
                    <a:pt x="0" y="0"/>
                  </a:lnTo>
                </a:path>
              </a:pathLst>
            </a:custGeom>
            <a:grpFill/>
            <a:ln w="13188">
              <a:solidFill>
                <a:srgbClr val="FFFFFF"/>
              </a:solidFill>
            </a:ln>
          </p:spPr>
          <p:txBody>
            <a:bodyPr rtlCol="0" anchor="ctr"/>
            <a:lstStyle/>
            <a:p>
              <a:pPr algn="ctr"/>
              <a:endParaRPr sz="2000">
                <a:solidFill>
                  <a:schemeClr val="tx1"/>
                </a:solidFill>
              </a:endParaRPr>
            </a:p>
          </p:txBody>
        </p:sp>
      </p:grpSp>
      <p:grpSp>
        <p:nvGrpSpPr>
          <p:cNvPr id="23" name="Group 22">
            <a:extLst>
              <a:ext uri="{FF2B5EF4-FFF2-40B4-BE49-F238E27FC236}">
                <a16:creationId xmlns:a16="http://schemas.microsoft.com/office/drawing/2014/main" id="{64F86EDD-6839-431A-858B-83A4BC5D94BA}"/>
              </a:ext>
            </a:extLst>
          </p:cNvPr>
          <p:cNvGrpSpPr/>
          <p:nvPr/>
        </p:nvGrpSpPr>
        <p:grpSpPr>
          <a:xfrm>
            <a:off x="6278812" y="3737797"/>
            <a:ext cx="2274042" cy="2006434"/>
            <a:chOff x="4220307" y="2532184"/>
            <a:chExt cx="1688123" cy="1477107"/>
          </a:xfrm>
          <a:solidFill>
            <a:schemeClr val="accent4">
              <a:lumMod val="40000"/>
              <a:lumOff val="60000"/>
            </a:schemeClr>
          </a:solidFill>
        </p:grpSpPr>
        <p:sp>
          <p:nvSpPr>
            <p:cNvPr id="24" name="Rounded Rectangle 19">
              <a:extLst>
                <a:ext uri="{FF2B5EF4-FFF2-40B4-BE49-F238E27FC236}">
                  <a16:creationId xmlns:a16="http://schemas.microsoft.com/office/drawing/2014/main" id="{59C6A1CB-989C-472A-911C-DFD09B92E748}"/>
                </a:ext>
              </a:extLst>
            </p:cNvPr>
            <p:cNvSpPr/>
            <p:nvPr/>
          </p:nvSpPr>
          <p:spPr>
            <a:xfrm>
              <a:off x="4220307" y="2532184"/>
              <a:ext cx="1688123" cy="1477107"/>
            </a:xfrm>
            <a:custGeom>
              <a:avLst/>
              <a:gdLst/>
              <a:ahLst/>
              <a:cxnLst/>
              <a:rect l="0" t="0" r="0" b="0"/>
              <a:pathLst>
                <a:path w="1688123" h="1477107">
                  <a:moveTo>
                    <a:pt x="1688123" y="0"/>
                  </a:moveTo>
                  <a:lnTo>
                    <a:pt x="1688123" y="1266092"/>
                  </a:lnTo>
                  <a:lnTo>
                    <a:pt x="0" y="1266092"/>
                  </a:lnTo>
                  <a:lnTo>
                    <a:pt x="0" y="0"/>
                  </a:lnTo>
                  <a:close/>
                  <a:moveTo>
                    <a:pt x="211015" y="1477107"/>
                  </a:moveTo>
                  <a:cubicBezTo>
                    <a:pt x="94475" y="1477107"/>
                    <a:pt x="0" y="1382632"/>
                    <a:pt x="0" y="1266092"/>
                  </a:cubicBezTo>
                  <a:lnTo>
                    <a:pt x="211015" y="1266092"/>
                  </a:lnTo>
                  <a:close/>
                  <a:moveTo>
                    <a:pt x="1477107" y="1477107"/>
                  </a:moveTo>
                  <a:lnTo>
                    <a:pt x="1477107" y="1266092"/>
                  </a:lnTo>
                  <a:lnTo>
                    <a:pt x="1688123" y="1266092"/>
                  </a:lnTo>
                  <a:cubicBezTo>
                    <a:pt x="1688123" y="1382632"/>
                    <a:pt x="1593647" y="1477107"/>
                    <a:pt x="1477107" y="1477107"/>
                  </a:cubicBezTo>
                  <a:close/>
                  <a:moveTo>
                    <a:pt x="211015" y="1477107"/>
                  </a:moveTo>
                  <a:lnTo>
                    <a:pt x="211015" y="1266092"/>
                  </a:lnTo>
                  <a:lnTo>
                    <a:pt x="1477107" y="1266092"/>
                  </a:lnTo>
                  <a:lnTo>
                    <a:pt x="1477107" y="1477107"/>
                  </a:lnTo>
                  <a:close/>
                </a:path>
              </a:pathLst>
            </a:custGeom>
            <a:grpFill/>
            <a:ln>
              <a:noFill/>
            </a:ln>
          </p:spPr>
          <p:txBody>
            <a:bodyPr rtlCol="0" anchor="ctr"/>
            <a:lstStyle/>
            <a:p>
              <a:pPr algn="ctr"/>
              <a:endParaRPr sz="2000">
                <a:solidFill>
                  <a:schemeClr val="tx1"/>
                </a:solidFill>
              </a:endParaRPr>
            </a:p>
          </p:txBody>
        </p:sp>
        <p:sp>
          <p:nvSpPr>
            <p:cNvPr id="25" name="Rounded Rectangle 20">
              <a:extLst>
                <a:ext uri="{FF2B5EF4-FFF2-40B4-BE49-F238E27FC236}">
                  <a16:creationId xmlns:a16="http://schemas.microsoft.com/office/drawing/2014/main" id="{F4D81830-94D3-4BB9-B991-D41D31095AA4}"/>
                </a:ext>
              </a:extLst>
            </p:cNvPr>
            <p:cNvSpPr/>
            <p:nvPr/>
          </p:nvSpPr>
          <p:spPr>
            <a:xfrm>
              <a:off x="4220307" y="2532184"/>
              <a:ext cx="1688123" cy="1477107"/>
            </a:xfrm>
            <a:custGeom>
              <a:avLst/>
              <a:gdLst/>
              <a:ahLst/>
              <a:cxnLst/>
              <a:rect l="0" t="0" r="0" b="0"/>
              <a:pathLst>
                <a:path w="1688123" h="1477107">
                  <a:moveTo>
                    <a:pt x="1688123" y="1266092"/>
                  </a:moveTo>
                  <a:lnTo>
                    <a:pt x="1688123" y="0"/>
                  </a:lnTo>
                  <a:moveTo>
                    <a:pt x="1688123" y="1266092"/>
                  </a:moveTo>
                  <a:cubicBezTo>
                    <a:pt x="1688123" y="1382632"/>
                    <a:pt x="1593647" y="1477107"/>
                    <a:pt x="1477107" y="1477107"/>
                  </a:cubicBezTo>
                  <a:moveTo>
                    <a:pt x="211015" y="1477107"/>
                  </a:moveTo>
                  <a:lnTo>
                    <a:pt x="738553" y="1477107"/>
                  </a:lnTo>
                  <a:lnTo>
                    <a:pt x="949569" y="1477107"/>
                  </a:lnTo>
                  <a:lnTo>
                    <a:pt x="1477107" y="1477107"/>
                  </a:lnTo>
                  <a:moveTo>
                    <a:pt x="211015" y="1477107"/>
                  </a:moveTo>
                  <a:cubicBezTo>
                    <a:pt x="94475" y="1477107"/>
                    <a:pt x="0" y="1382632"/>
                    <a:pt x="0" y="1266092"/>
                  </a:cubicBezTo>
                  <a:moveTo>
                    <a:pt x="0" y="1266092"/>
                  </a:moveTo>
                  <a:lnTo>
                    <a:pt x="0" y="0"/>
                  </a:lnTo>
                </a:path>
              </a:pathLst>
            </a:custGeom>
            <a:grpFill/>
            <a:ln w="13188">
              <a:solidFill>
                <a:srgbClr val="FFFFFF"/>
              </a:solidFill>
            </a:ln>
          </p:spPr>
          <p:txBody>
            <a:bodyPr rtlCol="0" anchor="ctr"/>
            <a:lstStyle/>
            <a:p>
              <a:pPr algn="ctr"/>
              <a:endParaRPr sz="2000">
                <a:solidFill>
                  <a:schemeClr val="tx1"/>
                </a:solidFill>
              </a:endParaRPr>
            </a:p>
          </p:txBody>
        </p:sp>
      </p:grpSp>
      <p:grpSp>
        <p:nvGrpSpPr>
          <p:cNvPr id="26" name="Group 25">
            <a:extLst>
              <a:ext uri="{FF2B5EF4-FFF2-40B4-BE49-F238E27FC236}">
                <a16:creationId xmlns:a16="http://schemas.microsoft.com/office/drawing/2014/main" id="{2CB98C8B-55E0-4324-A3A1-97AA4844A33F}"/>
              </a:ext>
            </a:extLst>
          </p:cNvPr>
          <p:cNvGrpSpPr/>
          <p:nvPr/>
        </p:nvGrpSpPr>
        <p:grpSpPr>
          <a:xfrm>
            <a:off x="8931477" y="3737797"/>
            <a:ext cx="2274042" cy="2006434"/>
            <a:chOff x="6119446" y="2532184"/>
            <a:chExt cx="1688123" cy="1477107"/>
          </a:xfrm>
          <a:solidFill>
            <a:schemeClr val="accent4">
              <a:lumMod val="40000"/>
              <a:lumOff val="60000"/>
            </a:schemeClr>
          </a:solidFill>
        </p:grpSpPr>
        <p:sp>
          <p:nvSpPr>
            <p:cNvPr id="27" name="Rounded Rectangle 22">
              <a:extLst>
                <a:ext uri="{FF2B5EF4-FFF2-40B4-BE49-F238E27FC236}">
                  <a16:creationId xmlns:a16="http://schemas.microsoft.com/office/drawing/2014/main" id="{497355F1-BDF4-4A6E-842D-41F53F1FC885}"/>
                </a:ext>
              </a:extLst>
            </p:cNvPr>
            <p:cNvSpPr/>
            <p:nvPr/>
          </p:nvSpPr>
          <p:spPr>
            <a:xfrm>
              <a:off x="6119446" y="2532184"/>
              <a:ext cx="1688123" cy="1477107"/>
            </a:xfrm>
            <a:custGeom>
              <a:avLst/>
              <a:gdLst/>
              <a:ahLst/>
              <a:cxnLst/>
              <a:rect l="0" t="0" r="0" b="0"/>
              <a:pathLst>
                <a:path w="1688123" h="1477107">
                  <a:moveTo>
                    <a:pt x="1688123" y="0"/>
                  </a:moveTo>
                  <a:lnTo>
                    <a:pt x="1688123" y="1266092"/>
                  </a:lnTo>
                  <a:lnTo>
                    <a:pt x="0" y="1266092"/>
                  </a:lnTo>
                  <a:lnTo>
                    <a:pt x="0" y="0"/>
                  </a:lnTo>
                  <a:close/>
                  <a:moveTo>
                    <a:pt x="211015" y="1477107"/>
                  </a:moveTo>
                  <a:cubicBezTo>
                    <a:pt x="94475" y="1477107"/>
                    <a:pt x="0" y="1382632"/>
                    <a:pt x="0" y="1266092"/>
                  </a:cubicBezTo>
                  <a:lnTo>
                    <a:pt x="211015" y="1266092"/>
                  </a:lnTo>
                  <a:close/>
                  <a:moveTo>
                    <a:pt x="1477107" y="1477107"/>
                  </a:moveTo>
                  <a:lnTo>
                    <a:pt x="1477107" y="1266092"/>
                  </a:lnTo>
                  <a:lnTo>
                    <a:pt x="1688123" y="1266092"/>
                  </a:lnTo>
                  <a:cubicBezTo>
                    <a:pt x="1688123" y="1382632"/>
                    <a:pt x="1593647" y="1477107"/>
                    <a:pt x="1477107" y="1477107"/>
                  </a:cubicBezTo>
                  <a:close/>
                  <a:moveTo>
                    <a:pt x="211015" y="1477107"/>
                  </a:moveTo>
                  <a:lnTo>
                    <a:pt x="211015" y="1266092"/>
                  </a:lnTo>
                  <a:lnTo>
                    <a:pt x="1477107" y="1266092"/>
                  </a:lnTo>
                  <a:lnTo>
                    <a:pt x="1477107" y="1477107"/>
                  </a:lnTo>
                  <a:close/>
                </a:path>
              </a:pathLst>
            </a:custGeom>
            <a:grpFill/>
            <a:ln>
              <a:noFill/>
            </a:ln>
          </p:spPr>
          <p:txBody>
            <a:bodyPr rtlCol="0" anchor="ctr"/>
            <a:lstStyle/>
            <a:p>
              <a:pPr algn="ctr"/>
              <a:endParaRPr sz="2000">
                <a:solidFill>
                  <a:schemeClr val="tx1"/>
                </a:solidFill>
              </a:endParaRPr>
            </a:p>
          </p:txBody>
        </p:sp>
        <p:sp>
          <p:nvSpPr>
            <p:cNvPr id="28" name="Rounded Rectangle 23">
              <a:extLst>
                <a:ext uri="{FF2B5EF4-FFF2-40B4-BE49-F238E27FC236}">
                  <a16:creationId xmlns:a16="http://schemas.microsoft.com/office/drawing/2014/main" id="{7CC7F192-18CE-454E-A1C9-BBF9D4B974A4}"/>
                </a:ext>
              </a:extLst>
            </p:cNvPr>
            <p:cNvSpPr/>
            <p:nvPr/>
          </p:nvSpPr>
          <p:spPr>
            <a:xfrm>
              <a:off x="6119446" y="2532184"/>
              <a:ext cx="1688123" cy="1477107"/>
            </a:xfrm>
            <a:custGeom>
              <a:avLst/>
              <a:gdLst/>
              <a:ahLst/>
              <a:cxnLst/>
              <a:rect l="0" t="0" r="0" b="0"/>
              <a:pathLst>
                <a:path w="1688123" h="1477107">
                  <a:moveTo>
                    <a:pt x="1688123" y="1266092"/>
                  </a:moveTo>
                  <a:lnTo>
                    <a:pt x="1688123" y="0"/>
                  </a:lnTo>
                  <a:moveTo>
                    <a:pt x="1688123" y="1266092"/>
                  </a:moveTo>
                  <a:cubicBezTo>
                    <a:pt x="1688123" y="1382632"/>
                    <a:pt x="1593647" y="1477107"/>
                    <a:pt x="1477107" y="1477107"/>
                  </a:cubicBezTo>
                  <a:moveTo>
                    <a:pt x="211015" y="1477107"/>
                  </a:moveTo>
                  <a:lnTo>
                    <a:pt x="738553" y="1477107"/>
                  </a:lnTo>
                  <a:lnTo>
                    <a:pt x="949569" y="1477107"/>
                  </a:lnTo>
                  <a:lnTo>
                    <a:pt x="1477107" y="1477107"/>
                  </a:lnTo>
                  <a:moveTo>
                    <a:pt x="211015" y="1477107"/>
                  </a:moveTo>
                  <a:cubicBezTo>
                    <a:pt x="94475" y="1477107"/>
                    <a:pt x="0" y="1382632"/>
                    <a:pt x="0" y="1266092"/>
                  </a:cubicBezTo>
                  <a:moveTo>
                    <a:pt x="0" y="1266092"/>
                  </a:moveTo>
                  <a:lnTo>
                    <a:pt x="0" y="0"/>
                  </a:lnTo>
                </a:path>
              </a:pathLst>
            </a:custGeom>
            <a:grpFill/>
            <a:ln w="13188">
              <a:solidFill>
                <a:srgbClr val="FFFFFF"/>
              </a:solidFill>
            </a:ln>
          </p:spPr>
          <p:txBody>
            <a:bodyPr rtlCol="0" anchor="ctr"/>
            <a:lstStyle/>
            <a:p>
              <a:pPr algn="ctr"/>
              <a:endParaRPr sz="2000">
                <a:solidFill>
                  <a:schemeClr val="tx1"/>
                </a:solidFill>
              </a:endParaRPr>
            </a:p>
          </p:txBody>
        </p:sp>
      </p:grpSp>
      <p:sp>
        <p:nvSpPr>
          <p:cNvPr id="29" name="TextBox 28">
            <a:extLst>
              <a:ext uri="{FF2B5EF4-FFF2-40B4-BE49-F238E27FC236}">
                <a16:creationId xmlns:a16="http://schemas.microsoft.com/office/drawing/2014/main" id="{BA7C58AE-32C4-46E5-8082-54F4DBD92BCE}"/>
              </a:ext>
            </a:extLst>
          </p:cNvPr>
          <p:cNvSpPr txBox="1"/>
          <p:nvPr/>
        </p:nvSpPr>
        <p:spPr>
          <a:xfrm>
            <a:off x="4139400" y="1361020"/>
            <a:ext cx="3727087" cy="369332"/>
          </a:xfrm>
          <a:prstGeom prst="rect">
            <a:avLst/>
          </a:prstGeom>
          <a:noFill/>
          <a:ln>
            <a:noFill/>
          </a:ln>
        </p:spPr>
        <p:txBody>
          <a:bodyPr wrap="square" lIns="0" tIns="0" rIns="0" bIns="0" anchor="t">
            <a:spAutoFit/>
          </a:bodyPr>
          <a:lstStyle/>
          <a:p>
            <a:pPr algn="ctr"/>
            <a:r>
              <a:rPr lang="es-CO" sz="2400" b="1" dirty="0">
                <a:solidFill>
                  <a:srgbClr val="484848"/>
                </a:solidFill>
                <a:latin typeface="Roboto"/>
              </a:rPr>
              <a:t>RIESGOS Y CONTROLES</a:t>
            </a:r>
          </a:p>
        </p:txBody>
      </p:sp>
      <p:sp>
        <p:nvSpPr>
          <p:cNvPr id="30" name="TextBox 29">
            <a:extLst>
              <a:ext uri="{FF2B5EF4-FFF2-40B4-BE49-F238E27FC236}">
                <a16:creationId xmlns:a16="http://schemas.microsoft.com/office/drawing/2014/main" id="{D27E236F-0F30-4E9E-87CE-E197E49B199A}"/>
              </a:ext>
            </a:extLst>
          </p:cNvPr>
          <p:cNvSpPr txBox="1"/>
          <p:nvPr/>
        </p:nvSpPr>
        <p:spPr>
          <a:xfrm>
            <a:off x="1205845" y="2879163"/>
            <a:ext cx="1924154" cy="553998"/>
          </a:xfrm>
          <a:prstGeom prst="rect">
            <a:avLst/>
          </a:prstGeom>
          <a:solidFill>
            <a:schemeClr val="accent4">
              <a:lumMod val="40000"/>
              <a:lumOff val="60000"/>
            </a:schemeClr>
          </a:solidFill>
          <a:ln>
            <a:noFill/>
          </a:ln>
        </p:spPr>
        <p:txBody>
          <a:bodyPr wrap="square" lIns="0" tIns="0" rIns="0" bIns="0" anchor="t">
            <a:spAutoFit/>
          </a:bodyPr>
          <a:lstStyle/>
          <a:p>
            <a:pPr algn="ctr"/>
            <a:r>
              <a:rPr sz="1800" b="1" dirty="0" err="1">
                <a:solidFill>
                  <a:schemeClr val="tx1"/>
                </a:solidFill>
                <a:latin typeface="Roboto"/>
              </a:rPr>
              <a:t>Almacenamiento</a:t>
            </a:r>
            <a:r>
              <a:rPr sz="1800" b="1" dirty="0">
                <a:solidFill>
                  <a:schemeClr val="tx1"/>
                </a:solidFill>
                <a:latin typeface="Roboto"/>
              </a:rPr>
              <a:t>
y </a:t>
            </a:r>
            <a:r>
              <a:rPr sz="1800" b="1" dirty="0" err="1">
                <a:solidFill>
                  <a:schemeClr val="tx1"/>
                </a:solidFill>
                <a:latin typeface="Roboto"/>
              </a:rPr>
              <a:t>Traslado</a:t>
            </a:r>
            <a:endParaRPr sz="1800" b="1" dirty="0">
              <a:solidFill>
                <a:schemeClr val="tx1"/>
              </a:solidFill>
              <a:latin typeface="Roboto"/>
            </a:endParaRPr>
          </a:p>
        </p:txBody>
      </p:sp>
      <p:sp>
        <p:nvSpPr>
          <p:cNvPr id="31" name="TextBox 30">
            <a:extLst>
              <a:ext uri="{FF2B5EF4-FFF2-40B4-BE49-F238E27FC236}">
                <a16:creationId xmlns:a16="http://schemas.microsoft.com/office/drawing/2014/main" id="{5B7CC131-4B64-46C1-9F27-065B12BC7EC0}"/>
              </a:ext>
            </a:extLst>
          </p:cNvPr>
          <p:cNvSpPr txBox="1"/>
          <p:nvPr/>
        </p:nvSpPr>
        <p:spPr>
          <a:xfrm>
            <a:off x="3801665" y="2886208"/>
            <a:ext cx="1801604" cy="553998"/>
          </a:xfrm>
          <a:prstGeom prst="rect">
            <a:avLst/>
          </a:prstGeom>
          <a:solidFill>
            <a:schemeClr val="accent4">
              <a:lumMod val="40000"/>
              <a:lumOff val="60000"/>
            </a:schemeClr>
          </a:solidFill>
          <a:ln>
            <a:noFill/>
          </a:ln>
        </p:spPr>
        <p:txBody>
          <a:bodyPr wrap="square" lIns="0" tIns="0" rIns="0" bIns="0" anchor="t">
            <a:spAutoFit/>
          </a:bodyPr>
          <a:lstStyle/>
          <a:p>
            <a:pPr algn="ctr"/>
            <a:r>
              <a:rPr sz="1800" b="1" dirty="0" err="1">
                <a:solidFill>
                  <a:schemeClr val="tx1"/>
                </a:solidFill>
                <a:latin typeface="Roboto"/>
              </a:rPr>
              <a:t>Contaminación</a:t>
            </a:r>
            <a:r>
              <a:rPr sz="1800" b="1" dirty="0">
                <a:solidFill>
                  <a:schemeClr val="tx1"/>
                </a:solidFill>
                <a:latin typeface="Roboto"/>
              </a:rPr>
              <a:t>
de la </a:t>
            </a:r>
            <a:r>
              <a:rPr sz="1800" b="1" dirty="0" err="1">
                <a:solidFill>
                  <a:schemeClr val="tx1"/>
                </a:solidFill>
                <a:latin typeface="Roboto"/>
              </a:rPr>
              <a:t>Muestra</a:t>
            </a:r>
            <a:endParaRPr sz="1800" b="1" dirty="0">
              <a:solidFill>
                <a:schemeClr val="tx1"/>
              </a:solidFill>
              <a:latin typeface="Roboto"/>
            </a:endParaRPr>
          </a:p>
        </p:txBody>
      </p:sp>
      <p:sp>
        <p:nvSpPr>
          <p:cNvPr id="32" name="TextBox 31">
            <a:extLst>
              <a:ext uri="{FF2B5EF4-FFF2-40B4-BE49-F238E27FC236}">
                <a16:creationId xmlns:a16="http://schemas.microsoft.com/office/drawing/2014/main" id="{7E73CB0E-9356-4043-BD25-5B12D4B24130}"/>
              </a:ext>
            </a:extLst>
          </p:cNvPr>
          <p:cNvSpPr txBox="1"/>
          <p:nvPr/>
        </p:nvSpPr>
        <p:spPr>
          <a:xfrm>
            <a:off x="6762013" y="2872245"/>
            <a:ext cx="1375524" cy="553998"/>
          </a:xfrm>
          <a:prstGeom prst="rect">
            <a:avLst/>
          </a:prstGeom>
          <a:solidFill>
            <a:schemeClr val="accent4">
              <a:lumMod val="40000"/>
              <a:lumOff val="60000"/>
            </a:schemeClr>
          </a:solidFill>
          <a:ln>
            <a:noFill/>
          </a:ln>
        </p:spPr>
        <p:txBody>
          <a:bodyPr wrap="square" lIns="0" tIns="0" rIns="0" bIns="0" anchor="t">
            <a:spAutoFit/>
          </a:bodyPr>
          <a:lstStyle/>
          <a:p>
            <a:pPr algn="ctr"/>
            <a:r>
              <a:rPr sz="1800" b="1" dirty="0" err="1">
                <a:solidFill>
                  <a:schemeClr val="tx1"/>
                </a:solidFill>
                <a:latin typeface="Roboto"/>
              </a:rPr>
              <a:t>Sesgo</a:t>
            </a:r>
            <a:r>
              <a:rPr sz="1800" b="1" dirty="0">
                <a:solidFill>
                  <a:schemeClr val="tx1"/>
                </a:solidFill>
                <a:latin typeface="Roboto"/>
              </a:rPr>
              <a:t> del
</a:t>
            </a:r>
            <a:r>
              <a:rPr sz="1800" b="1" dirty="0" err="1">
                <a:solidFill>
                  <a:schemeClr val="tx1"/>
                </a:solidFill>
                <a:latin typeface="Roboto"/>
              </a:rPr>
              <a:t>Operador</a:t>
            </a:r>
            <a:endParaRPr sz="1800" b="1" dirty="0">
              <a:solidFill>
                <a:schemeClr val="tx1"/>
              </a:solidFill>
              <a:latin typeface="Roboto"/>
            </a:endParaRPr>
          </a:p>
        </p:txBody>
      </p:sp>
      <p:sp>
        <p:nvSpPr>
          <p:cNvPr id="33" name="TextBox 32">
            <a:extLst>
              <a:ext uri="{FF2B5EF4-FFF2-40B4-BE49-F238E27FC236}">
                <a16:creationId xmlns:a16="http://schemas.microsoft.com/office/drawing/2014/main" id="{9DAF7845-3B4B-45F3-AEBA-070718D14D42}"/>
              </a:ext>
            </a:extLst>
          </p:cNvPr>
          <p:cNvSpPr txBox="1"/>
          <p:nvPr/>
        </p:nvSpPr>
        <p:spPr>
          <a:xfrm>
            <a:off x="9288803" y="2859195"/>
            <a:ext cx="1714546" cy="553998"/>
          </a:xfrm>
          <a:prstGeom prst="rect">
            <a:avLst/>
          </a:prstGeom>
          <a:solidFill>
            <a:schemeClr val="accent4">
              <a:lumMod val="40000"/>
              <a:lumOff val="60000"/>
            </a:schemeClr>
          </a:solidFill>
          <a:ln>
            <a:noFill/>
          </a:ln>
        </p:spPr>
        <p:txBody>
          <a:bodyPr wrap="square" lIns="0" tIns="0" rIns="0" bIns="0" anchor="t">
            <a:spAutoFit/>
          </a:bodyPr>
          <a:lstStyle/>
          <a:p>
            <a:pPr algn="ctr"/>
            <a:r>
              <a:rPr sz="1800" b="1" dirty="0" err="1">
                <a:solidFill>
                  <a:schemeClr val="tx1"/>
                </a:solidFill>
                <a:latin typeface="Roboto"/>
              </a:rPr>
              <a:t>Sesgo</a:t>
            </a:r>
            <a:r>
              <a:rPr sz="1800" b="1" dirty="0">
                <a:solidFill>
                  <a:schemeClr val="tx1"/>
                </a:solidFill>
                <a:latin typeface="Roboto"/>
              </a:rPr>
              <a:t> del
</a:t>
            </a:r>
            <a:r>
              <a:rPr sz="1800" b="1" dirty="0" err="1">
                <a:solidFill>
                  <a:schemeClr val="tx1"/>
                </a:solidFill>
                <a:latin typeface="Roboto"/>
              </a:rPr>
              <a:t>Instrumento</a:t>
            </a:r>
            <a:endParaRPr sz="1800" b="1" dirty="0">
              <a:solidFill>
                <a:schemeClr val="tx1"/>
              </a:solidFill>
              <a:latin typeface="Roboto"/>
            </a:endParaRPr>
          </a:p>
        </p:txBody>
      </p:sp>
      <p:sp>
        <p:nvSpPr>
          <p:cNvPr id="34" name="TextBox 33">
            <a:extLst>
              <a:ext uri="{FF2B5EF4-FFF2-40B4-BE49-F238E27FC236}">
                <a16:creationId xmlns:a16="http://schemas.microsoft.com/office/drawing/2014/main" id="{0AEDCE7B-727C-4D31-BA7F-F94BC2001F19}"/>
              </a:ext>
            </a:extLst>
          </p:cNvPr>
          <p:cNvSpPr txBox="1"/>
          <p:nvPr/>
        </p:nvSpPr>
        <p:spPr>
          <a:xfrm>
            <a:off x="1030901" y="3860538"/>
            <a:ext cx="2274042" cy="1723549"/>
          </a:xfrm>
          <a:prstGeom prst="rect">
            <a:avLst/>
          </a:prstGeom>
          <a:solidFill>
            <a:schemeClr val="accent4">
              <a:lumMod val="40000"/>
              <a:lumOff val="60000"/>
            </a:schemeClr>
          </a:solidFill>
          <a:ln>
            <a:noFill/>
          </a:ln>
        </p:spPr>
        <p:txBody>
          <a:bodyPr wrap="square" lIns="0" tIns="0" rIns="0" bIns="0" anchor="t">
            <a:spAutoFit/>
          </a:bodyPr>
          <a:lstStyle/>
          <a:p>
            <a:pPr algn="ctr"/>
            <a:r>
              <a:rPr sz="1600" b="0" dirty="0">
                <a:solidFill>
                  <a:schemeClr val="tx1"/>
                </a:solidFill>
                <a:latin typeface="Roboto"/>
              </a:rPr>
              <a:t>Las </a:t>
            </a:r>
            <a:r>
              <a:rPr sz="1600" b="0" dirty="0" err="1">
                <a:solidFill>
                  <a:schemeClr val="tx1"/>
                </a:solidFill>
                <a:latin typeface="Roboto"/>
              </a:rPr>
              <a:t>muestras</a:t>
            </a:r>
            <a:r>
              <a:rPr sz="1600" b="0" dirty="0">
                <a:solidFill>
                  <a:schemeClr val="tx1"/>
                </a:solidFill>
                <a:latin typeface="Roboto"/>
              </a:rPr>
              <a:t> </a:t>
            </a:r>
            <a:r>
              <a:rPr sz="1600" b="0" dirty="0" err="1">
                <a:solidFill>
                  <a:schemeClr val="tx1"/>
                </a:solidFill>
                <a:latin typeface="Roboto"/>
              </a:rPr>
              <a:t>fueron</a:t>
            </a:r>
            <a:r>
              <a:rPr sz="1600" b="0" dirty="0">
                <a:solidFill>
                  <a:schemeClr val="tx1"/>
                </a:solidFill>
                <a:latin typeface="Roboto"/>
              </a:rPr>
              <a:t>
</a:t>
            </a:r>
            <a:r>
              <a:rPr sz="1600" b="0" dirty="0" err="1">
                <a:solidFill>
                  <a:schemeClr val="tx1"/>
                </a:solidFill>
                <a:latin typeface="Roboto"/>
              </a:rPr>
              <a:t>trasladadas</a:t>
            </a:r>
            <a:r>
              <a:rPr sz="1600" b="0" dirty="0">
                <a:solidFill>
                  <a:schemeClr val="tx1"/>
                </a:solidFill>
                <a:latin typeface="Roboto"/>
              </a:rPr>
              <a:t> </a:t>
            </a:r>
            <a:r>
              <a:rPr sz="1600" b="0" dirty="0" err="1">
                <a:solidFill>
                  <a:schemeClr val="tx1"/>
                </a:solidFill>
                <a:latin typeface="Roboto"/>
              </a:rPr>
              <a:t>en</a:t>
            </a:r>
            <a:r>
              <a:rPr sz="1600" b="0" dirty="0">
                <a:solidFill>
                  <a:schemeClr val="tx1"/>
                </a:solidFill>
                <a:latin typeface="Roboto"/>
              </a:rPr>
              <a:t> una
</a:t>
            </a:r>
            <a:r>
              <a:rPr sz="1600" b="0" dirty="0" err="1">
                <a:solidFill>
                  <a:schemeClr val="tx1"/>
                </a:solidFill>
                <a:latin typeface="Roboto"/>
              </a:rPr>
              <a:t>bolsa</a:t>
            </a:r>
            <a:r>
              <a:rPr sz="1600" b="0" dirty="0">
                <a:solidFill>
                  <a:schemeClr val="tx1"/>
                </a:solidFill>
                <a:latin typeface="Roboto"/>
              </a:rPr>
              <a:t> </a:t>
            </a:r>
            <a:r>
              <a:rPr sz="1600" b="0" dirty="0" err="1">
                <a:solidFill>
                  <a:schemeClr val="tx1"/>
                </a:solidFill>
                <a:latin typeface="Roboto"/>
              </a:rPr>
              <a:t>osmótica</a:t>
            </a:r>
            <a:r>
              <a:rPr sz="1600" b="0" dirty="0">
                <a:solidFill>
                  <a:schemeClr val="tx1"/>
                </a:solidFill>
                <a:latin typeface="Roboto"/>
              </a:rPr>
              <a:t>
doble </a:t>
            </a:r>
            <a:r>
              <a:rPr sz="1600" b="0" dirty="0" err="1">
                <a:solidFill>
                  <a:schemeClr val="tx1"/>
                </a:solidFill>
                <a:latin typeface="Roboto"/>
              </a:rPr>
              <a:t>tipo</a:t>
            </a:r>
            <a:r>
              <a:rPr sz="1600" b="0" dirty="0">
                <a:solidFill>
                  <a:schemeClr val="tx1"/>
                </a:solidFill>
                <a:latin typeface="Roboto"/>
              </a:rPr>
              <a:t> ziploc,
</a:t>
            </a:r>
            <a:r>
              <a:rPr sz="1600" b="0" dirty="0" err="1">
                <a:solidFill>
                  <a:schemeClr val="tx1"/>
                </a:solidFill>
                <a:latin typeface="Roboto"/>
              </a:rPr>
              <a:t>manipuladas</a:t>
            </a:r>
            <a:r>
              <a:rPr sz="1600" b="0" dirty="0">
                <a:solidFill>
                  <a:schemeClr val="tx1"/>
                </a:solidFill>
                <a:latin typeface="Roboto"/>
              </a:rPr>
              <a:t> con
</a:t>
            </a:r>
            <a:r>
              <a:rPr sz="1600" b="0" dirty="0" err="1">
                <a:solidFill>
                  <a:schemeClr val="tx1"/>
                </a:solidFill>
                <a:latin typeface="Roboto"/>
              </a:rPr>
              <a:t>guantes</a:t>
            </a:r>
            <a:r>
              <a:rPr sz="1600" b="0" dirty="0">
                <a:solidFill>
                  <a:schemeClr val="tx1"/>
                </a:solidFill>
                <a:latin typeface="Roboto"/>
              </a:rPr>
              <a:t> de </a:t>
            </a:r>
            <a:r>
              <a:rPr sz="1600" b="0" dirty="0" err="1">
                <a:solidFill>
                  <a:schemeClr val="tx1"/>
                </a:solidFill>
                <a:latin typeface="Roboto"/>
              </a:rPr>
              <a:t>látex</a:t>
            </a:r>
            <a:r>
              <a:rPr sz="1600" b="0" dirty="0">
                <a:solidFill>
                  <a:schemeClr val="tx1"/>
                </a:solidFill>
                <a:latin typeface="Roboto"/>
              </a:rPr>
              <a:t> y
</a:t>
            </a:r>
            <a:r>
              <a:rPr sz="1600" b="0" dirty="0" err="1">
                <a:solidFill>
                  <a:schemeClr val="tx1"/>
                </a:solidFill>
                <a:latin typeface="Roboto"/>
              </a:rPr>
              <a:t>tapabocas</a:t>
            </a:r>
            <a:r>
              <a:rPr sz="1600" b="0" dirty="0">
                <a:solidFill>
                  <a:schemeClr val="tx1"/>
                </a:solidFill>
                <a:latin typeface="Roboto"/>
              </a:rPr>
              <a:t>.</a:t>
            </a:r>
          </a:p>
        </p:txBody>
      </p:sp>
      <p:sp>
        <p:nvSpPr>
          <p:cNvPr id="35" name="TextBox 34">
            <a:extLst>
              <a:ext uri="{FF2B5EF4-FFF2-40B4-BE49-F238E27FC236}">
                <a16:creationId xmlns:a16="http://schemas.microsoft.com/office/drawing/2014/main" id="{0A6E735E-2281-4DF6-A605-BE1145870C17}"/>
              </a:ext>
            </a:extLst>
          </p:cNvPr>
          <p:cNvSpPr txBox="1"/>
          <p:nvPr/>
        </p:nvSpPr>
        <p:spPr>
          <a:xfrm>
            <a:off x="3683566" y="4059841"/>
            <a:ext cx="2102788" cy="1231106"/>
          </a:xfrm>
          <a:prstGeom prst="rect">
            <a:avLst/>
          </a:prstGeom>
          <a:solidFill>
            <a:schemeClr val="accent4">
              <a:lumMod val="40000"/>
              <a:lumOff val="60000"/>
            </a:schemeClr>
          </a:solidFill>
          <a:ln>
            <a:noFill/>
          </a:ln>
        </p:spPr>
        <p:txBody>
          <a:bodyPr wrap="square" lIns="0" tIns="0" rIns="0" bIns="0" anchor="t">
            <a:spAutoFit/>
          </a:bodyPr>
          <a:lstStyle/>
          <a:p>
            <a:pPr algn="ctr"/>
            <a:r>
              <a:rPr sz="1600" b="0" dirty="0" err="1">
                <a:solidFill>
                  <a:schemeClr val="tx1"/>
                </a:solidFill>
                <a:latin typeface="Roboto"/>
              </a:rPr>
              <a:t>Prevenir</a:t>
            </a:r>
            <a:r>
              <a:rPr sz="1600" b="0" dirty="0">
                <a:solidFill>
                  <a:schemeClr val="tx1"/>
                </a:solidFill>
                <a:latin typeface="Roboto"/>
              </a:rPr>
              <a:t> la
</a:t>
            </a:r>
            <a:r>
              <a:rPr sz="1600" b="0" dirty="0" err="1">
                <a:solidFill>
                  <a:schemeClr val="tx1"/>
                </a:solidFill>
                <a:latin typeface="Roboto"/>
              </a:rPr>
              <a:t>contaminación</a:t>
            </a:r>
            <a:r>
              <a:rPr sz="1600" b="0" dirty="0">
                <a:solidFill>
                  <a:schemeClr val="tx1"/>
                </a:solidFill>
                <a:latin typeface="Roboto"/>
              </a:rPr>
              <a:t>
</a:t>
            </a:r>
            <a:r>
              <a:rPr sz="1600" b="0" dirty="0" err="1">
                <a:solidFill>
                  <a:schemeClr val="tx1"/>
                </a:solidFill>
                <a:latin typeface="Roboto"/>
              </a:rPr>
              <a:t>cruzada</a:t>
            </a:r>
            <a:r>
              <a:rPr sz="1600" b="0" dirty="0">
                <a:solidFill>
                  <a:schemeClr val="tx1"/>
                </a:solidFill>
                <a:latin typeface="Roboto"/>
              </a:rPr>
              <a:t> </a:t>
            </a:r>
            <a:r>
              <a:rPr sz="1600" b="0" dirty="0" err="1">
                <a:solidFill>
                  <a:schemeClr val="tx1"/>
                </a:solidFill>
                <a:latin typeface="Roboto"/>
              </a:rPr>
              <a:t>cortando</a:t>
            </a:r>
            <a:r>
              <a:rPr sz="1600" b="0" dirty="0">
                <a:solidFill>
                  <a:schemeClr val="tx1"/>
                </a:solidFill>
                <a:latin typeface="Roboto"/>
              </a:rPr>
              <a:t>
</a:t>
            </a:r>
            <a:r>
              <a:rPr sz="1600" b="0" dirty="0" err="1">
                <a:solidFill>
                  <a:schemeClr val="tx1"/>
                </a:solidFill>
                <a:latin typeface="Roboto"/>
              </a:rPr>
              <a:t>cada</a:t>
            </a:r>
            <a:r>
              <a:rPr sz="1600" b="0" dirty="0">
                <a:solidFill>
                  <a:schemeClr val="tx1"/>
                </a:solidFill>
                <a:latin typeface="Roboto"/>
              </a:rPr>
              <a:t> </a:t>
            </a:r>
            <a:r>
              <a:rPr sz="1600" b="0" dirty="0" err="1">
                <a:solidFill>
                  <a:schemeClr val="tx1"/>
                </a:solidFill>
                <a:latin typeface="Roboto"/>
              </a:rPr>
              <a:t>muestra</a:t>
            </a:r>
            <a:r>
              <a:rPr sz="1600" b="0" dirty="0">
                <a:solidFill>
                  <a:schemeClr val="tx1"/>
                </a:solidFill>
                <a:latin typeface="Roboto"/>
              </a:rPr>
              <a:t> con
una </a:t>
            </a:r>
            <a:r>
              <a:rPr sz="1600" b="0" dirty="0" err="1">
                <a:solidFill>
                  <a:schemeClr val="tx1"/>
                </a:solidFill>
                <a:latin typeface="Roboto"/>
              </a:rPr>
              <a:t>cuchilla</a:t>
            </a:r>
            <a:r>
              <a:rPr sz="1600" b="0" dirty="0">
                <a:solidFill>
                  <a:schemeClr val="tx1"/>
                </a:solidFill>
                <a:latin typeface="Roboto"/>
              </a:rPr>
              <a:t> </a:t>
            </a:r>
            <a:r>
              <a:rPr sz="1600" b="0" dirty="0" err="1">
                <a:solidFill>
                  <a:schemeClr val="tx1"/>
                </a:solidFill>
                <a:latin typeface="Roboto"/>
              </a:rPr>
              <a:t>nueva</a:t>
            </a:r>
            <a:r>
              <a:rPr sz="1600" b="0" dirty="0">
                <a:solidFill>
                  <a:schemeClr val="tx1"/>
                </a:solidFill>
                <a:latin typeface="Roboto"/>
              </a:rPr>
              <a:t>.</a:t>
            </a:r>
          </a:p>
        </p:txBody>
      </p:sp>
      <p:sp>
        <p:nvSpPr>
          <p:cNvPr id="36" name="TextBox 35">
            <a:extLst>
              <a:ext uri="{FF2B5EF4-FFF2-40B4-BE49-F238E27FC236}">
                <a16:creationId xmlns:a16="http://schemas.microsoft.com/office/drawing/2014/main" id="{4CAA4AB5-5965-4949-9E65-3BA03E6ED208}"/>
              </a:ext>
            </a:extLst>
          </p:cNvPr>
          <p:cNvSpPr txBox="1"/>
          <p:nvPr/>
        </p:nvSpPr>
        <p:spPr>
          <a:xfrm>
            <a:off x="6534290" y="4170881"/>
            <a:ext cx="1763085" cy="984885"/>
          </a:xfrm>
          <a:prstGeom prst="rect">
            <a:avLst/>
          </a:prstGeom>
          <a:solidFill>
            <a:schemeClr val="accent4">
              <a:lumMod val="40000"/>
              <a:lumOff val="60000"/>
            </a:schemeClr>
          </a:solidFill>
          <a:ln>
            <a:noFill/>
          </a:ln>
        </p:spPr>
        <p:txBody>
          <a:bodyPr wrap="square" lIns="0" tIns="0" rIns="0" bIns="0" anchor="t">
            <a:spAutoFit/>
          </a:bodyPr>
          <a:lstStyle/>
          <a:p>
            <a:pPr algn="ctr"/>
            <a:r>
              <a:rPr sz="1600" b="0" dirty="0">
                <a:solidFill>
                  <a:schemeClr val="tx1"/>
                </a:solidFill>
                <a:latin typeface="Roboto"/>
              </a:rPr>
              <a:t>Se </a:t>
            </a:r>
            <a:r>
              <a:rPr sz="1600" b="0" dirty="0" err="1">
                <a:solidFill>
                  <a:schemeClr val="tx1"/>
                </a:solidFill>
                <a:latin typeface="Roboto"/>
              </a:rPr>
              <a:t>elimina</a:t>
            </a:r>
            <a:r>
              <a:rPr sz="1600" b="0" dirty="0">
                <a:solidFill>
                  <a:schemeClr val="tx1"/>
                </a:solidFill>
                <a:latin typeface="Roboto"/>
              </a:rPr>
              <a:t> con
personal </a:t>
            </a:r>
            <a:r>
              <a:rPr sz="1600" b="0" dirty="0" err="1">
                <a:solidFill>
                  <a:schemeClr val="tx1"/>
                </a:solidFill>
                <a:latin typeface="Roboto"/>
              </a:rPr>
              <a:t>idóneo</a:t>
            </a:r>
            <a:r>
              <a:rPr sz="1600" b="0" dirty="0">
                <a:solidFill>
                  <a:schemeClr val="tx1"/>
                </a:solidFill>
                <a:latin typeface="Roboto"/>
              </a:rPr>
              <a:t>
</a:t>
            </a:r>
            <a:r>
              <a:rPr sz="1600" b="0" dirty="0" err="1">
                <a:solidFill>
                  <a:schemeClr val="tx1"/>
                </a:solidFill>
                <a:latin typeface="Roboto"/>
              </a:rPr>
              <a:t>capacitado</a:t>
            </a:r>
            <a:r>
              <a:rPr sz="1600" b="0" dirty="0">
                <a:solidFill>
                  <a:schemeClr val="tx1"/>
                </a:solidFill>
                <a:latin typeface="Roboto"/>
              </a:rPr>
              <a:t> y
</a:t>
            </a:r>
            <a:r>
              <a:rPr sz="1600" b="0" dirty="0" err="1">
                <a:solidFill>
                  <a:schemeClr val="tx1"/>
                </a:solidFill>
                <a:latin typeface="Roboto"/>
              </a:rPr>
              <a:t>certificado</a:t>
            </a:r>
            <a:r>
              <a:rPr sz="1600" b="0" dirty="0">
                <a:solidFill>
                  <a:schemeClr val="tx1"/>
                </a:solidFill>
                <a:latin typeface="Roboto"/>
              </a:rPr>
              <a:t>.</a:t>
            </a:r>
          </a:p>
        </p:txBody>
      </p:sp>
      <p:sp>
        <p:nvSpPr>
          <p:cNvPr id="37" name="TextBox 36">
            <a:extLst>
              <a:ext uri="{FF2B5EF4-FFF2-40B4-BE49-F238E27FC236}">
                <a16:creationId xmlns:a16="http://schemas.microsoft.com/office/drawing/2014/main" id="{FA1FBBE9-F57C-4ECC-8076-8459A9A8211C}"/>
              </a:ext>
            </a:extLst>
          </p:cNvPr>
          <p:cNvSpPr txBox="1"/>
          <p:nvPr/>
        </p:nvSpPr>
        <p:spPr>
          <a:xfrm>
            <a:off x="8985745" y="3737797"/>
            <a:ext cx="2229124" cy="1969770"/>
          </a:xfrm>
          <a:prstGeom prst="rect">
            <a:avLst/>
          </a:prstGeom>
          <a:solidFill>
            <a:schemeClr val="accent4">
              <a:lumMod val="40000"/>
              <a:lumOff val="60000"/>
            </a:schemeClr>
          </a:solidFill>
          <a:ln>
            <a:noFill/>
          </a:ln>
        </p:spPr>
        <p:txBody>
          <a:bodyPr wrap="square" lIns="0" tIns="0" rIns="0" bIns="0" anchor="t">
            <a:spAutoFit/>
          </a:bodyPr>
          <a:lstStyle/>
          <a:p>
            <a:pPr algn="ctr"/>
            <a:r>
              <a:rPr lang="es-CO" sz="1600" b="0" dirty="0">
                <a:solidFill>
                  <a:schemeClr val="tx1"/>
                </a:solidFill>
                <a:latin typeface="Roboto"/>
              </a:rPr>
              <a:t>EQUIPOS</a:t>
            </a:r>
            <a:r>
              <a:rPr sz="1600" b="0" dirty="0">
                <a:solidFill>
                  <a:schemeClr val="tx1"/>
                </a:solidFill>
                <a:latin typeface="Roboto"/>
              </a:rPr>
              <a:t> (</a:t>
            </a:r>
            <a:r>
              <a:rPr sz="1600" b="0" dirty="0" err="1">
                <a:solidFill>
                  <a:schemeClr val="tx1"/>
                </a:solidFill>
                <a:latin typeface="Roboto"/>
              </a:rPr>
              <a:t>Centrífuga</a:t>
            </a:r>
            <a:r>
              <a:rPr sz="1600" b="0" dirty="0">
                <a:solidFill>
                  <a:schemeClr val="tx1"/>
                </a:solidFill>
                <a:latin typeface="Roboto"/>
              </a:rPr>
              <a:t>,
</a:t>
            </a:r>
            <a:r>
              <a:rPr sz="1600" b="0" dirty="0" err="1">
                <a:solidFill>
                  <a:schemeClr val="tx1"/>
                </a:solidFill>
                <a:latin typeface="Roboto"/>
              </a:rPr>
              <a:t>Termociclador</a:t>
            </a:r>
            <a:r>
              <a:rPr sz="1600" b="0" dirty="0">
                <a:solidFill>
                  <a:schemeClr val="tx1"/>
                </a:solidFill>
                <a:latin typeface="Roboto"/>
              </a:rPr>
              <a:t>,
</a:t>
            </a:r>
            <a:r>
              <a:rPr sz="1600" b="0" dirty="0" err="1">
                <a:solidFill>
                  <a:schemeClr val="tx1"/>
                </a:solidFill>
                <a:latin typeface="Roboto"/>
              </a:rPr>
              <a:t>Micrótomo</a:t>
            </a:r>
            <a:r>
              <a:rPr sz="1600" b="0" dirty="0">
                <a:solidFill>
                  <a:schemeClr val="tx1"/>
                </a:solidFill>
                <a:latin typeface="Roboto"/>
              </a:rPr>
              <a:t>)
</a:t>
            </a:r>
            <a:r>
              <a:rPr sz="1600" b="0" dirty="0" err="1">
                <a:solidFill>
                  <a:schemeClr val="tx1"/>
                </a:solidFill>
                <a:latin typeface="Roboto"/>
              </a:rPr>
              <a:t>calibrados</a:t>
            </a:r>
            <a:r>
              <a:rPr sz="1600" b="0" dirty="0">
                <a:solidFill>
                  <a:schemeClr val="tx1"/>
                </a:solidFill>
                <a:latin typeface="Roboto"/>
              </a:rPr>
              <a:t> con
Kardex de control.</a:t>
            </a:r>
            <a:endParaRPr lang="es-CO" sz="1600" b="0" dirty="0">
              <a:solidFill>
                <a:schemeClr val="tx1"/>
              </a:solidFill>
              <a:latin typeface="Roboto"/>
            </a:endParaRPr>
          </a:p>
          <a:p>
            <a:pPr algn="ctr"/>
            <a:r>
              <a:rPr lang="es-CO" sz="1600" dirty="0">
                <a:solidFill>
                  <a:schemeClr val="tx1"/>
                </a:solidFill>
                <a:latin typeface="Roboto"/>
              </a:rPr>
              <a:t>SUSTANCIAS (lote corroborador con fecha de vencimiento)</a:t>
            </a:r>
            <a:endParaRPr sz="1600" b="0" dirty="0">
              <a:solidFill>
                <a:schemeClr val="tx1"/>
              </a:solidFill>
              <a:latin typeface="Roboto"/>
            </a:endParaRPr>
          </a:p>
        </p:txBody>
      </p:sp>
      <p:sp>
        <p:nvSpPr>
          <p:cNvPr id="38" name="Rounded Rectangle 34">
            <a:extLst>
              <a:ext uri="{FF2B5EF4-FFF2-40B4-BE49-F238E27FC236}">
                <a16:creationId xmlns:a16="http://schemas.microsoft.com/office/drawing/2014/main" id="{5B329BCE-19B3-4CE6-B7A9-CFA92A04DCBC}"/>
              </a:ext>
            </a:extLst>
          </p:cNvPr>
          <p:cNvSpPr/>
          <p:nvPr/>
        </p:nvSpPr>
        <p:spPr>
          <a:xfrm>
            <a:off x="1872537" y="2070202"/>
            <a:ext cx="536981" cy="547836"/>
          </a:xfrm>
          <a:custGeom>
            <a:avLst/>
            <a:gdLst/>
            <a:ahLst/>
            <a:cxnLst/>
            <a:rect l="0" t="0" r="0" b="0"/>
            <a:pathLst>
              <a:path w="398625" h="403309">
                <a:moveTo>
                  <a:pt x="337078" y="207089"/>
                </a:moveTo>
                <a:lnTo>
                  <a:pt x="398625" y="207089"/>
                </a:lnTo>
                <a:lnTo>
                  <a:pt x="398625" y="295012"/>
                </a:lnTo>
                <a:cubicBezTo>
                  <a:pt x="398625" y="304724"/>
                  <a:pt x="390752" y="312597"/>
                  <a:pt x="381040" y="312597"/>
                </a:cubicBezTo>
                <a:lnTo>
                  <a:pt x="328286" y="312597"/>
                </a:lnTo>
                <a:cubicBezTo>
                  <a:pt x="318574" y="312597"/>
                  <a:pt x="310702" y="304724"/>
                  <a:pt x="310702" y="295012"/>
                </a:cubicBezTo>
                <a:lnTo>
                  <a:pt x="310702" y="259843"/>
                </a:lnTo>
                <a:moveTo>
                  <a:pt x="29840" y="102109"/>
                </a:moveTo>
                <a:lnTo>
                  <a:pt x="2900" y="54965"/>
                </a:lnTo>
                <a:cubicBezTo>
                  <a:pt x="596" y="50906"/>
                  <a:pt x="0" y="46097"/>
                  <a:pt x="1243" y="41598"/>
                </a:cubicBezTo>
                <a:cubicBezTo>
                  <a:pt x="2486" y="37099"/>
                  <a:pt x="5468" y="33279"/>
                  <a:pt x="9530" y="30979"/>
                </a:cubicBezTo>
                <a:lnTo>
                  <a:pt x="55250" y="4814"/>
                </a:lnTo>
                <a:cubicBezTo>
                  <a:pt x="63680" y="0"/>
                  <a:pt x="74416" y="2928"/>
                  <a:pt x="79235" y="11355"/>
                </a:cubicBezTo>
                <a:lnTo>
                  <a:pt x="118467" y="80058"/>
                </a:lnTo>
                <a:cubicBezTo>
                  <a:pt x="120874" y="84273"/>
                  <a:pt x="119410" y="89641"/>
                  <a:pt x="115196" y="92051"/>
                </a:cubicBezTo>
                <a:lnTo>
                  <a:pt x="67717" y="119184"/>
                </a:lnTo>
                <a:moveTo>
                  <a:pt x="196402" y="84331"/>
                </a:moveTo>
                <a:cubicBezTo>
                  <a:pt x="215825" y="84331"/>
                  <a:pt x="231571" y="100077"/>
                  <a:pt x="231571" y="119500"/>
                </a:cubicBezTo>
                <a:cubicBezTo>
                  <a:pt x="231571" y="138924"/>
                  <a:pt x="215825" y="154670"/>
                  <a:pt x="196402" y="154670"/>
                </a:cubicBezTo>
                <a:cubicBezTo>
                  <a:pt x="176978" y="154670"/>
                  <a:pt x="161232" y="138924"/>
                  <a:pt x="161232" y="119500"/>
                </a:cubicBezTo>
                <a:cubicBezTo>
                  <a:pt x="161232" y="100077"/>
                  <a:pt x="176978" y="84331"/>
                  <a:pt x="196402" y="84331"/>
                </a:cubicBezTo>
                <a:close/>
                <a:moveTo>
                  <a:pt x="337078" y="207423"/>
                </a:moveTo>
                <a:cubicBezTo>
                  <a:pt x="337078" y="217135"/>
                  <a:pt x="329206" y="225008"/>
                  <a:pt x="319494" y="225008"/>
                </a:cubicBezTo>
                <a:lnTo>
                  <a:pt x="240363" y="225008"/>
                </a:lnTo>
                <a:cubicBezTo>
                  <a:pt x="230651" y="225008"/>
                  <a:pt x="222778" y="232881"/>
                  <a:pt x="222778" y="242593"/>
                </a:cubicBezTo>
                <a:lnTo>
                  <a:pt x="222778" y="279872"/>
                </a:lnTo>
                <a:cubicBezTo>
                  <a:pt x="222779" y="284076"/>
                  <a:pt x="223535" y="288245"/>
                  <a:pt x="225012" y="292181"/>
                </a:cubicBezTo>
                <a:lnTo>
                  <a:pt x="256330" y="375902"/>
                </a:lnTo>
                <a:cubicBezTo>
                  <a:pt x="260401" y="384720"/>
                  <a:pt x="256552" y="395170"/>
                  <a:pt x="247732" y="399239"/>
                </a:cubicBezTo>
                <a:cubicBezTo>
                  <a:pt x="238913" y="403309"/>
                  <a:pt x="228464" y="399458"/>
                  <a:pt x="224396" y="390638"/>
                </a:cubicBezTo>
                <a:lnTo>
                  <a:pt x="187609" y="310944"/>
                </a:lnTo>
                <a:lnTo>
                  <a:pt x="150822" y="390638"/>
                </a:lnTo>
                <a:cubicBezTo>
                  <a:pt x="146754" y="399458"/>
                  <a:pt x="136305" y="403309"/>
                  <a:pt x="127486" y="399239"/>
                </a:cubicBezTo>
                <a:cubicBezTo>
                  <a:pt x="118667" y="395170"/>
                  <a:pt x="114817" y="384720"/>
                  <a:pt x="118889" y="375902"/>
                </a:cubicBezTo>
                <a:lnTo>
                  <a:pt x="150207" y="292181"/>
                </a:lnTo>
                <a:cubicBezTo>
                  <a:pt x="151683" y="288245"/>
                  <a:pt x="152440" y="284076"/>
                  <a:pt x="152440" y="279872"/>
                </a:cubicBezTo>
                <a:lnTo>
                  <a:pt x="152440" y="228296"/>
                </a:lnTo>
                <a:cubicBezTo>
                  <a:pt x="152346" y="220822"/>
                  <a:pt x="147622" y="214192"/>
                  <a:pt x="140588" y="211661"/>
                </a:cubicBezTo>
                <a:cubicBezTo>
                  <a:pt x="106199" y="198731"/>
                  <a:pt x="76069" y="176519"/>
                  <a:pt x="53544" y="147495"/>
                </a:cubicBezTo>
                <a:cubicBezTo>
                  <a:pt x="49585" y="142423"/>
                  <a:pt x="48711" y="135594"/>
                  <a:pt x="51268" y="129689"/>
                </a:cubicBezTo>
                <a:cubicBezTo>
                  <a:pt x="53824" y="123784"/>
                  <a:pt x="59401" y="119746"/>
                  <a:pt x="65809" y="119162"/>
                </a:cubicBezTo>
                <a:cubicBezTo>
                  <a:pt x="72217" y="118578"/>
                  <a:pt x="78432" y="121540"/>
                  <a:pt x="82014" y="126886"/>
                </a:cubicBezTo>
                <a:cubicBezTo>
                  <a:pt x="111855" y="170724"/>
                  <a:pt x="167281" y="189839"/>
                  <a:pt x="220334" y="189839"/>
                </a:cubicBezTo>
                <a:lnTo>
                  <a:pt x="319494" y="189839"/>
                </a:lnTo>
                <a:cubicBezTo>
                  <a:pt x="329206" y="189839"/>
                  <a:pt x="337078" y="197712"/>
                  <a:pt x="337078" y="207423"/>
                </a:cubicBezTo>
                <a:close/>
              </a:path>
            </a:pathLst>
          </a:custGeom>
          <a:solidFill>
            <a:schemeClr val="accent2"/>
          </a:solidFill>
          <a:ln w="13188">
            <a:solidFill>
              <a:srgbClr val="E0CB15"/>
            </a:solidFill>
          </a:ln>
        </p:spPr>
        <p:txBody>
          <a:bodyPr rtlCol="0" anchor="ctr"/>
          <a:lstStyle/>
          <a:p>
            <a:pPr algn="ctr"/>
            <a:endParaRPr sz="2000">
              <a:solidFill>
                <a:schemeClr val="tx1"/>
              </a:solidFill>
            </a:endParaRPr>
          </a:p>
        </p:txBody>
      </p:sp>
      <p:sp>
        <p:nvSpPr>
          <p:cNvPr id="39" name="Rounded Rectangle 35">
            <a:extLst>
              <a:ext uri="{FF2B5EF4-FFF2-40B4-BE49-F238E27FC236}">
                <a16:creationId xmlns:a16="http://schemas.microsoft.com/office/drawing/2014/main" id="{3321D56E-24E1-4EEE-876E-C5A622458D90}"/>
              </a:ext>
            </a:extLst>
          </p:cNvPr>
          <p:cNvSpPr/>
          <p:nvPr/>
        </p:nvSpPr>
        <p:spPr>
          <a:xfrm>
            <a:off x="4433017" y="2045199"/>
            <a:ext cx="538901" cy="558696"/>
          </a:xfrm>
          <a:custGeom>
            <a:avLst/>
            <a:gdLst/>
            <a:ahLst/>
            <a:cxnLst/>
            <a:rect l="0" t="0" r="0" b="0"/>
            <a:pathLst>
              <a:path w="400050" h="411304">
                <a:moveTo>
                  <a:pt x="21980" y="411304"/>
                </a:moveTo>
                <a:lnTo>
                  <a:pt x="400050" y="411304"/>
                </a:lnTo>
                <a:moveTo>
                  <a:pt x="313727" y="145073"/>
                </a:moveTo>
                <a:cubicBezTo>
                  <a:pt x="335599" y="156404"/>
                  <a:pt x="344148" y="183318"/>
                  <a:pt x="332824" y="205194"/>
                </a:cubicBezTo>
                <a:lnTo>
                  <a:pt x="298199" y="272016"/>
                </a:lnTo>
                <a:cubicBezTo>
                  <a:pt x="274313" y="319868"/>
                  <a:pt x="230722" y="354904"/>
                  <a:pt x="178853" y="367940"/>
                </a:cubicBezTo>
                <a:lnTo>
                  <a:pt x="156837" y="374974"/>
                </a:lnTo>
                <a:cubicBezTo>
                  <a:pt x="154360" y="375765"/>
                  <a:pt x="151651" y="374985"/>
                  <a:pt x="149975" y="372997"/>
                </a:cubicBezTo>
                <a:cubicBezTo>
                  <a:pt x="148299" y="371009"/>
                  <a:pt x="147988" y="368207"/>
                  <a:pt x="149187" y="365900"/>
                </a:cubicBezTo>
                <a:lnTo>
                  <a:pt x="271840" y="123408"/>
                </a:lnTo>
                <a:close/>
                <a:moveTo>
                  <a:pt x="0" y="0"/>
                </a:moveTo>
                <a:moveTo>
                  <a:pt x="271910" y="123443"/>
                </a:moveTo>
                <a:lnTo>
                  <a:pt x="322554" y="25603"/>
                </a:lnTo>
                <a:cubicBezTo>
                  <a:pt x="329551" y="12098"/>
                  <a:pt x="346171" y="6823"/>
                  <a:pt x="359675" y="13821"/>
                </a:cubicBezTo>
                <a:lnTo>
                  <a:pt x="359675" y="13821"/>
                </a:lnTo>
                <a:cubicBezTo>
                  <a:pt x="373123" y="20842"/>
                  <a:pt x="378359" y="37417"/>
                  <a:pt x="371387" y="50889"/>
                </a:cubicBezTo>
                <a:lnTo>
                  <a:pt x="320743" y="148713"/>
                </a:lnTo>
                <a:lnTo>
                  <a:pt x="320743" y="148713"/>
                </a:lnTo>
                <a:lnTo>
                  <a:pt x="271910" y="123426"/>
                </a:lnTo>
                <a:lnTo>
                  <a:pt x="271910" y="123426"/>
                </a:lnTo>
                <a:close/>
                <a:moveTo>
                  <a:pt x="92336" y="214778"/>
                </a:moveTo>
                <a:lnTo>
                  <a:pt x="128156" y="293610"/>
                </a:lnTo>
                <a:moveTo>
                  <a:pt x="57167" y="337870"/>
                </a:moveTo>
                <a:lnTo>
                  <a:pt x="101357" y="345238"/>
                </a:lnTo>
                <a:moveTo>
                  <a:pt x="347313" y="346663"/>
                </a:moveTo>
                <a:lnTo>
                  <a:pt x="303106" y="354031"/>
                </a:lnTo>
              </a:path>
            </a:pathLst>
          </a:custGeom>
          <a:solidFill>
            <a:schemeClr val="accent2"/>
          </a:solidFill>
          <a:ln w="13188">
            <a:solidFill>
              <a:srgbClr val="DE8431"/>
            </a:solidFill>
          </a:ln>
        </p:spPr>
        <p:txBody>
          <a:bodyPr rtlCol="0" anchor="ctr"/>
          <a:lstStyle/>
          <a:p>
            <a:pPr algn="ctr"/>
            <a:endParaRPr sz="2000">
              <a:solidFill>
                <a:schemeClr val="tx1"/>
              </a:solidFill>
            </a:endParaRPr>
          </a:p>
        </p:txBody>
      </p:sp>
      <p:sp>
        <p:nvSpPr>
          <p:cNvPr id="40" name="Rounded Rectangle 36">
            <a:extLst>
              <a:ext uri="{FF2B5EF4-FFF2-40B4-BE49-F238E27FC236}">
                <a16:creationId xmlns:a16="http://schemas.microsoft.com/office/drawing/2014/main" id="{936A9340-20E8-4AE8-8423-0FB7D900FFBB}"/>
              </a:ext>
            </a:extLst>
          </p:cNvPr>
          <p:cNvSpPr/>
          <p:nvPr/>
        </p:nvSpPr>
        <p:spPr>
          <a:xfrm>
            <a:off x="7147218" y="2118871"/>
            <a:ext cx="544822" cy="550383"/>
          </a:xfrm>
          <a:custGeom>
            <a:avLst/>
            <a:gdLst/>
            <a:ahLst/>
            <a:cxnLst/>
            <a:rect l="0" t="0" r="0" b="0"/>
            <a:pathLst>
              <a:path w="404446" h="405184">
                <a:moveTo>
                  <a:pt x="281353" y="405184"/>
                </a:moveTo>
                <a:lnTo>
                  <a:pt x="272561" y="299677"/>
                </a:lnTo>
                <a:lnTo>
                  <a:pt x="228600" y="299677"/>
                </a:lnTo>
                <a:lnTo>
                  <a:pt x="228600" y="238130"/>
                </a:lnTo>
                <a:cubicBezTo>
                  <a:pt x="228600" y="189572"/>
                  <a:pt x="267964" y="150207"/>
                  <a:pt x="316523" y="150207"/>
                </a:cubicBezTo>
                <a:cubicBezTo>
                  <a:pt x="365081" y="150207"/>
                  <a:pt x="404446" y="189572"/>
                  <a:pt x="404446" y="238130"/>
                </a:cubicBezTo>
                <a:lnTo>
                  <a:pt x="404446" y="299677"/>
                </a:lnTo>
                <a:lnTo>
                  <a:pt x="360484" y="299677"/>
                </a:lnTo>
                <a:lnTo>
                  <a:pt x="351692" y="405184"/>
                </a:lnTo>
                <a:close/>
                <a:moveTo>
                  <a:pt x="316523" y="738"/>
                </a:moveTo>
                <a:cubicBezTo>
                  <a:pt x="350514" y="738"/>
                  <a:pt x="378069" y="28293"/>
                  <a:pt x="378069" y="62284"/>
                </a:cubicBezTo>
                <a:cubicBezTo>
                  <a:pt x="378069" y="96275"/>
                  <a:pt x="350514" y="123830"/>
                  <a:pt x="316523" y="123830"/>
                </a:cubicBezTo>
                <a:cubicBezTo>
                  <a:pt x="282532" y="123830"/>
                  <a:pt x="254976" y="96275"/>
                  <a:pt x="254976" y="62284"/>
                </a:cubicBezTo>
                <a:cubicBezTo>
                  <a:pt x="254976" y="28293"/>
                  <a:pt x="282532" y="738"/>
                  <a:pt x="316523" y="738"/>
                </a:cubicBezTo>
                <a:close/>
                <a:moveTo>
                  <a:pt x="219807" y="53492"/>
                </a:moveTo>
                <a:lnTo>
                  <a:pt x="378069" y="53492"/>
                </a:lnTo>
                <a:moveTo>
                  <a:pt x="70338" y="0"/>
                </a:moveTo>
                <a:lnTo>
                  <a:pt x="70338" y="79869"/>
                </a:lnTo>
                <a:cubicBezTo>
                  <a:pt x="70338" y="83199"/>
                  <a:pt x="72220" y="86244"/>
                  <a:pt x="75198" y="87733"/>
                </a:cubicBezTo>
                <a:cubicBezTo>
                  <a:pt x="78177" y="89222"/>
                  <a:pt x="81741" y="88901"/>
                  <a:pt x="84406" y="86903"/>
                </a:cubicBezTo>
                <a:lnTo>
                  <a:pt x="105507" y="71077"/>
                </a:lnTo>
                <a:lnTo>
                  <a:pt x="126609" y="86903"/>
                </a:lnTo>
                <a:cubicBezTo>
                  <a:pt x="129273" y="88901"/>
                  <a:pt x="132837" y="89222"/>
                  <a:pt x="135816" y="87733"/>
                </a:cubicBezTo>
                <a:cubicBezTo>
                  <a:pt x="138795" y="86244"/>
                  <a:pt x="140676" y="83199"/>
                  <a:pt x="140676" y="79869"/>
                </a:cubicBezTo>
                <a:lnTo>
                  <a:pt x="140676" y="0"/>
                </a:lnTo>
                <a:moveTo>
                  <a:pt x="167053" y="202961"/>
                </a:moveTo>
                <a:lnTo>
                  <a:pt x="17584" y="202961"/>
                </a:lnTo>
                <a:cubicBezTo>
                  <a:pt x="7872" y="202961"/>
                  <a:pt x="0" y="195088"/>
                  <a:pt x="0" y="185377"/>
                </a:cubicBezTo>
                <a:lnTo>
                  <a:pt x="0" y="18323"/>
                </a:lnTo>
                <a:cubicBezTo>
                  <a:pt x="0" y="8611"/>
                  <a:pt x="7872" y="738"/>
                  <a:pt x="17584" y="738"/>
                </a:cubicBezTo>
                <a:lnTo>
                  <a:pt x="193430" y="738"/>
                </a:lnTo>
                <a:cubicBezTo>
                  <a:pt x="203142" y="738"/>
                  <a:pt x="211015" y="8611"/>
                  <a:pt x="211015" y="18323"/>
                </a:cubicBezTo>
                <a:lnTo>
                  <a:pt x="211015" y="27115"/>
                </a:lnTo>
              </a:path>
            </a:pathLst>
          </a:custGeom>
          <a:solidFill>
            <a:schemeClr val="accent2"/>
          </a:solidFill>
          <a:ln w="13188">
            <a:solidFill>
              <a:srgbClr val="E55753"/>
            </a:solidFill>
          </a:ln>
        </p:spPr>
        <p:txBody>
          <a:bodyPr rtlCol="0" anchor="ctr"/>
          <a:lstStyle/>
          <a:p>
            <a:pPr algn="ctr"/>
            <a:endParaRPr sz="2000">
              <a:solidFill>
                <a:schemeClr val="tx1"/>
              </a:solidFill>
            </a:endParaRPr>
          </a:p>
        </p:txBody>
      </p:sp>
      <p:sp>
        <p:nvSpPr>
          <p:cNvPr id="41" name="Rounded Rectangle 37">
            <a:extLst>
              <a:ext uri="{FF2B5EF4-FFF2-40B4-BE49-F238E27FC236}">
                <a16:creationId xmlns:a16="http://schemas.microsoft.com/office/drawing/2014/main" id="{CD2FFCA0-833F-4024-8959-801856A01CCD}"/>
              </a:ext>
            </a:extLst>
          </p:cNvPr>
          <p:cNvSpPr/>
          <p:nvPr/>
        </p:nvSpPr>
        <p:spPr>
          <a:xfrm>
            <a:off x="9800421" y="2119610"/>
            <a:ext cx="543960" cy="549381"/>
          </a:xfrm>
          <a:custGeom>
            <a:avLst/>
            <a:gdLst/>
            <a:ahLst/>
            <a:cxnLst/>
            <a:rect l="0" t="0" r="0" b="0"/>
            <a:pathLst>
              <a:path w="403806" h="404446">
                <a:moveTo>
                  <a:pt x="0" y="84247"/>
                </a:moveTo>
                <a:cubicBezTo>
                  <a:pt x="0" y="37719"/>
                  <a:pt x="37719" y="0"/>
                  <a:pt x="84247" y="0"/>
                </a:cubicBezTo>
                <a:cubicBezTo>
                  <a:pt x="130776" y="0"/>
                  <a:pt x="168495" y="37719"/>
                  <a:pt x="168495" y="84247"/>
                </a:cubicBezTo>
                <a:cubicBezTo>
                  <a:pt x="168495" y="130776"/>
                  <a:pt x="130776" y="168495"/>
                  <a:pt x="84247" y="168495"/>
                </a:cubicBezTo>
                <a:cubicBezTo>
                  <a:pt x="37719" y="168495"/>
                  <a:pt x="0" y="130776"/>
                  <a:pt x="0" y="84247"/>
                </a:cubicBezTo>
                <a:moveTo>
                  <a:pt x="57870" y="350672"/>
                </a:moveTo>
                <a:lnTo>
                  <a:pt x="376926" y="350672"/>
                </a:lnTo>
                <a:cubicBezTo>
                  <a:pt x="391772" y="350676"/>
                  <a:pt x="403806" y="362712"/>
                  <a:pt x="403806" y="377559"/>
                </a:cubicBezTo>
                <a:cubicBezTo>
                  <a:pt x="403806" y="392405"/>
                  <a:pt x="391772" y="404442"/>
                  <a:pt x="376926" y="404446"/>
                </a:cubicBezTo>
                <a:lnTo>
                  <a:pt x="79376" y="404446"/>
                </a:lnTo>
                <a:cubicBezTo>
                  <a:pt x="67503" y="404436"/>
                  <a:pt x="57880" y="394813"/>
                  <a:pt x="57870" y="382940"/>
                </a:cubicBezTo>
                <a:close/>
                <a:moveTo>
                  <a:pt x="114352" y="60174"/>
                </a:moveTo>
                <a:lnTo>
                  <a:pt x="84247" y="84247"/>
                </a:lnTo>
                <a:moveTo>
                  <a:pt x="202029" y="181701"/>
                </a:moveTo>
                <a:lnTo>
                  <a:pt x="349037" y="181701"/>
                </a:lnTo>
                <a:cubicBezTo>
                  <a:pt x="349037" y="181701"/>
                  <a:pt x="366621" y="181701"/>
                  <a:pt x="366621" y="199286"/>
                </a:cubicBezTo>
                <a:lnTo>
                  <a:pt x="366621" y="333105"/>
                </a:lnTo>
                <a:cubicBezTo>
                  <a:pt x="366621" y="333105"/>
                  <a:pt x="366621" y="350689"/>
                  <a:pt x="349037" y="350689"/>
                </a:cubicBezTo>
                <a:lnTo>
                  <a:pt x="202029" y="350689"/>
                </a:lnTo>
                <a:cubicBezTo>
                  <a:pt x="202029" y="350689"/>
                  <a:pt x="184445" y="350689"/>
                  <a:pt x="184445" y="333105"/>
                </a:cubicBezTo>
                <a:lnTo>
                  <a:pt x="184445" y="199286"/>
                </a:lnTo>
                <a:cubicBezTo>
                  <a:pt x="184445" y="199286"/>
                  <a:pt x="184445" y="181701"/>
                  <a:pt x="202029" y="181701"/>
                </a:cubicBezTo>
                <a:moveTo>
                  <a:pt x="248435" y="55760"/>
                </a:moveTo>
                <a:lnTo>
                  <a:pt x="349037" y="55760"/>
                </a:lnTo>
                <a:cubicBezTo>
                  <a:pt x="349037" y="55760"/>
                  <a:pt x="366621" y="55760"/>
                  <a:pt x="366621" y="73345"/>
                </a:cubicBezTo>
                <a:lnTo>
                  <a:pt x="366621" y="164117"/>
                </a:lnTo>
                <a:cubicBezTo>
                  <a:pt x="366621" y="164117"/>
                  <a:pt x="366621" y="181701"/>
                  <a:pt x="349037" y="181701"/>
                </a:cubicBezTo>
                <a:lnTo>
                  <a:pt x="248435" y="181701"/>
                </a:lnTo>
                <a:cubicBezTo>
                  <a:pt x="248435" y="181701"/>
                  <a:pt x="230850" y="181701"/>
                  <a:pt x="230850" y="164117"/>
                </a:cubicBezTo>
                <a:lnTo>
                  <a:pt x="230850" y="73345"/>
                </a:lnTo>
                <a:cubicBezTo>
                  <a:pt x="230850" y="73345"/>
                  <a:pt x="230850" y="55760"/>
                  <a:pt x="248435" y="55760"/>
                </a:cubicBezTo>
                <a:moveTo>
                  <a:pt x="248206" y="181701"/>
                </a:moveTo>
                <a:lnTo>
                  <a:pt x="248206" y="263681"/>
                </a:lnTo>
                <a:lnTo>
                  <a:pt x="302859" y="263681"/>
                </a:lnTo>
                <a:lnTo>
                  <a:pt x="302859" y="181701"/>
                </a:lnTo>
                <a:moveTo>
                  <a:pt x="57870" y="350672"/>
                </a:moveTo>
                <a:lnTo>
                  <a:pt x="57870" y="164293"/>
                </a:lnTo>
                <a:moveTo>
                  <a:pt x="107969" y="350672"/>
                </a:moveTo>
                <a:lnTo>
                  <a:pt x="107969" y="165119"/>
                </a:lnTo>
              </a:path>
            </a:pathLst>
          </a:custGeom>
          <a:solidFill>
            <a:schemeClr val="accent2"/>
          </a:solidFill>
          <a:ln w="13188">
            <a:solidFill>
              <a:srgbClr val="DE58A9"/>
            </a:solidFill>
          </a:ln>
        </p:spPr>
        <p:txBody>
          <a:bodyPr rtlCol="0" anchor="ctr"/>
          <a:lstStyle/>
          <a:p>
            <a:pPr algn="ctr"/>
            <a:endParaRPr sz="2000">
              <a:solidFill>
                <a:schemeClr val="tx1"/>
              </a:solidFill>
            </a:endParaRPr>
          </a:p>
        </p:txBody>
      </p:sp>
      <p:sp>
        <p:nvSpPr>
          <p:cNvPr id="43" name="TextBox 42">
            <a:extLst>
              <a:ext uri="{FF2B5EF4-FFF2-40B4-BE49-F238E27FC236}">
                <a16:creationId xmlns:a16="http://schemas.microsoft.com/office/drawing/2014/main" id="{FD80991F-83EB-4D18-82EF-BA969A10874E}"/>
              </a:ext>
            </a:extLst>
          </p:cNvPr>
          <p:cNvSpPr txBox="1"/>
          <p:nvPr/>
        </p:nvSpPr>
        <p:spPr>
          <a:xfrm>
            <a:off x="130014" y="6167686"/>
            <a:ext cx="6241774" cy="324128"/>
          </a:xfrm>
          <a:prstGeom prst="rect">
            <a:avLst/>
          </a:prstGeom>
          <a:noFill/>
        </p:spPr>
        <p:txBody>
          <a:bodyPr wrap="square">
            <a:spAutoFit/>
          </a:bodyPr>
          <a:lstStyle/>
          <a:p>
            <a:pPr>
              <a:lnSpc>
                <a:spcPct val="115000"/>
              </a:lnSpc>
              <a:spcAft>
                <a:spcPts val="800"/>
              </a:spcAft>
            </a:pPr>
            <a:r>
              <a:rPr lang="es-CO" sz="1400" b="1" kern="100" dirty="0">
                <a:effectLst/>
                <a:latin typeface="Arial" panose="020B0604020202020204" pitchFamily="34" charset="0"/>
                <a:ea typeface="Arial" panose="020B0604020202020204" pitchFamily="34" charset="0"/>
              </a:rPr>
              <a:t>Fuente: </a:t>
            </a:r>
            <a:r>
              <a:rPr lang="es-CO" sz="1400" kern="100" dirty="0">
                <a:effectLst/>
                <a:latin typeface="Arial" panose="020B0604020202020204" pitchFamily="34" charset="0"/>
                <a:ea typeface="Arial" panose="020B0604020202020204" pitchFamily="34" charset="0"/>
              </a:rPr>
              <a:t>Elaboración propia.</a:t>
            </a:r>
            <a:endParaRPr lang="es-CO" sz="1200" kern="1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897756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p:txBody>
          <a:bodyPr/>
          <a:lstStyle/>
          <a:p>
            <a:pPr algn="ctr"/>
            <a:r>
              <a:rPr lang="es-ES" sz="3200" dirty="0"/>
              <a:t>ANÁLISIS ESTADÍSTICO</a:t>
            </a:r>
            <a:endParaRPr lang="es-ES" sz="4400"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24</a:t>
            </a:fld>
            <a:endParaRPr lang="es-CO"/>
          </a:p>
        </p:txBody>
      </p:sp>
      <p:sp>
        <p:nvSpPr>
          <p:cNvPr id="68" name="Rounded Rectangle 1">
            <a:extLst>
              <a:ext uri="{FF2B5EF4-FFF2-40B4-BE49-F238E27FC236}">
                <a16:creationId xmlns:a16="http://schemas.microsoft.com/office/drawing/2014/main" id="{FB12214B-AA81-4332-91DD-D6467C5FC6DC}"/>
              </a:ext>
            </a:extLst>
          </p:cNvPr>
          <p:cNvSpPr/>
          <p:nvPr/>
        </p:nvSpPr>
        <p:spPr>
          <a:xfrm>
            <a:off x="4580030" y="3877792"/>
            <a:ext cx="3169406" cy="499660"/>
          </a:xfrm>
          <a:custGeom>
            <a:avLst/>
            <a:gdLst/>
            <a:ahLst/>
            <a:cxnLst/>
            <a:rect l="0" t="0" r="0" b="0"/>
            <a:pathLst>
              <a:path w="1600200" h="219317">
                <a:moveTo>
                  <a:pt x="1600200" y="0"/>
                </a:moveTo>
                <a:lnTo>
                  <a:pt x="1600200" y="142662"/>
                </a:lnTo>
                <a:cubicBezTo>
                  <a:pt x="1600200" y="184736"/>
                  <a:pt x="1566100" y="218848"/>
                  <a:pt x="1524026" y="218862"/>
                </a:cubicBezTo>
                <a:lnTo>
                  <a:pt x="923925" y="219075"/>
                </a:lnTo>
                <a:moveTo>
                  <a:pt x="685800" y="219317"/>
                </a:moveTo>
                <a:lnTo>
                  <a:pt x="76200" y="219316"/>
                </a:lnTo>
                <a:cubicBezTo>
                  <a:pt x="34115" y="219316"/>
                  <a:pt x="0" y="185201"/>
                  <a:pt x="0" y="143116"/>
                </a:cubicBezTo>
                <a:lnTo>
                  <a:pt x="0" y="0"/>
                </a:lnTo>
              </a:path>
            </a:pathLst>
          </a:custGeom>
          <a:ln/>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2000">
              <a:ln w="0"/>
              <a:effectLst>
                <a:outerShdw blurRad="38100" dist="19050" dir="2700000" algn="tl" rotWithShape="0">
                  <a:schemeClr val="dk1">
                    <a:alpha val="40000"/>
                  </a:schemeClr>
                </a:outerShdw>
              </a:effectLst>
            </a:endParaRPr>
          </a:p>
        </p:txBody>
      </p:sp>
      <p:grpSp>
        <p:nvGrpSpPr>
          <p:cNvPr id="69" name="Group 68">
            <a:extLst>
              <a:ext uri="{FF2B5EF4-FFF2-40B4-BE49-F238E27FC236}">
                <a16:creationId xmlns:a16="http://schemas.microsoft.com/office/drawing/2014/main" id="{D54C1E42-E085-4CB0-89B6-8E3E4BA706F3}"/>
              </a:ext>
            </a:extLst>
          </p:cNvPr>
          <p:cNvGrpSpPr/>
          <p:nvPr/>
        </p:nvGrpSpPr>
        <p:grpSpPr>
          <a:xfrm>
            <a:off x="5963074" y="3727768"/>
            <a:ext cx="454410" cy="520809"/>
            <a:chOff x="2857500" y="3486150"/>
            <a:chExt cx="229427" cy="228600"/>
          </a:xfrm>
        </p:grpSpPr>
        <p:sp>
          <p:nvSpPr>
            <p:cNvPr id="91" name="Rounded Rectangle 2">
              <a:extLst>
                <a:ext uri="{FF2B5EF4-FFF2-40B4-BE49-F238E27FC236}">
                  <a16:creationId xmlns:a16="http://schemas.microsoft.com/office/drawing/2014/main" id="{FD866C01-99E2-4335-BC6C-D27AFA39F92C}"/>
                </a:ext>
              </a:extLst>
            </p:cNvPr>
            <p:cNvSpPr/>
            <p:nvPr/>
          </p:nvSpPr>
          <p:spPr>
            <a:xfrm>
              <a:off x="2857500" y="3486150"/>
              <a:ext cx="229427" cy="228600"/>
            </a:xfrm>
            <a:custGeom>
              <a:avLst/>
              <a:gdLst/>
              <a:ahLst/>
              <a:cxnLst/>
              <a:rect l="0" t="0" r="0" b="0"/>
              <a:pathLst>
                <a:path w="229427" h="228600">
                  <a:moveTo>
                    <a:pt x="114709" y="0"/>
                  </a:moveTo>
                  <a:cubicBezTo>
                    <a:pt x="178063" y="0"/>
                    <a:pt x="229427" y="51174"/>
                    <a:pt x="229427" y="114300"/>
                  </a:cubicBezTo>
                  <a:cubicBezTo>
                    <a:pt x="229427" y="177425"/>
                    <a:pt x="178063" y="228600"/>
                    <a:pt x="114709" y="228600"/>
                  </a:cubicBezTo>
                  <a:cubicBezTo>
                    <a:pt x="51356" y="228599"/>
                    <a:pt x="0" y="177425"/>
                    <a:pt x="0" y="114300"/>
                  </a:cubicBezTo>
                  <a:cubicBezTo>
                    <a:pt x="0" y="51174"/>
                    <a:pt x="51356" y="0"/>
                    <a:pt x="114709" y="0"/>
                  </a:cubicBezTo>
                  <a:close/>
                  <a:moveTo>
                    <a:pt x="114300" y="57150"/>
                  </a:moveTo>
                  <a:cubicBezTo>
                    <a:pt x="82737" y="57150"/>
                    <a:pt x="57150" y="82737"/>
                    <a:pt x="57150" y="114300"/>
                  </a:cubicBezTo>
                  <a:cubicBezTo>
                    <a:pt x="57150" y="145862"/>
                    <a:pt x="82737" y="171450"/>
                    <a:pt x="114300" y="171450"/>
                  </a:cubicBezTo>
                  <a:cubicBezTo>
                    <a:pt x="145862" y="171450"/>
                    <a:pt x="171450" y="145862"/>
                    <a:pt x="171450" y="114300"/>
                  </a:cubicBezTo>
                  <a:cubicBezTo>
                    <a:pt x="171450" y="82737"/>
                    <a:pt x="145862" y="57150"/>
                    <a:pt x="114300" y="57150"/>
                  </a:cubicBezTo>
                  <a:close/>
                </a:path>
              </a:pathLst>
            </a:custGeom>
            <a:ln/>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2000">
                <a:ln w="0"/>
                <a:effectLst>
                  <a:outerShdw blurRad="38100" dist="19050" dir="2700000" algn="tl" rotWithShape="0">
                    <a:schemeClr val="dk1">
                      <a:alpha val="40000"/>
                    </a:schemeClr>
                  </a:outerShdw>
                </a:effectLst>
              </a:endParaRPr>
            </a:p>
          </p:txBody>
        </p:sp>
        <p:sp>
          <p:nvSpPr>
            <p:cNvPr id="92" name="Rounded Rectangle 3">
              <a:extLst>
                <a:ext uri="{FF2B5EF4-FFF2-40B4-BE49-F238E27FC236}">
                  <a16:creationId xmlns:a16="http://schemas.microsoft.com/office/drawing/2014/main" id="{FDEBD3D9-BE87-4465-9E1B-84C1539E94A8}"/>
                </a:ext>
              </a:extLst>
            </p:cNvPr>
            <p:cNvSpPr/>
            <p:nvPr/>
          </p:nvSpPr>
          <p:spPr>
            <a:xfrm>
              <a:off x="2857500" y="3486150"/>
              <a:ext cx="229427" cy="228600"/>
            </a:xfrm>
            <a:custGeom>
              <a:avLst/>
              <a:gdLst/>
              <a:ahLst/>
              <a:cxnLst/>
              <a:rect l="0" t="0" r="0" b="0"/>
              <a:pathLst>
                <a:path w="229427" h="228600">
                  <a:moveTo>
                    <a:pt x="114709" y="0"/>
                  </a:moveTo>
                  <a:cubicBezTo>
                    <a:pt x="178063" y="0"/>
                    <a:pt x="229427" y="51174"/>
                    <a:pt x="229427" y="114300"/>
                  </a:cubicBezTo>
                  <a:cubicBezTo>
                    <a:pt x="229427" y="177425"/>
                    <a:pt x="178063" y="228600"/>
                    <a:pt x="114709" y="228600"/>
                  </a:cubicBezTo>
                  <a:cubicBezTo>
                    <a:pt x="51356" y="228599"/>
                    <a:pt x="0" y="177425"/>
                    <a:pt x="0" y="114300"/>
                  </a:cubicBezTo>
                  <a:cubicBezTo>
                    <a:pt x="0" y="51174"/>
                    <a:pt x="51356" y="0"/>
                    <a:pt x="114709" y="0"/>
                  </a:cubicBezTo>
                  <a:close/>
                  <a:moveTo>
                    <a:pt x="114300" y="57150"/>
                  </a:moveTo>
                  <a:cubicBezTo>
                    <a:pt x="82737" y="57150"/>
                    <a:pt x="57150" y="82737"/>
                    <a:pt x="57150" y="114300"/>
                  </a:cubicBezTo>
                  <a:cubicBezTo>
                    <a:pt x="57150" y="145862"/>
                    <a:pt x="82737" y="171450"/>
                    <a:pt x="114300" y="171450"/>
                  </a:cubicBezTo>
                  <a:cubicBezTo>
                    <a:pt x="145862" y="171450"/>
                    <a:pt x="171450" y="145862"/>
                    <a:pt x="171450" y="114300"/>
                  </a:cubicBezTo>
                  <a:cubicBezTo>
                    <a:pt x="171450" y="82737"/>
                    <a:pt x="145862" y="57150"/>
                    <a:pt x="114300" y="57150"/>
                  </a:cubicBezTo>
                  <a:close/>
                </a:path>
              </a:pathLst>
            </a:custGeom>
            <a:ln/>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2000">
                <a:ln w="0"/>
                <a:effectLst>
                  <a:outerShdw blurRad="38100" dist="19050" dir="2700000" algn="tl" rotWithShape="0">
                    <a:schemeClr val="dk1">
                      <a:alpha val="40000"/>
                    </a:schemeClr>
                  </a:outerShdw>
                </a:effectLst>
              </a:endParaRPr>
            </a:p>
          </p:txBody>
        </p:sp>
      </p:grpSp>
      <p:grpSp>
        <p:nvGrpSpPr>
          <p:cNvPr id="70" name="Group 69">
            <a:extLst>
              <a:ext uri="{FF2B5EF4-FFF2-40B4-BE49-F238E27FC236}">
                <a16:creationId xmlns:a16="http://schemas.microsoft.com/office/drawing/2014/main" id="{DA98BD6A-0C3B-483A-9780-9E5C5AB6A34E}"/>
              </a:ext>
            </a:extLst>
          </p:cNvPr>
          <p:cNvGrpSpPr/>
          <p:nvPr/>
        </p:nvGrpSpPr>
        <p:grpSpPr>
          <a:xfrm>
            <a:off x="5284735" y="4187644"/>
            <a:ext cx="1811089" cy="1750763"/>
            <a:chOff x="2514600" y="3689280"/>
            <a:chExt cx="914400" cy="768467"/>
          </a:xfrm>
        </p:grpSpPr>
        <p:sp>
          <p:nvSpPr>
            <p:cNvPr id="87" name="Rounded Rectangle 5">
              <a:extLst>
                <a:ext uri="{FF2B5EF4-FFF2-40B4-BE49-F238E27FC236}">
                  <a16:creationId xmlns:a16="http://schemas.microsoft.com/office/drawing/2014/main" id="{8EBD0F77-F1FD-424C-BA58-CB57DB1A7A94}"/>
                </a:ext>
              </a:extLst>
            </p:cNvPr>
            <p:cNvSpPr/>
            <p:nvPr/>
          </p:nvSpPr>
          <p:spPr>
            <a:xfrm>
              <a:off x="2628900" y="3689280"/>
              <a:ext cx="685800" cy="654123"/>
            </a:xfrm>
            <a:custGeom>
              <a:avLst/>
              <a:gdLst/>
              <a:ahLst/>
              <a:cxnLst/>
              <a:rect l="0" t="0" r="0" b="0"/>
              <a:pathLst>
                <a:path w="685800" h="654123">
                  <a:moveTo>
                    <a:pt x="267385" y="0"/>
                  </a:moveTo>
                  <a:cubicBezTo>
                    <a:pt x="288490" y="18415"/>
                    <a:pt x="314195" y="28545"/>
                    <a:pt x="343311" y="28545"/>
                  </a:cubicBezTo>
                  <a:cubicBezTo>
                    <a:pt x="372173" y="28545"/>
                    <a:pt x="397433" y="18593"/>
                    <a:pt x="418706" y="554"/>
                  </a:cubicBezTo>
                  <a:cubicBezTo>
                    <a:pt x="495221" y="173036"/>
                    <a:pt x="685800" y="654123"/>
                    <a:pt x="685800" y="654123"/>
                  </a:cubicBezTo>
                  <a:lnTo>
                    <a:pt x="0" y="654123"/>
                  </a:lnTo>
                  <a:cubicBezTo>
                    <a:pt x="0" y="654123"/>
                    <a:pt x="190947" y="172543"/>
                    <a:pt x="267385" y="0"/>
                  </a:cubicBezTo>
                  <a:close/>
                </a:path>
              </a:pathLst>
            </a:custGeom>
            <a:ln/>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2000">
                <a:ln w="0"/>
                <a:effectLst>
                  <a:outerShdw blurRad="38100" dist="19050" dir="2700000" algn="tl" rotWithShape="0">
                    <a:schemeClr val="dk1">
                      <a:alpha val="40000"/>
                    </a:schemeClr>
                  </a:outerShdw>
                </a:effectLst>
              </a:endParaRPr>
            </a:p>
          </p:txBody>
        </p:sp>
        <p:sp>
          <p:nvSpPr>
            <p:cNvPr id="88" name="Rounded Rectangle 6">
              <a:extLst>
                <a:ext uri="{FF2B5EF4-FFF2-40B4-BE49-F238E27FC236}">
                  <a16:creationId xmlns:a16="http://schemas.microsoft.com/office/drawing/2014/main" id="{9CBCB11F-C2C5-455D-A8EF-242B54F5E395}"/>
                </a:ext>
              </a:extLst>
            </p:cNvPr>
            <p:cNvSpPr/>
            <p:nvPr/>
          </p:nvSpPr>
          <p:spPr>
            <a:xfrm>
              <a:off x="2514600" y="4343447"/>
              <a:ext cx="914400" cy="114300"/>
            </a:xfrm>
            <a:custGeom>
              <a:avLst/>
              <a:gdLst/>
              <a:ahLst/>
              <a:cxnLst/>
              <a:rect l="0" t="0" r="0" b="0"/>
              <a:pathLst>
                <a:path w="914400" h="114300">
                  <a:moveTo>
                    <a:pt x="838200" y="0"/>
                  </a:moveTo>
                  <a:cubicBezTo>
                    <a:pt x="880283" y="0"/>
                    <a:pt x="914400" y="34115"/>
                    <a:pt x="914400" y="76200"/>
                  </a:cubicBezTo>
                  <a:lnTo>
                    <a:pt x="914400" y="95250"/>
                  </a:lnTo>
                  <a:cubicBezTo>
                    <a:pt x="914400" y="105771"/>
                    <a:pt x="905870" y="114300"/>
                    <a:pt x="895350" y="114300"/>
                  </a:cubicBezTo>
                  <a:lnTo>
                    <a:pt x="19050" y="114300"/>
                  </a:lnTo>
                  <a:cubicBezTo>
                    <a:pt x="8528" y="114300"/>
                    <a:pt x="0" y="105771"/>
                    <a:pt x="0" y="95250"/>
                  </a:cubicBezTo>
                  <a:lnTo>
                    <a:pt x="0" y="76199"/>
                  </a:lnTo>
                  <a:cubicBezTo>
                    <a:pt x="0" y="34115"/>
                    <a:pt x="34116" y="0"/>
                    <a:pt x="76200" y="0"/>
                  </a:cubicBezTo>
                  <a:close/>
                </a:path>
              </a:pathLst>
            </a:custGeom>
            <a:ln/>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2000">
                <a:ln w="0"/>
                <a:effectLst>
                  <a:outerShdw blurRad="38100" dist="19050" dir="2700000" algn="tl" rotWithShape="0">
                    <a:schemeClr val="dk1">
                      <a:alpha val="40000"/>
                    </a:schemeClr>
                  </a:outerShdw>
                </a:effectLst>
              </a:endParaRPr>
            </a:p>
          </p:txBody>
        </p:sp>
        <p:sp>
          <p:nvSpPr>
            <p:cNvPr id="89" name="Rounded Rectangle 7">
              <a:extLst>
                <a:ext uri="{FF2B5EF4-FFF2-40B4-BE49-F238E27FC236}">
                  <a16:creationId xmlns:a16="http://schemas.microsoft.com/office/drawing/2014/main" id="{9B015F6D-55C7-402E-AD42-B47D105AEB14}"/>
                </a:ext>
              </a:extLst>
            </p:cNvPr>
            <p:cNvSpPr/>
            <p:nvPr/>
          </p:nvSpPr>
          <p:spPr>
            <a:xfrm>
              <a:off x="2628900" y="3689280"/>
              <a:ext cx="685800" cy="654123"/>
            </a:xfrm>
            <a:custGeom>
              <a:avLst/>
              <a:gdLst/>
              <a:ahLst/>
              <a:cxnLst/>
              <a:rect l="0" t="0" r="0" b="0"/>
              <a:pathLst>
                <a:path w="685800" h="654123">
                  <a:moveTo>
                    <a:pt x="267385" y="0"/>
                  </a:moveTo>
                  <a:cubicBezTo>
                    <a:pt x="288490" y="18415"/>
                    <a:pt x="314195" y="28545"/>
                    <a:pt x="343311" y="28545"/>
                  </a:cubicBezTo>
                  <a:cubicBezTo>
                    <a:pt x="372173" y="28545"/>
                    <a:pt x="397433" y="18593"/>
                    <a:pt x="418706" y="554"/>
                  </a:cubicBezTo>
                  <a:cubicBezTo>
                    <a:pt x="495221" y="173036"/>
                    <a:pt x="685800" y="654123"/>
                    <a:pt x="685800" y="654123"/>
                  </a:cubicBezTo>
                  <a:lnTo>
                    <a:pt x="0" y="654123"/>
                  </a:lnTo>
                  <a:cubicBezTo>
                    <a:pt x="0" y="654123"/>
                    <a:pt x="190947" y="172543"/>
                    <a:pt x="267385" y="0"/>
                  </a:cubicBezTo>
                  <a:close/>
                </a:path>
              </a:pathLst>
            </a:custGeom>
            <a:ln/>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2000">
                <a:ln w="0"/>
                <a:effectLst>
                  <a:outerShdw blurRad="38100" dist="19050" dir="2700000" algn="tl" rotWithShape="0">
                    <a:schemeClr val="dk1">
                      <a:alpha val="40000"/>
                    </a:schemeClr>
                  </a:outerShdw>
                </a:effectLst>
              </a:endParaRPr>
            </a:p>
          </p:txBody>
        </p:sp>
        <p:sp>
          <p:nvSpPr>
            <p:cNvPr id="90" name="Rounded Rectangle 8">
              <a:extLst>
                <a:ext uri="{FF2B5EF4-FFF2-40B4-BE49-F238E27FC236}">
                  <a16:creationId xmlns:a16="http://schemas.microsoft.com/office/drawing/2014/main" id="{B091C77D-1EDD-4D08-BCEF-46266F9158F6}"/>
                </a:ext>
              </a:extLst>
            </p:cNvPr>
            <p:cNvSpPr/>
            <p:nvPr/>
          </p:nvSpPr>
          <p:spPr>
            <a:xfrm>
              <a:off x="2514600" y="4067222"/>
              <a:ext cx="914400" cy="390525"/>
            </a:xfrm>
            <a:custGeom>
              <a:avLst/>
              <a:gdLst/>
              <a:ahLst/>
              <a:cxnLst/>
              <a:rect l="0" t="0" r="0" b="0"/>
              <a:pathLst>
                <a:path w="914400" h="390525">
                  <a:moveTo>
                    <a:pt x="838200" y="276225"/>
                  </a:moveTo>
                  <a:cubicBezTo>
                    <a:pt x="880283" y="276225"/>
                    <a:pt x="914400" y="310340"/>
                    <a:pt x="914400" y="352425"/>
                  </a:cubicBezTo>
                  <a:lnTo>
                    <a:pt x="914400" y="371475"/>
                  </a:lnTo>
                  <a:cubicBezTo>
                    <a:pt x="914400" y="381996"/>
                    <a:pt x="905870" y="390525"/>
                    <a:pt x="895350" y="390525"/>
                  </a:cubicBezTo>
                  <a:lnTo>
                    <a:pt x="19050" y="390525"/>
                  </a:lnTo>
                  <a:cubicBezTo>
                    <a:pt x="8528" y="390525"/>
                    <a:pt x="0" y="381996"/>
                    <a:pt x="0" y="371475"/>
                  </a:cubicBezTo>
                  <a:lnTo>
                    <a:pt x="0" y="352424"/>
                  </a:lnTo>
                  <a:cubicBezTo>
                    <a:pt x="0" y="310340"/>
                    <a:pt x="34116" y="276225"/>
                    <a:pt x="76200" y="276225"/>
                  </a:cubicBezTo>
                  <a:close/>
                  <a:moveTo>
                    <a:pt x="419099" y="210219"/>
                  </a:moveTo>
                  <a:lnTo>
                    <a:pt x="419099" y="123825"/>
                  </a:lnTo>
                  <a:lnTo>
                    <a:pt x="457199" y="85725"/>
                  </a:lnTo>
                  <a:lnTo>
                    <a:pt x="495299" y="123825"/>
                  </a:lnTo>
                  <a:lnTo>
                    <a:pt x="495299" y="210219"/>
                  </a:lnTo>
                  <a:cubicBezTo>
                    <a:pt x="484091" y="203735"/>
                    <a:pt x="471078" y="200025"/>
                    <a:pt x="457199" y="200025"/>
                  </a:cubicBezTo>
                  <a:cubicBezTo>
                    <a:pt x="443319" y="200025"/>
                    <a:pt x="430307" y="203735"/>
                    <a:pt x="419099" y="210219"/>
                  </a:cubicBezTo>
                  <a:close/>
                  <a:moveTo>
                    <a:pt x="380999" y="276225"/>
                  </a:moveTo>
                  <a:cubicBezTo>
                    <a:pt x="380999" y="248020"/>
                    <a:pt x="396323" y="223394"/>
                    <a:pt x="419099" y="210219"/>
                  </a:cubicBezTo>
                  <a:cubicBezTo>
                    <a:pt x="430307" y="203735"/>
                    <a:pt x="443319" y="200025"/>
                    <a:pt x="457199" y="200025"/>
                  </a:cubicBezTo>
                  <a:cubicBezTo>
                    <a:pt x="471078" y="200025"/>
                    <a:pt x="484091" y="203735"/>
                    <a:pt x="495299" y="210219"/>
                  </a:cubicBezTo>
                  <a:cubicBezTo>
                    <a:pt x="518075" y="223394"/>
                    <a:pt x="533399" y="248020"/>
                    <a:pt x="533399" y="276225"/>
                  </a:cubicBezTo>
                  <a:close/>
                  <a:moveTo>
                    <a:pt x="457200" y="0"/>
                  </a:moveTo>
                  <a:lnTo>
                    <a:pt x="457200" y="55245"/>
                  </a:lnTo>
                  <a:moveTo>
                    <a:pt x="652491" y="80933"/>
                  </a:moveTo>
                  <a:lnTo>
                    <a:pt x="613451" y="119974"/>
                  </a:lnTo>
                  <a:moveTo>
                    <a:pt x="300949" y="119974"/>
                  </a:moveTo>
                  <a:lnTo>
                    <a:pt x="261909" y="80933"/>
                  </a:lnTo>
                  <a:moveTo>
                    <a:pt x="521468" y="36093"/>
                  </a:moveTo>
                  <a:lnTo>
                    <a:pt x="514379" y="62703"/>
                  </a:lnTo>
                  <a:moveTo>
                    <a:pt x="332806" y="60953"/>
                  </a:moveTo>
                  <a:lnTo>
                    <a:pt x="346710" y="84893"/>
                  </a:lnTo>
                  <a:moveTo>
                    <a:pt x="581317" y="60861"/>
                  </a:moveTo>
                  <a:lnTo>
                    <a:pt x="567598" y="84708"/>
                  </a:lnTo>
                  <a:moveTo>
                    <a:pt x="392656" y="36185"/>
                  </a:moveTo>
                  <a:lnTo>
                    <a:pt x="399838" y="62795"/>
                  </a:lnTo>
                </a:path>
              </a:pathLst>
            </a:custGeom>
            <a:ln/>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2000">
                <a:ln w="0"/>
                <a:effectLst>
                  <a:outerShdw blurRad="38100" dist="19050" dir="2700000" algn="tl" rotWithShape="0">
                    <a:schemeClr val="dk1">
                      <a:alpha val="40000"/>
                    </a:schemeClr>
                  </a:outerShdw>
                </a:effectLst>
              </a:endParaRPr>
            </a:p>
          </p:txBody>
        </p:sp>
      </p:grpSp>
      <p:grpSp>
        <p:nvGrpSpPr>
          <p:cNvPr id="71" name="Group 70">
            <a:extLst>
              <a:ext uri="{FF2B5EF4-FFF2-40B4-BE49-F238E27FC236}">
                <a16:creationId xmlns:a16="http://schemas.microsoft.com/office/drawing/2014/main" id="{637795C8-2248-47AB-A323-C93CC22B8E03}"/>
              </a:ext>
            </a:extLst>
          </p:cNvPr>
          <p:cNvGrpSpPr/>
          <p:nvPr/>
        </p:nvGrpSpPr>
        <p:grpSpPr>
          <a:xfrm>
            <a:off x="7153592" y="3695198"/>
            <a:ext cx="1358317" cy="390607"/>
            <a:chOff x="3429000" y="3200400"/>
            <a:chExt cx="685800" cy="171450"/>
          </a:xfrm>
        </p:grpSpPr>
        <p:sp>
          <p:nvSpPr>
            <p:cNvPr id="85" name="Rounded Rectangle 10">
              <a:extLst>
                <a:ext uri="{FF2B5EF4-FFF2-40B4-BE49-F238E27FC236}">
                  <a16:creationId xmlns:a16="http://schemas.microsoft.com/office/drawing/2014/main" id="{1EF6D21D-DAB1-4B60-8267-250E4A416909}"/>
                </a:ext>
              </a:extLst>
            </p:cNvPr>
            <p:cNvSpPr/>
            <p:nvPr/>
          </p:nvSpPr>
          <p:spPr>
            <a:xfrm>
              <a:off x="3429000" y="3200400"/>
              <a:ext cx="685800" cy="171450"/>
            </a:xfrm>
            <a:custGeom>
              <a:avLst/>
              <a:gdLst/>
              <a:ahLst/>
              <a:cxnLst/>
              <a:rect l="0" t="0" r="0" b="0"/>
              <a:pathLst>
                <a:path w="685800" h="171450">
                  <a:moveTo>
                    <a:pt x="0" y="17145"/>
                  </a:moveTo>
                  <a:cubicBezTo>
                    <a:pt x="0" y="7676"/>
                    <a:pt x="7676" y="0"/>
                    <a:pt x="17145" y="0"/>
                  </a:cubicBezTo>
                  <a:lnTo>
                    <a:pt x="668655" y="0"/>
                  </a:lnTo>
                  <a:cubicBezTo>
                    <a:pt x="678123" y="0"/>
                    <a:pt x="685800" y="7676"/>
                    <a:pt x="685800" y="17145"/>
                  </a:cubicBezTo>
                  <a:cubicBezTo>
                    <a:pt x="685800" y="102365"/>
                    <a:pt x="616715" y="171450"/>
                    <a:pt x="531495" y="171450"/>
                  </a:cubicBezTo>
                  <a:lnTo>
                    <a:pt x="154305" y="171450"/>
                  </a:lnTo>
                  <a:cubicBezTo>
                    <a:pt x="69084" y="171450"/>
                    <a:pt x="0" y="102365"/>
                    <a:pt x="0" y="17145"/>
                  </a:cubicBezTo>
                  <a:close/>
                </a:path>
              </a:pathLst>
            </a:custGeom>
            <a:ln/>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2000">
                <a:ln w="0"/>
                <a:effectLst>
                  <a:outerShdw blurRad="38100" dist="19050" dir="2700000" algn="tl" rotWithShape="0">
                    <a:schemeClr val="dk1">
                      <a:alpha val="40000"/>
                    </a:schemeClr>
                  </a:outerShdw>
                </a:effectLst>
              </a:endParaRPr>
            </a:p>
          </p:txBody>
        </p:sp>
        <p:sp>
          <p:nvSpPr>
            <p:cNvPr id="86" name="Rounded Rectangle 11">
              <a:extLst>
                <a:ext uri="{FF2B5EF4-FFF2-40B4-BE49-F238E27FC236}">
                  <a16:creationId xmlns:a16="http://schemas.microsoft.com/office/drawing/2014/main" id="{3FC3D741-1A0A-4DDD-9745-3C2CEEAC3F4B}"/>
                </a:ext>
              </a:extLst>
            </p:cNvPr>
            <p:cNvSpPr/>
            <p:nvPr/>
          </p:nvSpPr>
          <p:spPr>
            <a:xfrm>
              <a:off x="3429000" y="3200400"/>
              <a:ext cx="685800" cy="171450"/>
            </a:xfrm>
            <a:custGeom>
              <a:avLst/>
              <a:gdLst/>
              <a:ahLst/>
              <a:cxnLst/>
              <a:rect l="0" t="0" r="0" b="0"/>
              <a:pathLst>
                <a:path w="685800" h="171450">
                  <a:moveTo>
                    <a:pt x="0" y="17145"/>
                  </a:moveTo>
                  <a:cubicBezTo>
                    <a:pt x="0" y="7676"/>
                    <a:pt x="7676" y="0"/>
                    <a:pt x="17145" y="0"/>
                  </a:cubicBezTo>
                  <a:lnTo>
                    <a:pt x="668655" y="0"/>
                  </a:lnTo>
                  <a:cubicBezTo>
                    <a:pt x="678123" y="0"/>
                    <a:pt x="685800" y="7676"/>
                    <a:pt x="685800" y="17145"/>
                  </a:cubicBezTo>
                  <a:cubicBezTo>
                    <a:pt x="685800" y="102365"/>
                    <a:pt x="616715" y="171450"/>
                    <a:pt x="531495" y="171450"/>
                  </a:cubicBezTo>
                  <a:lnTo>
                    <a:pt x="154305" y="171450"/>
                  </a:lnTo>
                  <a:cubicBezTo>
                    <a:pt x="69084" y="171450"/>
                    <a:pt x="0" y="102365"/>
                    <a:pt x="0" y="17145"/>
                  </a:cubicBezTo>
                  <a:close/>
                </a:path>
              </a:pathLst>
            </a:custGeom>
            <a:ln/>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2000">
                <a:ln w="0"/>
                <a:effectLst>
                  <a:outerShdw blurRad="38100" dist="19050" dir="2700000" algn="tl" rotWithShape="0">
                    <a:schemeClr val="dk1">
                      <a:alpha val="40000"/>
                    </a:schemeClr>
                  </a:outerShdw>
                </a:effectLst>
              </a:endParaRPr>
            </a:p>
          </p:txBody>
        </p:sp>
      </p:grpSp>
      <p:grpSp>
        <p:nvGrpSpPr>
          <p:cNvPr id="72" name="Group 71">
            <a:extLst>
              <a:ext uri="{FF2B5EF4-FFF2-40B4-BE49-F238E27FC236}">
                <a16:creationId xmlns:a16="http://schemas.microsoft.com/office/drawing/2014/main" id="{6B3AE69E-2986-4879-9537-84A05F385E5A}"/>
              </a:ext>
            </a:extLst>
          </p:cNvPr>
          <p:cNvGrpSpPr/>
          <p:nvPr/>
        </p:nvGrpSpPr>
        <p:grpSpPr>
          <a:xfrm>
            <a:off x="3664815" y="3680293"/>
            <a:ext cx="1358317" cy="390607"/>
            <a:chOff x="1828800" y="3200400"/>
            <a:chExt cx="685800" cy="171450"/>
          </a:xfrm>
        </p:grpSpPr>
        <p:sp>
          <p:nvSpPr>
            <p:cNvPr id="83" name="Rounded Rectangle 13">
              <a:extLst>
                <a:ext uri="{FF2B5EF4-FFF2-40B4-BE49-F238E27FC236}">
                  <a16:creationId xmlns:a16="http://schemas.microsoft.com/office/drawing/2014/main" id="{DF0DA35D-22D9-47A2-99EF-1D9FE1C1D170}"/>
                </a:ext>
              </a:extLst>
            </p:cNvPr>
            <p:cNvSpPr/>
            <p:nvPr/>
          </p:nvSpPr>
          <p:spPr>
            <a:xfrm>
              <a:off x="1828800" y="3200400"/>
              <a:ext cx="685800" cy="171450"/>
            </a:xfrm>
            <a:custGeom>
              <a:avLst/>
              <a:gdLst/>
              <a:ahLst/>
              <a:cxnLst/>
              <a:rect l="0" t="0" r="0" b="0"/>
              <a:pathLst>
                <a:path w="685800" h="171450">
                  <a:moveTo>
                    <a:pt x="0" y="17145"/>
                  </a:moveTo>
                  <a:cubicBezTo>
                    <a:pt x="0" y="7676"/>
                    <a:pt x="7676" y="0"/>
                    <a:pt x="17145" y="0"/>
                  </a:cubicBezTo>
                  <a:lnTo>
                    <a:pt x="668655" y="0"/>
                  </a:lnTo>
                  <a:cubicBezTo>
                    <a:pt x="678123" y="0"/>
                    <a:pt x="685800" y="7676"/>
                    <a:pt x="685800" y="17145"/>
                  </a:cubicBezTo>
                  <a:cubicBezTo>
                    <a:pt x="685800" y="102365"/>
                    <a:pt x="616715" y="171450"/>
                    <a:pt x="531495" y="171450"/>
                  </a:cubicBezTo>
                  <a:lnTo>
                    <a:pt x="154305" y="171450"/>
                  </a:lnTo>
                  <a:cubicBezTo>
                    <a:pt x="69084" y="171450"/>
                    <a:pt x="0" y="102365"/>
                    <a:pt x="0" y="17145"/>
                  </a:cubicBezTo>
                  <a:close/>
                </a:path>
              </a:pathLst>
            </a:custGeom>
            <a:ln/>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2000">
                <a:ln w="0"/>
                <a:effectLst>
                  <a:outerShdw blurRad="38100" dist="19050" dir="2700000" algn="tl" rotWithShape="0">
                    <a:schemeClr val="dk1">
                      <a:alpha val="40000"/>
                    </a:schemeClr>
                  </a:outerShdw>
                </a:effectLst>
              </a:endParaRPr>
            </a:p>
          </p:txBody>
        </p:sp>
        <p:sp>
          <p:nvSpPr>
            <p:cNvPr id="84" name="Rounded Rectangle 14">
              <a:extLst>
                <a:ext uri="{FF2B5EF4-FFF2-40B4-BE49-F238E27FC236}">
                  <a16:creationId xmlns:a16="http://schemas.microsoft.com/office/drawing/2014/main" id="{26DD921A-0868-455E-92E8-25431DD07730}"/>
                </a:ext>
              </a:extLst>
            </p:cNvPr>
            <p:cNvSpPr/>
            <p:nvPr/>
          </p:nvSpPr>
          <p:spPr>
            <a:xfrm>
              <a:off x="1828800" y="3200400"/>
              <a:ext cx="685800" cy="171450"/>
            </a:xfrm>
            <a:custGeom>
              <a:avLst/>
              <a:gdLst/>
              <a:ahLst/>
              <a:cxnLst/>
              <a:rect l="0" t="0" r="0" b="0"/>
              <a:pathLst>
                <a:path w="685800" h="171450">
                  <a:moveTo>
                    <a:pt x="0" y="17145"/>
                  </a:moveTo>
                  <a:cubicBezTo>
                    <a:pt x="0" y="7676"/>
                    <a:pt x="7676" y="0"/>
                    <a:pt x="17145" y="0"/>
                  </a:cubicBezTo>
                  <a:lnTo>
                    <a:pt x="668655" y="0"/>
                  </a:lnTo>
                  <a:cubicBezTo>
                    <a:pt x="678123" y="0"/>
                    <a:pt x="685800" y="7676"/>
                    <a:pt x="685800" y="17145"/>
                  </a:cubicBezTo>
                  <a:cubicBezTo>
                    <a:pt x="685800" y="102365"/>
                    <a:pt x="616715" y="171450"/>
                    <a:pt x="531495" y="171450"/>
                  </a:cubicBezTo>
                  <a:lnTo>
                    <a:pt x="154305" y="171450"/>
                  </a:lnTo>
                  <a:cubicBezTo>
                    <a:pt x="69084" y="171450"/>
                    <a:pt x="0" y="102365"/>
                    <a:pt x="0" y="17145"/>
                  </a:cubicBezTo>
                  <a:close/>
                </a:path>
              </a:pathLst>
            </a:custGeom>
            <a:ln/>
          </p:spPr>
          <p:style>
            <a:lnRef idx="1">
              <a:schemeClr val="accent2"/>
            </a:lnRef>
            <a:fillRef idx="2">
              <a:schemeClr val="accent2"/>
            </a:fillRef>
            <a:effectRef idx="1">
              <a:schemeClr val="accent2"/>
            </a:effectRef>
            <a:fontRef idx="minor">
              <a:schemeClr val="dk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2000">
                <a:ln w="0"/>
                <a:effectLst>
                  <a:outerShdw blurRad="38100" dist="19050" dir="2700000" algn="tl" rotWithShape="0">
                    <a:schemeClr val="dk1">
                      <a:alpha val="40000"/>
                    </a:schemeClr>
                  </a:outerShdw>
                </a:effectLst>
              </a:endParaRPr>
            </a:p>
          </p:txBody>
        </p:sp>
      </p:grpSp>
      <p:sp>
        <p:nvSpPr>
          <p:cNvPr id="73" name="TextBox 17">
            <a:extLst>
              <a:ext uri="{FF2B5EF4-FFF2-40B4-BE49-F238E27FC236}">
                <a16:creationId xmlns:a16="http://schemas.microsoft.com/office/drawing/2014/main" id="{EE56BD0C-361E-45FB-A4A1-45005D7F221E}"/>
              </a:ext>
            </a:extLst>
          </p:cNvPr>
          <p:cNvSpPr txBox="1"/>
          <p:nvPr/>
        </p:nvSpPr>
        <p:spPr>
          <a:xfrm>
            <a:off x="263400" y="1575083"/>
            <a:ext cx="3148225" cy="492443"/>
          </a:xfrm>
          <a:prstGeom prst="rect">
            <a:avLst/>
          </a:prstGeom>
          <a:noFill/>
          <a:ln>
            <a:noFill/>
          </a:ln>
        </p:spPr>
        <p:txBody>
          <a:bodyPr wrap="square" lIns="0" tIns="0" rIns="0" bIns="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s-CO" sz="1600" dirty="0">
                <a:ln w="0"/>
                <a:effectLst>
                  <a:outerShdw blurRad="38100" dist="19050" dir="2700000" algn="tl" rotWithShape="0">
                    <a:schemeClr val="dk1">
                      <a:alpha val="40000"/>
                    </a:schemeClr>
                  </a:outerShdw>
                </a:effectLst>
                <a:latin typeface="Roboto"/>
              </a:rPr>
              <a:t>NATURALEZA</a:t>
            </a:r>
          </a:p>
          <a:p>
            <a:pPr algn="r"/>
            <a:r>
              <a:rPr lang="es-CO" sz="1600" dirty="0">
                <a:ln w="0"/>
                <a:effectLst>
                  <a:outerShdw blurRad="38100" dist="19050" dir="2700000" algn="tl" rotWithShape="0">
                    <a:schemeClr val="dk1">
                      <a:alpha val="40000"/>
                    </a:schemeClr>
                  </a:outerShdw>
                </a:effectLst>
                <a:latin typeface="Roboto"/>
              </a:rPr>
              <a:t>Para variables </a:t>
            </a:r>
            <a:r>
              <a:rPr lang="es-CO" sz="1600" dirty="0" err="1">
                <a:ln w="0"/>
                <a:effectLst>
                  <a:outerShdw blurRad="38100" dist="19050" dir="2700000" algn="tl" rotWithShape="0">
                    <a:schemeClr val="dk1">
                      <a:alpha val="40000"/>
                    </a:schemeClr>
                  </a:outerShdw>
                </a:effectLst>
                <a:latin typeface="Roboto"/>
              </a:rPr>
              <a:t>culitativas</a:t>
            </a:r>
            <a:endParaRPr sz="1600" dirty="0">
              <a:ln w="0"/>
              <a:effectLst>
                <a:outerShdw blurRad="38100" dist="19050" dir="2700000" algn="tl" rotWithShape="0">
                  <a:schemeClr val="dk1">
                    <a:alpha val="40000"/>
                  </a:schemeClr>
                </a:outerShdw>
              </a:effectLst>
              <a:latin typeface="Roboto"/>
            </a:endParaRPr>
          </a:p>
        </p:txBody>
      </p:sp>
      <p:sp>
        <p:nvSpPr>
          <p:cNvPr id="75" name="TextBox 19">
            <a:extLst>
              <a:ext uri="{FF2B5EF4-FFF2-40B4-BE49-F238E27FC236}">
                <a16:creationId xmlns:a16="http://schemas.microsoft.com/office/drawing/2014/main" id="{4D801CCB-34E9-4E50-B8BD-04A78F23A13B}"/>
              </a:ext>
            </a:extLst>
          </p:cNvPr>
          <p:cNvSpPr txBox="1"/>
          <p:nvPr/>
        </p:nvSpPr>
        <p:spPr>
          <a:xfrm>
            <a:off x="-200296" y="2430958"/>
            <a:ext cx="3632245" cy="1477328"/>
          </a:xfrm>
          <a:prstGeom prst="rect">
            <a:avLst/>
          </a:prstGeom>
          <a:noFill/>
          <a:ln>
            <a:noFill/>
          </a:ln>
        </p:spPr>
        <p:txBody>
          <a:bodyPr wrap="square" lIns="0" tIns="0" rIns="0" bIns="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s-CO" sz="1600" dirty="0">
                <a:ln w="0"/>
                <a:effectLst>
                  <a:outerShdw blurRad="38100" dist="19050" dir="2700000" algn="tl" rotWithShape="0">
                    <a:schemeClr val="dk1">
                      <a:alpha val="40000"/>
                    </a:schemeClr>
                  </a:outerShdw>
                </a:effectLst>
                <a:latin typeface="Roboto"/>
              </a:rPr>
              <a:t>TABULACIÓN</a:t>
            </a:r>
          </a:p>
          <a:p>
            <a:pPr algn="r"/>
            <a:r>
              <a:rPr lang="es-CO" sz="1600" dirty="0">
                <a:ln w="0"/>
                <a:effectLst>
                  <a:outerShdw blurRad="38100" dist="19050" dir="2700000" algn="tl" rotWithShape="0">
                    <a:schemeClr val="dk1">
                      <a:alpha val="40000"/>
                    </a:schemeClr>
                  </a:outerShdw>
                </a:effectLst>
                <a:latin typeface="Roboto"/>
              </a:rPr>
              <a:t>Tablas de frecuencias: Absoluta y Relativa </a:t>
            </a:r>
          </a:p>
          <a:p>
            <a:pPr algn="r"/>
            <a:endParaRPr lang="es-CO" sz="1600" dirty="0">
              <a:ln w="0"/>
              <a:effectLst>
                <a:outerShdw blurRad="38100" dist="19050" dir="2700000" algn="tl" rotWithShape="0">
                  <a:schemeClr val="dk1">
                    <a:alpha val="40000"/>
                  </a:schemeClr>
                </a:outerShdw>
              </a:effectLst>
              <a:latin typeface="Roboto"/>
            </a:endParaRPr>
          </a:p>
          <a:p>
            <a:pPr algn="r"/>
            <a:r>
              <a:rPr lang="es-CO" sz="1600" dirty="0">
                <a:ln w="0"/>
                <a:effectLst>
                  <a:outerShdw blurRad="38100" dist="19050" dir="2700000" algn="tl" rotWithShape="0">
                    <a:schemeClr val="dk1">
                      <a:alpha val="40000"/>
                    </a:schemeClr>
                  </a:outerShdw>
                </a:effectLst>
                <a:latin typeface="Roboto"/>
              </a:rPr>
              <a:t>GRÁFICOS</a:t>
            </a:r>
          </a:p>
          <a:p>
            <a:pPr algn="r"/>
            <a:r>
              <a:rPr lang="es-CO" sz="1600" dirty="0">
                <a:ln w="0"/>
                <a:effectLst>
                  <a:outerShdw blurRad="38100" dist="19050" dir="2700000" algn="tl" rotWithShape="0">
                    <a:schemeClr val="dk1">
                      <a:alpha val="40000"/>
                    </a:schemeClr>
                  </a:outerShdw>
                </a:effectLst>
                <a:latin typeface="Roboto"/>
              </a:rPr>
              <a:t>Barras y Circular</a:t>
            </a:r>
            <a:endParaRPr sz="1600" dirty="0">
              <a:ln w="0"/>
              <a:effectLst>
                <a:outerShdw blurRad="38100" dist="19050" dir="2700000" algn="tl" rotWithShape="0">
                  <a:schemeClr val="dk1">
                    <a:alpha val="40000"/>
                  </a:schemeClr>
                </a:outerShdw>
              </a:effectLst>
              <a:latin typeface="Roboto"/>
            </a:endParaRPr>
          </a:p>
        </p:txBody>
      </p:sp>
      <p:sp>
        <p:nvSpPr>
          <p:cNvPr id="77" name="TextBox 21">
            <a:extLst>
              <a:ext uri="{FF2B5EF4-FFF2-40B4-BE49-F238E27FC236}">
                <a16:creationId xmlns:a16="http://schemas.microsoft.com/office/drawing/2014/main" id="{7CE4CB0D-F72C-4EAE-9D13-979A1C6C3F55}"/>
              </a:ext>
            </a:extLst>
          </p:cNvPr>
          <p:cNvSpPr txBox="1"/>
          <p:nvPr/>
        </p:nvSpPr>
        <p:spPr>
          <a:xfrm>
            <a:off x="544181" y="4894489"/>
            <a:ext cx="4386231" cy="276999"/>
          </a:xfrm>
          <a:prstGeom prst="rect">
            <a:avLst/>
          </a:prstGeom>
          <a:noFill/>
          <a:ln>
            <a:noFill/>
          </a:ln>
        </p:spPr>
        <p:txBody>
          <a:bodyPr wrap="square" lIns="0" tIns="0" rIns="0" bIns="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CO" dirty="0">
                <a:ln w="0"/>
                <a:effectLst>
                  <a:outerShdw blurRad="38100" dist="19050" dir="2700000" algn="tl" rotWithShape="0">
                    <a:schemeClr val="dk1">
                      <a:alpha val="40000"/>
                    </a:schemeClr>
                  </a:outerShdw>
                </a:effectLst>
              </a:rPr>
              <a:t>ESTADÍSTICA DESCRIPTIVA</a:t>
            </a:r>
          </a:p>
        </p:txBody>
      </p:sp>
      <p:sp>
        <p:nvSpPr>
          <p:cNvPr id="78" name="TextBox 22">
            <a:extLst>
              <a:ext uri="{FF2B5EF4-FFF2-40B4-BE49-F238E27FC236}">
                <a16:creationId xmlns:a16="http://schemas.microsoft.com/office/drawing/2014/main" id="{DF489F6E-CA4C-489D-9057-1B5B6B12138A}"/>
              </a:ext>
            </a:extLst>
          </p:cNvPr>
          <p:cNvSpPr txBox="1"/>
          <p:nvPr/>
        </p:nvSpPr>
        <p:spPr>
          <a:xfrm>
            <a:off x="7832750" y="4866066"/>
            <a:ext cx="4188144" cy="276999"/>
          </a:xfrm>
          <a:prstGeom prst="rect">
            <a:avLst/>
          </a:prstGeom>
          <a:noFill/>
          <a:ln>
            <a:noFill/>
          </a:ln>
        </p:spPr>
        <p:txBody>
          <a:bodyPr wrap="square" lIns="0" tIns="0" rIns="0" bIns="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CO" dirty="0">
                <a:ln w="0"/>
                <a:effectLst>
                  <a:outerShdw blurRad="38100" dist="19050" dir="2700000" algn="tl" rotWithShape="0">
                    <a:schemeClr val="dk1">
                      <a:alpha val="40000"/>
                    </a:schemeClr>
                  </a:outerShdw>
                </a:effectLst>
              </a:rPr>
              <a:t>ESTADÍSTICA INFERENCIAL</a:t>
            </a:r>
          </a:p>
        </p:txBody>
      </p:sp>
      <p:sp>
        <p:nvSpPr>
          <p:cNvPr id="79" name="Rounded Rectangle 23">
            <a:extLst>
              <a:ext uri="{FF2B5EF4-FFF2-40B4-BE49-F238E27FC236}">
                <a16:creationId xmlns:a16="http://schemas.microsoft.com/office/drawing/2014/main" id="{31B8FD7B-2A94-4F9E-9236-87CDD7C1052C}"/>
              </a:ext>
            </a:extLst>
          </p:cNvPr>
          <p:cNvSpPr/>
          <p:nvPr/>
        </p:nvSpPr>
        <p:spPr>
          <a:xfrm>
            <a:off x="4050188" y="1392935"/>
            <a:ext cx="892700" cy="1009608"/>
          </a:xfrm>
          <a:custGeom>
            <a:avLst/>
            <a:gdLst/>
            <a:ahLst/>
            <a:cxnLst/>
            <a:rect l="0" t="0" r="0" b="0"/>
            <a:pathLst>
              <a:path w="450715" h="443150">
                <a:moveTo>
                  <a:pt x="0" y="0"/>
                </a:moveTo>
                <a:moveTo>
                  <a:pt x="273550" y="109775"/>
                </a:moveTo>
                <a:lnTo>
                  <a:pt x="256405" y="92630"/>
                </a:lnTo>
                <a:cubicBezTo>
                  <a:pt x="243070" y="77390"/>
                  <a:pt x="256407" y="52625"/>
                  <a:pt x="277362" y="58340"/>
                </a:cubicBezTo>
                <a:lnTo>
                  <a:pt x="300220" y="64055"/>
                </a:lnTo>
                <a:cubicBezTo>
                  <a:pt x="307840" y="65960"/>
                  <a:pt x="317365" y="62150"/>
                  <a:pt x="319270" y="52625"/>
                </a:cubicBezTo>
                <a:lnTo>
                  <a:pt x="326892" y="29765"/>
                </a:lnTo>
                <a:cubicBezTo>
                  <a:pt x="332607" y="8810"/>
                  <a:pt x="361180" y="8810"/>
                  <a:pt x="366895" y="29765"/>
                </a:cubicBezTo>
                <a:lnTo>
                  <a:pt x="374517" y="52625"/>
                </a:lnTo>
                <a:cubicBezTo>
                  <a:pt x="376422" y="60245"/>
                  <a:pt x="385947" y="65960"/>
                  <a:pt x="393567" y="64055"/>
                </a:cubicBezTo>
                <a:lnTo>
                  <a:pt x="416425" y="58340"/>
                </a:lnTo>
                <a:cubicBezTo>
                  <a:pt x="437380" y="54530"/>
                  <a:pt x="450715" y="77390"/>
                  <a:pt x="437380" y="92630"/>
                </a:cubicBezTo>
                <a:lnTo>
                  <a:pt x="420237" y="109775"/>
                </a:lnTo>
                <a:cubicBezTo>
                  <a:pt x="414522" y="115490"/>
                  <a:pt x="414522" y="125015"/>
                  <a:pt x="420237" y="130730"/>
                </a:cubicBezTo>
                <a:lnTo>
                  <a:pt x="437380" y="147875"/>
                </a:lnTo>
                <a:cubicBezTo>
                  <a:pt x="450715" y="163115"/>
                  <a:pt x="437380" y="187880"/>
                  <a:pt x="416425" y="182165"/>
                </a:cubicBezTo>
                <a:lnTo>
                  <a:pt x="393567" y="176450"/>
                </a:lnTo>
                <a:cubicBezTo>
                  <a:pt x="385947" y="174545"/>
                  <a:pt x="376422" y="178355"/>
                  <a:pt x="374517" y="187880"/>
                </a:cubicBezTo>
                <a:lnTo>
                  <a:pt x="366895" y="210740"/>
                </a:lnTo>
                <a:cubicBezTo>
                  <a:pt x="361180" y="231695"/>
                  <a:pt x="332607" y="231695"/>
                  <a:pt x="326892" y="210740"/>
                </a:cubicBezTo>
                <a:lnTo>
                  <a:pt x="319270" y="187880"/>
                </a:lnTo>
                <a:moveTo>
                  <a:pt x="262120" y="405050"/>
                </a:moveTo>
                <a:cubicBezTo>
                  <a:pt x="262120" y="426005"/>
                  <a:pt x="244975" y="443150"/>
                  <a:pt x="224020" y="443150"/>
                </a:cubicBezTo>
                <a:lnTo>
                  <a:pt x="52571" y="443150"/>
                </a:lnTo>
                <a:cubicBezTo>
                  <a:pt x="31616" y="443150"/>
                  <a:pt x="14471" y="426005"/>
                  <a:pt x="14471" y="405050"/>
                </a:cubicBezTo>
                <a:lnTo>
                  <a:pt x="14471" y="195500"/>
                </a:lnTo>
                <a:cubicBezTo>
                  <a:pt x="14471" y="174545"/>
                  <a:pt x="31616" y="157400"/>
                  <a:pt x="52571" y="157400"/>
                </a:cubicBezTo>
                <a:lnTo>
                  <a:pt x="224020" y="157400"/>
                </a:lnTo>
                <a:cubicBezTo>
                  <a:pt x="244975" y="157400"/>
                  <a:pt x="262120" y="174545"/>
                  <a:pt x="262120" y="195500"/>
                </a:cubicBezTo>
                <a:close/>
                <a:moveTo>
                  <a:pt x="204970" y="214550"/>
                </a:moveTo>
                <a:lnTo>
                  <a:pt x="71621" y="214550"/>
                </a:lnTo>
                <a:lnTo>
                  <a:pt x="71621" y="271700"/>
                </a:lnTo>
                <a:lnTo>
                  <a:pt x="204970" y="271700"/>
                </a:lnTo>
                <a:close/>
                <a:moveTo>
                  <a:pt x="75431" y="319325"/>
                </a:moveTo>
                <a:cubicBezTo>
                  <a:pt x="73326" y="319325"/>
                  <a:pt x="71621" y="321030"/>
                  <a:pt x="71621" y="323135"/>
                </a:cubicBezTo>
                <a:cubicBezTo>
                  <a:pt x="71621" y="325240"/>
                  <a:pt x="73326" y="326945"/>
                  <a:pt x="75431" y="326945"/>
                </a:cubicBezTo>
                <a:moveTo>
                  <a:pt x="75431" y="326945"/>
                </a:moveTo>
                <a:cubicBezTo>
                  <a:pt x="77535" y="326945"/>
                  <a:pt x="79241" y="325240"/>
                  <a:pt x="79241" y="323135"/>
                </a:cubicBezTo>
                <a:cubicBezTo>
                  <a:pt x="79241" y="321030"/>
                  <a:pt x="77535" y="319325"/>
                  <a:pt x="75431" y="319325"/>
                </a:cubicBezTo>
                <a:moveTo>
                  <a:pt x="75431" y="376475"/>
                </a:moveTo>
                <a:cubicBezTo>
                  <a:pt x="73326" y="376475"/>
                  <a:pt x="71621" y="378180"/>
                  <a:pt x="71621" y="380285"/>
                </a:cubicBezTo>
                <a:cubicBezTo>
                  <a:pt x="71621" y="382390"/>
                  <a:pt x="73326" y="384095"/>
                  <a:pt x="75431" y="384095"/>
                </a:cubicBezTo>
                <a:moveTo>
                  <a:pt x="75431" y="384095"/>
                </a:moveTo>
                <a:cubicBezTo>
                  <a:pt x="77535" y="384095"/>
                  <a:pt x="79241" y="382390"/>
                  <a:pt x="79241" y="380285"/>
                </a:cubicBezTo>
                <a:cubicBezTo>
                  <a:pt x="79241" y="378180"/>
                  <a:pt x="77535" y="376475"/>
                  <a:pt x="75431" y="376475"/>
                </a:cubicBezTo>
                <a:moveTo>
                  <a:pt x="138297" y="319325"/>
                </a:moveTo>
                <a:cubicBezTo>
                  <a:pt x="136192" y="319325"/>
                  <a:pt x="134487" y="321030"/>
                  <a:pt x="134487" y="323135"/>
                </a:cubicBezTo>
                <a:cubicBezTo>
                  <a:pt x="134487" y="325240"/>
                  <a:pt x="136192" y="326945"/>
                  <a:pt x="138297" y="326945"/>
                </a:cubicBezTo>
                <a:moveTo>
                  <a:pt x="138295" y="326945"/>
                </a:moveTo>
                <a:cubicBezTo>
                  <a:pt x="140399" y="326945"/>
                  <a:pt x="142105" y="325240"/>
                  <a:pt x="142105" y="323135"/>
                </a:cubicBezTo>
                <a:cubicBezTo>
                  <a:pt x="142105" y="321030"/>
                  <a:pt x="140399" y="319325"/>
                  <a:pt x="138295" y="319325"/>
                </a:cubicBezTo>
                <a:moveTo>
                  <a:pt x="138297" y="376475"/>
                </a:moveTo>
                <a:cubicBezTo>
                  <a:pt x="136192" y="376475"/>
                  <a:pt x="134487" y="378180"/>
                  <a:pt x="134487" y="380285"/>
                </a:cubicBezTo>
                <a:cubicBezTo>
                  <a:pt x="134487" y="382390"/>
                  <a:pt x="136192" y="384095"/>
                  <a:pt x="138297" y="384095"/>
                </a:cubicBezTo>
                <a:moveTo>
                  <a:pt x="138295" y="384095"/>
                </a:moveTo>
                <a:cubicBezTo>
                  <a:pt x="140399" y="384095"/>
                  <a:pt x="142105" y="382390"/>
                  <a:pt x="142105" y="380285"/>
                </a:cubicBezTo>
                <a:cubicBezTo>
                  <a:pt x="142105" y="378180"/>
                  <a:pt x="140399" y="376475"/>
                  <a:pt x="138295" y="376475"/>
                </a:cubicBezTo>
                <a:moveTo>
                  <a:pt x="199255" y="319325"/>
                </a:moveTo>
                <a:cubicBezTo>
                  <a:pt x="197152" y="319325"/>
                  <a:pt x="195445" y="321030"/>
                  <a:pt x="195445" y="323135"/>
                </a:cubicBezTo>
                <a:cubicBezTo>
                  <a:pt x="195445" y="325240"/>
                  <a:pt x="197152" y="326945"/>
                  <a:pt x="199255" y="326945"/>
                </a:cubicBezTo>
                <a:moveTo>
                  <a:pt x="199257" y="326945"/>
                </a:moveTo>
                <a:cubicBezTo>
                  <a:pt x="201360" y="326945"/>
                  <a:pt x="203067" y="325240"/>
                  <a:pt x="203067" y="323135"/>
                </a:cubicBezTo>
                <a:cubicBezTo>
                  <a:pt x="203067" y="321030"/>
                  <a:pt x="201360" y="319325"/>
                  <a:pt x="199257" y="319325"/>
                </a:cubicBezTo>
                <a:moveTo>
                  <a:pt x="199255" y="376475"/>
                </a:moveTo>
                <a:cubicBezTo>
                  <a:pt x="197152" y="376475"/>
                  <a:pt x="195445" y="378180"/>
                  <a:pt x="195445" y="380285"/>
                </a:cubicBezTo>
                <a:cubicBezTo>
                  <a:pt x="195445" y="382390"/>
                  <a:pt x="197152" y="384095"/>
                  <a:pt x="199255" y="384095"/>
                </a:cubicBezTo>
                <a:moveTo>
                  <a:pt x="199257" y="384095"/>
                </a:moveTo>
                <a:cubicBezTo>
                  <a:pt x="201360" y="384095"/>
                  <a:pt x="203067" y="382390"/>
                  <a:pt x="203067" y="380285"/>
                </a:cubicBezTo>
                <a:cubicBezTo>
                  <a:pt x="203067" y="378180"/>
                  <a:pt x="201360" y="376475"/>
                  <a:pt x="199257" y="376475"/>
                </a:cubicBezTo>
                <a:moveTo>
                  <a:pt x="318325" y="120262"/>
                </a:moveTo>
                <a:cubicBezTo>
                  <a:pt x="318325" y="136044"/>
                  <a:pt x="331119" y="148837"/>
                  <a:pt x="346900" y="148837"/>
                </a:cubicBezTo>
                <a:cubicBezTo>
                  <a:pt x="362681" y="148837"/>
                  <a:pt x="375475" y="136044"/>
                  <a:pt x="375475" y="120262"/>
                </a:cubicBezTo>
                <a:cubicBezTo>
                  <a:pt x="375475" y="104481"/>
                  <a:pt x="362681" y="91687"/>
                  <a:pt x="346900" y="91687"/>
                </a:cubicBezTo>
                <a:cubicBezTo>
                  <a:pt x="331118" y="91687"/>
                  <a:pt x="318325" y="104481"/>
                  <a:pt x="318325" y="120262"/>
                </a:cubicBezTo>
              </a:path>
            </a:pathLst>
          </a:custGeom>
          <a:ln/>
        </p:spPr>
        <p:style>
          <a:lnRef idx="3">
            <a:schemeClr val="accent4"/>
          </a:lnRef>
          <a:fillRef idx="0">
            <a:schemeClr val="accent4"/>
          </a:fillRef>
          <a:effectRef idx="2">
            <a:schemeClr val="accent4"/>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2000">
              <a:ln w="0"/>
              <a:effectLst>
                <a:outerShdw blurRad="38100" dist="19050" dir="2700000" algn="tl" rotWithShape="0">
                  <a:schemeClr val="dk1">
                    <a:alpha val="40000"/>
                  </a:schemeClr>
                </a:outerShdw>
              </a:effectLst>
            </a:endParaRPr>
          </a:p>
        </p:txBody>
      </p:sp>
      <p:sp>
        <p:nvSpPr>
          <p:cNvPr id="80" name="Rounded Rectangle 24">
            <a:extLst>
              <a:ext uri="{FF2B5EF4-FFF2-40B4-BE49-F238E27FC236}">
                <a16:creationId xmlns:a16="http://schemas.microsoft.com/office/drawing/2014/main" id="{FE6CD21C-79D8-408F-A7B7-D01282A1F969}"/>
              </a:ext>
            </a:extLst>
          </p:cNvPr>
          <p:cNvSpPr/>
          <p:nvPr/>
        </p:nvSpPr>
        <p:spPr>
          <a:xfrm>
            <a:off x="7483169" y="1602303"/>
            <a:ext cx="842751" cy="998172"/>
          </a:xfrm>
          <a:custGeom>
            <a:avLst/>
            <a:gdLst/>
            <a:ahLst/>
            <a:cxnLst/>
            <a:rect l="0" t="0" r="0" b="0"/>
            <a:pathLst>
              <a:path w="425496" h="438130">
                <a:moveTo>
                  <a:pt x="320721" y="0"/>
                </a:moveTo>
                <a:lnTo>
                  <a:pt x="320721" y="76200"/>
                </a:lnTo>
                <a:moveTo>
                  <a:pt x="282621" y="38100"/>
                </a:moveTo>
                <a:lnTo>
                  <a:pt x="358821" y="38100"/>
                </a:lnTo>
                <a:moveTo>
                  <a:pt x="425496" y="158667"/>
                </a:moveTo>
                <a:lnTo>
                  <a:pt x="371604" y="104775"/>
                </a:lnTo>
                <a:moveTo>
                  <a:pt x="425496" y="104775"/>
                </a:moveTo>
                <a:lnTo>
                  <a:pt x="371604" y="158667"/>
                </a:lnTo>
                <a:moveTo>
                  <a:pt x="196896" y="152323"/>
                </a:moveTo>
                <a:lnTo>
                  <a:pt x="273096" y="152323"/>
                </a:lnTo>
                <a:moveTo>
                  <a:pt x="230234" y="114223"/>
                </a:moveTo>
                <a:cubicBezTo>
                  <a:pt x="230234" y="111593"/>
                  <a:pt x="232366" y="109461"/>
                  <a:pt x="234996" y="109461"/>
                </a:cubicBezTo>
                <a:moveTo>
                  <a:pt x="234996" y="109518"/>
                </a:moveTo>
                <a:cubicBezTo>
                  <a:pt x="237626" y="109518"/>
                  <a:pt x="239759" y="111650"/>
                  <a:pt x="239759" y="114280"/>
                </a:cubicBezTo>
                <a:moveTo>
                  <a:pt x="239759" y="114223"/>
                </a:moveTo>
                <a:cubicBezTo>
                  <a:pt x="239759" y="116854"/>
                  <a:pt x="237626" y="118986"/>
                  <a:pt x="234996" y="118986"/>
                </a:cubicBezTo>
                <a:moveTo>
                  <a:pt x="234996" y="119043"/>
                </a:moveTo>
                <a:cubicBezTo>
                  <a:pt x="232366" y="119043"/>
                  <a:pt x="230234" y="116911"/>
                  <a:pt x="230234" y="114280"/>
                </a:cubicBezTo>
                <a:moveTo>
                  <a:pt x="230234" y="190423"/>
                </a:moveTo>
                <a:cubicBezTo>
                  <a:pt x="230234" y="187793"/>
                  <a:pt x="232366" y="185661"/>
                  <a:pt x="234996" y="185661"/>
                </a:cubicBezTo>
                <a:moveTo>
                  <a:pt x="234996" y="185718"/>
                </a:moveTo>
                <a:cubicBezTo>
                  <a:pt x="237626" y="185718"/>
                  <a:pt x="239759" y="187850"/>
                  <a:pt x="239759" y="190480"/>
                </a:cubicBezTo>
                <a:moveTo>
                  <a:pt x="239759" y="190423"/>
                </a:moveTo>
                <a:cubicBezTo>
                  <a:pt x="239759" y="193054"/>
                  <a:pt x="237626" y="195186"/>
                  <a:pt x="234996" y="195186"/>
                </a:cubicBezTo>
                <a:moveTo>
                  <a:pt x="234996" y="195243"/>
                </a:moveTo>
                <a:cubicBezTo>
                  <a:pt x="232366" y="195243"/>
                  <a:pt x="230234" y="193111"/>
                  <a:pt x="230234" y="190480"/>
                </a:cubicBezTo>
                <a:moveTo>
                  <a:pt x="130221" y="28575"/>
                </a:moveTo>
                <a:lnTo>
                  <a:pt x="149271" y="57150"/>
                </a:lnTo>
                <a:lnTo>
                  <a:pt x="168321" y="0"/>
                </a:lnTo>
                <a:lnTo>
                  <a:pt x="234996" y="0"/>
                </a:lnTo>
                <a:moveTo>
                  <a:pt x="114886" y="438130"/>
                </a:moveTo>
                <a:lnTo>
                  <a:pt x="114886" y="390944"/>
                </a:lnTo>
                <a:lnTo>
                  <a:pt x="97379" y="390944"/>
                </a:lnTo>
                <a:cubicBezTo>
                  <a:pt x="71303" y="390954"/>
                  <a:pt x="50162" y="369813"/>
                  <a:pt x="50173" y="343738"/>
                </a:cubicBezTo>
                <a:lnTo>
                  <a:pt x="50173" y="296532"/>
                </a:lnTo>
                <a:lnTo>
                  <a:pt x="9958" y="296532"/>
                </a:lnTo>
                <a:cubicBezTo>
                  <a:pt x="6922" y="296520"/>
                  <a:pt x="4072" y="295060"/>
                  <a:pt x="2289" y="292602"/>
                </a:cubicBezTo>
                <a:cubicBezTo>
                  <a:pt x="505" y="290144"/>
                  <a:pt x="0" y="286983"/>
                  <a:pt x="929" y="284092"/>
                </a:cubicBezTo>
                <a:cubicBezTo>
                  <a:pt x="21884" y="219055"/>
                  <a:pt x="39029" y="150952"/>
                  <a:pt x="82577" y="111099"/>
                </a:cubicBezTo>
                <a:moveTo>
                  <a:pt x="272334" y="438130"/>
                </a:moveTo>
                <a:lnTo>
                  <a:pt x="272334" y="353358"/>
                </a:lnTo>
                <a:cubicBezTo>
                  <a:pt x="311849" y="324532"/>
                  <a:pt x="335211" y="278559"/>
                  <a:pt x="335199" y="229647"/>
                </a:cubicBezTo>
              </a:path>
            </a:pathLst>
          </a:custGeom>
          <a:ln/>
        </p:spPr>
        <p:style>
          <a:lnRef idx="3">
            <a:schemeClr val="accent4"/>
          </a:lnRef>
          <a:fillRef idx="0">
            <a:schemeClr val="accent4"/>
          </a:fillRef>
          <a:effectRef idx="2">
            <a:schemeClr val="accent4"/>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2000">
              <a:ln w="0"/>
              <a:effectLst>
                <a:outerShdw blurRad="38100" dist="19050" dir="2700000" algn="tl" rotWithShape="0">
                  <a:schemeClr val="dk1">
                    <a:alpha val="40000"/>
                  </a:schemeClr>
                </a:outerShdw>
              </a:effectLst>
            </a:endParaRPr>
          </a:p>
        </p:txBody>
      </p:sp>
      <p:sp>
        <p:nvSpPr>
          <p:cNvPr id="81" name="Rounded Rectangle 25">
            <a:extLst>
              <a:ext uri="{FF2B5EF4-FFF2-40B4-BE49-F238E27FC236}">
                <a16:creationId xmlns:a16="http://schemas.microsoft.com/office/drawing/2014/main" id="{2FD43808-0E9C-4119-9360-7B0C8DC32CAD}"/>
              </a:ext>
            </a:extLst>
          </p:cNvPr>
          <p:cNvSpPr/>
          <p:nvPr/>
        </p:nvSpPr>
        <p:spPr>
          <a:xfrm>
            <a:off x="4074253" y="2604718"/>
            <a:ext cx="844571" cy="963321"/>
          </a:xfrm>
          <a:custGeom>
            <a:avLst/>
            <a:gdLst/>
            <a:ahLst/>
            <a:cxnLst/>
            <a:rect l="0" t="0" r="0" b="0"/>
            <a:pathLst>
              <a:path w="426415" h="422833">
                <a:moveTo>
                  <a:pt x="318001" y="43357"/>
                </a:moveTo>
                <a:cubicBezTo>
                  <a:pt x="318001" y="19411"/>
                  <a:pt x="337413" y="0"/>
                  <a:pt x="361359" y="0"/>
                </a:cubicBezTo>
                <a:cubicBezTo>
                  <a:pt x="385305" y="0"/>
                  <a:pt x="404717" y="19411"/>
                  <a:pt x="404717" y="43357"/>
                </a:cubicBezTo>
                <a:cubicBezTo>
                  <a:pt x="404717" y="67303"/>
                  <a:pt x="385305" y="86715"/>
                  <a:pt x="361359" y="86715"/>
                </a:cubicBezTo>
                <a:cubicBezTo>
                  <a:pt x="337413" y="86715"/>
                  <a:pt x="318001" y="67303"/>
                  <a:pt x="318001" y="43357"/>
                </a:cubicBezTo>
                <a:moveTo>
                  <a:pt x="296322" y="178860"/>
                </a:moveTo>
                <a:cubicBezTo>
                  <a:pt x="296930" y="143370"/>
                  <a:pt x="325873" y="114918"/>
                  <a:pt x="361368" y="114918"/>
                </a:cubicBezTo>
                <a:cubicBezTo>
                  <a:pt x="396864" y="114918"/>
                  <a:pt x="425807" y="143370"/>
                  <a:pt x="426415" y="178860"/>
                </a:cubicBezTo>
                <a:moveTo>
                  <a:pt x="318001" y="287254"/>
                </a:moveTo>
                <a:cubicBezTo>
                  <a:pt x="318001" y="263309"/>
                  <a:pt x="337413" y="243897"/>
                  <a:pt x="361359" y="243897"/>
                </a:cubicBezTo>
                <a:cubicBezTo>
                  <a:pt x="385305" y="243897"/>
                  <a:pt x="404717" y="263309"/>
                  <a:pt x="404717" y="287254"/>
                </a:cubicBezTo>
                <a:cubicBezTo>
                  <a:pt x="404717" y="311200"/>
                  <a:pt x="385305" y="330612"/>
                  <a:pt x="361359" y="330612"/>
                </a:cubicBezTo>
                <a:cubicBezTo>
                  <a:pt x="337413" y="330612"/>
                  <a:pt x="318001" y="311200"/>
                  <a:pt x="318001" y="287254"/>
                </a:cubicBezTo>
                <a:moveTo>
                  <a:pt x="296322" y="422833"/>
                </a:moveTo>
                <a:cubicBezTo>
                  <a:pt x="296930" y="387343"/>
                  <a:pt x="325873" y="358891"/>
                  <a:pt x="361368" y="358891"/>
                </a:cubicBezTo>
                <a:cubicBezTo>
                  <a:pt x="396864" y="358891"/>
                  <a:pt x="425807" y="387343"/>
                  <a:pt x="426415" y="422833"/>
                </a:cubicBezTo>
                <a:moveTo>
                  <a:pt x="0" y="244659"/>
                </a:moveTo>
                <a:cubicBezTo>
                  <a:pt x="0" y="171011"/>
                  <a:pt x="59702" y="111309"/>
                  <a:pt x="133350" y="111309"/>
                </a:cubicBezTo>
                <a:cubicBezTo>
                  <a:pt x="206997" y="111309"/>
                  <a:pt x="266700" y="171011"/>
                  <a:pt x="266700" y="244659"/>
                </a:cubicBezTo>
                <a:cubicBezTo>
                  <a:pt x="266700" y="318306"/>
                  <a:pt x="206997" y="378009"/>
                  <a:pt x="133350" y="378009"/>
                </a:cubicBezTo>
                <a:cubicBezTo>
                  <a:pt x="59702" y="378009"/>
                  <a:pt x="0" y="318306"/>
                  <a:pt x="0" y="244659"/>
                </a:cubicBezTo>
                <a:moveTo>
                  <a:pt x="45548" y="345014"/>
                </a:moveTo>
                <a:lnTo>
                  <a:pt x="133350" y="244659"/>
                </a:lnTo>
                <a:lnTo>
                  <a:pt x="133350" y="111309"/>
                </a:lnTo>
                <a:moveTo>
                  <a:pt x="266700" y="244659"/>
                </a:moveTo>
                <a:lnTo>
                  <a:pt x="133350" y="244659"/>
                </a:lnTo>
              </a:path>
            </a:pathLst>
          </a:custGeom>
          <a:ln/>
        </p:spPr>
        <p:style>
          <a:lnRef idx="3">
            <a:schemeClr val="accent4"/>
          </a:lnRef>
          <a:fillRef idx="0">
            <a:schemeClr val="accent4"/>
          </a:fillRef>
          <a:effectRef idx="2">
            <a:schemeClr val="accent4"/>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2000">
              <a:ln w="0"/>
              <a:effectLst>
                <a:outerShdw blurRad="38100" dist="19050" dir="2700000" algn="tl" rotWithShape="0">
                  <a:schemeClr val="dk1">
                    <a:alpha val="40000"/>
                  </a:schemeClr>
                </a:outerShdw>
              </a:effectLst>
            </a:endParaRPr>
          </a:p>
        </p:txBody>
      </p:sp>
      <p:sp>
        <p:nvSpPr>
          <p:cNvPr id="82" name="Rounded Rectangle 26">
            <a:extLst>
              <a:ext uri="{FF2B5EF4-FFF2-40B4-BE49-F238E27FC236}">
                <a16:creationId xmlns:a16="http://schemas.microsoft.com/office/drawing/2014/main" id="{5DEC4E14-D71B-42F7-866E-68E8A3F7A55F}"/>
              </a:ext>
            </a:extLst>
          </p:cNvPr>
          <p:cNvSpPr/>
          <p:nvPr/>
        </p:nvSpPr>
        <p:spPr>
          <a:xfrm>
            <a:off x="7458106" y="2706861"/>
            <a:ext cx="867814" cy="868015"/>
          </a:xfrm>
          <a:custGeom>
            <a:avLst/>
            <a:gdLst/>
            <a:ahLst/>
            <a:cxnLst/>
            <a:rect l="0" t="0" r="0" b="0"/>
            <a:pathLst>
              <a:path w="438150" h="381000">
                <a:moveTo>
                  <a:pt x="438150" y="381000"/>
                </a:moveTo>
                <a:lnTo>
                  <a:pt x="9525" y="381000"/>
                </a:lnTo>
                <a:cubicBezTo>
                  <a:pt x="4264" y="381000"/>
                  <a:pt x="0" y="376735"/>
                  <a:pt x="0" y="371475"/>
                </a:cubicBezTo>
                <a:lnTo>
                  <a:pt x="0" y="0"/>
                </a:lnTo>
                <a:moveTo>
                  <a:pt x="235686" y="257613"/>
                </a:moveTo>
                <a:cubicBezTo>
                  <a:pt x="239153" y="276663"/>
                  <a:pt x="244411" y="323850"/>
                  <a:pt x="295275" y="323850"/>
                </a:cubicBezTo>
                <a:moveTo>
                  <a:pt x="199015" y="123482"/>
                </a:moveTo>
                <a:cubicBezTo>
                  <a:pt x="186349" y="113988"/>
                  <a:pt x="169673" y="111721"/>
                  <a:pt x="154932" y="117489"/>
                </a:cubicBezTo>
                <a:cubicBezTo>
                  <a:pt x="140192" y="123257"/>
                  <a:pt x="129483" y="136240"/>
                  <a:pt x="126625" y="151809"/>
                </a:cubicBezTo>
                <a:lnTo>
                  <a:pt x="103765" y="276987"/>
                </a:lnTo>
                <a:cubicBezTo>
                  <a:pt x="98803" y="304103"/>
                  <a:pt x="75191" y="323813"/>
                  <a:pt x="47625" y="323850"/>
                </a:cubicBezTo>
                <a:moveTo>
                  <a:pt x="142875" y="323850"/>
                </a:moveTo>
                <a:cubicBezTo>
                  <a:pt x="170441" y="323813"/>
                  <a:pt x="194053" y="304103"/>
                  <a:pt x="199015" y="276986"/>
                </a:cubicBezTo>
                <a:lnTo>
                  <a:pt x="221875" y="151809"/>
                </a:lnTo>
                <a:cubicBezTo>
                  <a:pt x="226007" y="130274"/>
                  <a:pt x="244847" y="114705"/>
                  <a:pt x="266776" y="114705"/>
                </a:cubicBezTo>
                <a:cubicBezTo>
                  <a:pt x="288704" y="114705"/>
                  <a:pt x="307544" y="130274"/>
                  <a:pt x="311677" y="151809"/>
                </a:cubicBezTo>
                <a:lnTo>
                  <a:pt x="334537" y="276986"/>
                </a:lnTo>
                <a:cubicBezTo>
                  <a:pt x="339488" y="304047"/>
                  <a:pt x="363015" y="323739"/>
                  <a:pt x="390524" y="323850"/>
                </a:cubicBezTo>
              </a:path>
            </a:pathLst>
          </a:custGeom>
          <a:ln/>
        </p:spPr>
        <p:style>
          <a:lnRef idx="3">
            <a:schemeClr val="accent4"/>
          </a:lnRef>
          <a:fillRef idx="0">
            <a:schemeClr val="accent4"/>
          </a:fillRef>
          <a:effectRef idx="2">
            <a:schemeClr val="accent4"/>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2000">
              <a:ln w="0"/>
              <a:effectLst>
                <a:outerShdw blurRad="38100" dist="19050" dir="2700000" algn="tl" rotWithShape="0">
                  <a:schemeClr val="dk1">
                    <a:alpha val="40000"/>
                  </a:schemeClr>
                </a:outerShdw>
              </a:effectLst>
            </a:endParaRPr>
          </a:p>
        </p:txBody>
      </p:sp>
      <p:sp>
        <p:nvSpPr>
          <p:cNvPr id="93" name="TextBox 17">
            <a:extLst>
              <a:ext uri="{FF2B5EF4-FFF2-40B4-BE49-F238E27FC236}">
                <a16:creationId xmlns:a16="http://schemas.microsoft.com/office/drawing/2014/main" id="{224A485C-F0E3-41C7-B813-C88BFC55C09E}"/>
              </a:ext>
            </a:extLst>
          </p:cNvPr>
          <p:cNvSpPr txBox="1"/>
          <p:nvPr/>
        </p:nvSpPr>
        <p:spPr>
          <a:xfrm>
            <a:off x="8843568" y="1513046"/>
            <a:ext cx="3148225" cy="738664"/>
          </a:xfrm>
          <a:prstGeom prst="rect">
            <a:avLst/>
          </a:prstGeom>
          <a:noFill/>
          <a:ln>
            <a:noFill/>
          </a:ln>
        </p:spPr>
        <p:txBody>
          <a:bodyPr wrap="square" lIns="0" tIns="0" rIns="0" bIns="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CO" sz="1600" dirty="0">
                <a:ln w="0"/>
                <a:effectLst>
                  <a:outerShdw blurRad="38100" dist="19050" dir="2700000" algn="tl" rotWithShape="0">
                    <a:schemeClr val="dk1">
                      <a:alpha val="40000"/>
                    </a:schemeClr>
                  </a:outerShdw>
                </a:effectLst>
                <a:latin typeface="Roboto"/>
              </a:rPr>
              <a:t>NATURALEZA</a:t>
            </a:r>
          </a:p>
          <a:p>
            <a:r>
              <a:rPr lang="es-CO" sz="1600" kern="100" dirty="0">
                <a:ln w="0"/>
                <a:effectLst>
                  <a:outerShdw blurRad="38100" dist="19050" dir="2700000" algn="tl" rotWithShape="0">
                    <a:schemeClr val="dk1">
                      <a:alpha val="40000"/>
                    </a:schemeClr>
                  </a:outerShdw>
                </a:effectLst>
              </a:rPr>
              <a:t>Estadística inferencial no paramétrica</a:t>
            </a:r>
            <a:endParaRPr lang="es-CO" sz="1400" kern="100" dirty="0">
              <a:ln w="0"/>
              <a:effectLst>
                <a:outerShdw blurRad="38100" dist="19050" dir="2700000" algn="tl" rotWithShape="0">
                  <a:schemeClr val="dk1">
                    <a:alpha val="40000"/>
                  </a:schemeClr>
                </a:outerShdw>
              </a:effectLst>
              <a:latin typeface="Calibri" panose="020F0502020204030204" pitchFamily="34" charset="0"/>
              <a:ea typeface="Calibri" panose="020F0502020204030204" pitchFamily="34" charset="0"/>
            </a:endParaRPr>
          </a:p>
        </p:txBody>
      </p:sp>
      <p:sp>
        <p:nvSpPr>
          <p:cNvPr id="94" name="TextBox 19">
            <a:extLst>
              <a:ext uri="{FF2B5EF4-FFF2-40B4-BE49-F238E27FC236}">
                <a16:creationId xmlns:a16="http://schemas.microsoft.com/office/drawing/2014/main" id="{CB4D2A9B-20D8-46AB-B63A-9B80A936FA72}"/>
              </a:ext>
            </a:extLst>
          </p:cNvPr>
          <p:cNvSpPr txBox="1"/>
          <p:nvPr/>
        </p:nvSpPr>
        <p:spPr>
          <a:xfrm>
            <a:off x="8683413" y="2787245"/>
            <a:ext cx="3508587" cy="2185214"/>
          </a:xfrm>
          <a:prstGeom prst="rect">
            <a:avLst/>
          </a:prstGeom>
          <a:noFill/>
          <a:ln>
            <a:noFill/>
          </a:ln>
        </p:spPr>
        <p:txBody>
          <a:bodyPr wrap="square" lIns="0" tIns="0" rIns="0" bIns="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CO" sz="1600" dirty="0">
                <a:ln w="0"/>
                <a:effectLst>
                  <a:outerShdw blurRad="38100" dist="19050" dir="2700000" algn="tl" rotWithShape="0">
                    <a:schemeClr val="dk1">
                      <a:alpha val="40000"/>
                    </a:schemeClr>
                  </a:outerShdw>
                </a:effectLst>
                <a:latin typeface="Roboto"/>
              </a:rPr>
              <a:t>TABULACIÓN</a:t>
            </a:r>
          </a:p>
          <a:p>
            <a:r>
              <a:rPr lang="es-CO" sz="1600" kern="100" dirty="0">
                <a:ln w="0"/>
                <a:effectLst>
                  <a:outerShdw blurRad="38100" dist="19050" dir="2700000" algn="tl" rotWithShape="0">
                    <a:schemeClr val="dk1">
                      <a:alpha val="40000"/>
                    </a:schemeClr>
                  </a:outerShdw>
                </a:effectLst>
              </a:rPr>
              <a:t>Test Exacto de Fisher</a:t>
            </a:r>
            <a:endParaRPr lang="es-CO" sz="1400" kern="100" dirty="0">
              <a:ln w="0"/>
              <a:effectLst>
                <a:outerShdw blurRad="38100" dist="19050" dir="2700000" algn="tl" rotWithShape="0">
                  <a:schemeClr val="dk1">
                    <a:alpha val="40000"/>
                  </a:schemeClr>
                </a:outerShdw>
              </a:effectLst>
              <a:latin typeface="Calibri" panose="020F0502020204030204" pitchFamily="34" charset="0"/>
              <a:ea typeface="Calibri" panose="020F0502020204030204" pitchFamily="34" charset="0"/>
            </a:endParaRPr>
          </a:p>
          <a:p>
            <a:endParaRPr lang="es-CO" sz="1600" dirty="0">
              <a:ln w="0"/>
              <a:effectLst>
                <a:outerShdw blurRad="38100" dist="19050" dir="2700000" algn="tl" rotWithShape="0">
                  <a:schemeClr val="dk1">
                    <a:alpha val="40000"/>
                  </a:schemeClr>
                </a:outerShdw>
              </a:effectLst>
              <a:latin typeface="Roboto"/>
            </a:endParaRPr>
          </a:p>
          <a:p>
            <a:r>
              <a:rPr lang="es-CO" sz="1600" dirty="0">
                <a:ln w="0"/>
                <a:effectLst>
                  <a:outerShdw blurRad="38100" dist="19050" dir="2700000" algn="tl" rotWithShape="0">
                    <a:schemeClr val="dk1">
                      <a:alpha val="40000"/>
                    </a:schemeClr>
                  </a:outerShdw>
                </a:effectLst>
                <a:latin typeface="Roboto"/>
              </a:rPr>
              <a:t>GRÁFICOS</a:t>
            </a:r>
          </a:p>
          <a:p>
            <a:r>
              <a:rPr lang="es-CO" sz="1600" kern="100" dirty="0">
                <a:ln w="0"/>
                <a:effectLst>
                  <a:outerShdw blurRad="38100" dist="19050" dir="2700000" algn="tl" rotWithShape="0">
                    <a:schemeClr val="dk1">
                      <a:alpha val="40000"/>
                    </a:schemeClr>
                  </a:outerShdw>
                </a:effectLst>
              </a:rPr>
              <a:t>Nivel de confianza del 95% - p valor 0.05</a:t>
            </a:r>
          </a:p>
          <a:p>
            <a:endParaRPr lang="es-CO" sz="1600" kern="100" dirty="0">
              <a:ln w="0"/>
              <a:effectLst>
                <a:outerShdw blurRad="38100" dist="19050" dir="2700000" algn="tl" rotWithShape="0">
                  <a:schemeClr val="dk1">
                    <a:alpha val="40000"/>
                  </a:schemeClr>
                </a:outerShdw>
              </a:effectLst>
            </a:endParaRPr>
          </a:p>
          <a:p>
            <a:r>
              <a:rPr lang="es-CO" sz="1600" kern="100" dirty="0">
                <a:ln w="0"/>
                <a:effectLst>
                  <a:outerShdw blurRad="38100" dist="19050" dir="2700000" algn="tl" rotWithShape="0">
                    <a:schemeClr val="dk1">
                      <a:alpha val="40000"/>
                    </a:schemeClr>
                  </a:outerShdw>
                </a:effectLst>
              </a:rPr>
              <a:t>Software estadístico SPSS versión 23</a:t>
            </a:r>
          </a:p>
          <a:p>
            <a:endParaRPr lang="es-CO" sz="1400" kern="100" dirty="0">
              <a:ln w="0"/>
              <a:effectLst>
                <a:outerShdw blurRad="38100" dist="19050" dir="2700000" algn="tl" rotWithShape="0">
                  <a:schemeClr val="dk1">
                    <a:alpha val="40000"/>
                  </a:schemeClr>
                </a:outerShdw>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2595738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38200" y="0"/>
            <a:ext cx="10515600" cy="1177036"/>
          </a:xfrm>
        </p:spPr>
        <p:txBody>
          <a:bodyPr/>
          <a:lstStyle/>
          <a:p>
            <a:pPr algn="ctr"/>
            <a:r>
              <a:rPr lang="es-ES" sz="3600" dirty="0"/>
              <a:t>RESULTADOS</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25</a:t>
            </a:fld>
            <a:endParaRPr lang="es-CO"/>
          </a:p>
        </p:txBody>
      </p:sp>
      <p:pic>
        <p:nvPicPr>
          <p:cNvPr id="4" name="Picture 3">
            <a:extLst>
              <a:ext uri="{FF2B5EF4-FFF2-40B4-BE49-F238E27FC236}">
                <a16:creationId xmlns:a16="http://schemas.microsoft.com/office/drawing/2014/main" id="{5AD5BDFB-AB4F-4C09-AF5F-36A7D3E7CCF8}"/>
              </a:ext>
            </a:extLst>
          </p:cNvPr>
          <p:cNvPicPr>
            <a:picLocks noChangeAspect="1"/>
          </p:cNvPicPr>
          <p:nvPr/>
        </p:nvPicPr>
        <p:blipFill rotWithShape="1">
          <a:blip r:embed="rId3"/>
          <a:srcRect b="89054"/>
          <a:stretch/>
        </p:blipFill>
        <p:spPr>
          <a:xfrm>
            <a:off x="2045559" y="1071970"/>
            <a:ext cx="8633373" cy="755125"/>
          </a:xfrm>
          <a:prstGeom prst="rect">
            <a:avLst/>
          </a:prstGeom>
        </p:spPr>
      </p:pic>
      <p:graphicFrame>
        <p:nvGraphicFramePr>
          <p:cNvPr id="5" name="Table 4">
            <a:extLst>
              <a:ext uri="{FF2B5EF4-FFF2-40B4-BE49-F238E27FC236}">
                <a16:creationId xmlns:a16="http://schemas.microsoft.com/office/drawing/2014/main" id="{6606995E-B1F7-4A66-A115-1D8379A0C7BE}"/>
              </a:ext>
            </a:extLst>
          </p:cNvPr>
          <p:cNvGraphicFramePr>
            <a:graphicFrameLocks noGrp="1"/>
          </p:cNvGraphicFramePr>
          <p:nvPr>
            <p:extLst>
              <p:ext uri="{D42A27DB-BD31-4B8C-83A1-F6EECF244321}">
                <p14:modId xmlns:p14="http://schemas.microsoft.com/office/powerpoint/2010/main" val="28315077"/>
              </p:ext>
            </p:extLst>
          </p:nvPr>
        </p:nvGraphicFramePr>
        <p:xfrm>
          <a:off x="1818821" y="1669099"/>
          <a:ext cx="9086851" cy="4380617"/>
        </p:xfrm>
        <a:graphic>
          <a:graphicData uri="http://schemas.openxmlformats.org/drawingml/2006/table">
            <a:tbl>
              <a:tblPr firstRow="1" lastRow="1">
                <a:tableStyleId>{00A15C55-8517-42AA-B614-E9B94910E393}</a:tableStyleId>
              </a:tblPr>
              <a:tblGrid>
                <a:gridCol w="2035455">
                  <a:extLst>
                    <a:ext uri="{9D8B030D-6E8A-4147-A177-3AD203B41FA5}">
                      <a16:colId xmlns:a16="http://schemas.microsoft.com/office/drawing/2014/main" val="3762757346"/>
                    </a:ext>
                  </a:extLst>
                </a:gridCol>
                <a:gridCol w="1664712">
                  <a:extLst>
                    <a:ext uri="{9D8B030D-6E8A-4147-A177-3AD203B41FA5}">
                      <a16:colId xmlns:a16="http://schemas.microsoft.com/office/drawing/2014/main" val="2554877290"/>
                    </a:ext>
                  </a:extLst>
                </a:gridCol>
                <a:gridCol w="1664712">
                  <a:extLst>
                    <a:ext uri="{9D8B030D-6E8A-4147-A177-3AD203B41FA5}">
                      <a16:colId xmlns:a16="http://schemas.microsoft.com/office/drawing/2014/main" val="3396213975"/>
                    </a:ext>
                  </a:extLst>
                </a:gridCol>
                <a:gridCol w="1232176">
                  <a:extLst>
                    <a:ext uri="{9D8B030D-6E8A-4147-A177-3AD203B41FA5}">
                      <a16:colId xmlns:a16="http://schemas.microsoft.com/office/drawing/2014/main" val="3357862255"/>
                    </a:ext>
                  </a:extLst>
                </a:gridCol>
                <a:gridCol w="1179474">
                  <a:extLst>
                    <a:ext uri="{9D8B030D-6E8A-4147-A177-3AD203B41FA5}">
                      <a16:colId xmlns:a16="http://schemas.microsoft.com/office/drawing/2014/main" val="992810523"/>
                    </a:ext>
                  </a:extLst>
                </a:gridCol>
                <a:gridCol w="1310322">
                  <a:extLst>
                    <a:ext uri="{9D8B030D-6E8A-4147-A177-3AD203B41FA5}">
                      <a16:colId xmlns:a16="http://schemas.microsoft.com/office/drawing/2014/main" val="641581811"/>
                    </a:ext>
                  </a:extLst>
                </a:gridCol>
              </a:tblGrid>
              <a:tr h="697025">
                <a:tc>
                  <a:txBody>
                    <a:bodyPr/>
                    <a:lstStyle/>
                    <a:p>
                      <a:pPr algn="ctr">
                        <a:lnSpc>
                          <a:spcPct val="107000"/>
                        </a:lnSpc>
                        <a:spcAft>
                          <a:spcPts val="800"/>
                        </a:spcAft>
                      </a:pPr>
                      <a:r>
                        <a:rPr lang="es-CO" sz="1400" b="1" kern="100">
                          <a:effectLst/>
                        </a:rPr>
                        <a:t>Variable</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lnSpc>
                          <a:spcPct val="107000"/>
                        </a:lnSpc>
                        <a:spcAft>
                          <a:spcPts val="800"/>
                        </a:spcAft>
                      </a:pPr>
                      <a:r>
                        <a:rPr lang="es-CO" sz="1400" b="1" kern="100">
                          <a:effectLst/>
                        </a:rPr>
                        <a:t>Categoría</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lnSpc>
                          <a:spcPct val="107000"/>
                        </a:lnSpc>
                        <a:spcAft>
                          <a:spcPts val="800"/>
                        </a:spcAft>
                      </a:pPr>
                      <a:r>
                        <a:rPr lang="es-CO" sz="1400" b="1" kern="100">
                          <a:effectLst/>
                        </a:rPr>
                        <a:t>N</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lnSpc>
                          <a:spcPct val="107000"/>
                        </a:lnSpc>
                        <a:spcAft>
                          <a:spcPts val="800"/>
                        </a:spcAft>
                      </a:pPr>
                      <a:r>
                        <a:rPr lang="es-CO" sz="1400" b="1" kern="100" dirty="0">
                          <a:effectLst/>
                        </a:rPr>
                        <a:t>%</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lnSpc>
                          <a:spcPct val="107000"/>
                        </a:lnSpc>
                        <a:spcAft>
                          <a:spcPts val="800"/>
                        </a:spcAft>
                      </a:pPr>
                      <a:r>
                        <a:rPr lang="es-CO" sz="1400" b="1" kern="100">
                          <a:effectLst/>
                        </a:rPr>
                        <a:t>Media</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lnSpc>
                          <a:spcPct val="107000"/>
                        </a:lnSpc>
                        <a:spcAft>
                          <a:spcPts val="800"/>
                        </a:spcAft>
                      </a:pPr>
                      <a:r>
                        <a:rPr lang="es-CO" sz="1400" b="1" kern="100">
                          <a:effectLst/>
                        </a:rPr>
                        <a:t>Desviación estándar</a:t>
                      </a:r>
                      <a:endParaRPr lang="es-CO" sz="1800" b="1" kern="100">
                        <a:effectLst/>
                      </a:endParaRPr>
                    </a:p>
                    <a:p>
                      <a:pPr algn="ctr">
                        <a:lnSpc>
                          <a:spcPct val="107000"/>
                        </a:lnSpc>
                        <a:spcAft>
                          <a:spcPts val="800"/>
                        </a:spcAft>
                      </a:pPr>
                      <a:r>
                        <a:rPr lang="es-CO" sz="1400" b="1" kern="100">
                          <a:effectLst/>
                        </a:rPr>
                        <a:t> </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extLst>
                  <a:ext uri="{0D108BD9-81ED-4DB2-BD59-A6C34878D82A}">
                    <a16:rowId xmlns:a16="http://schemas.microsoft.com/office/drawing/2014/main" val="3776972119"/>
                  </a:ext>
                </a:extLst>
              </a:tr>
              <a:tr h="491699">
                <a:tc>
                  <a:txBody>
                    <a:bodyPr/>
                    <a:lstStyle/>
                    <a:p>
                      <a:pPr algn="ctr">
                        <a:lnSpc>
                          <a:spcPct val="107000"/>
                        </a:lnSpc>
                        <a:spcAft>
                          <a:spcPts val="800"/>
                        </a:spcAft>
                      </a:pPr>
                      <a:r>
                        <a:rPr lang="es-CO" sz="1400" b="1" kern="100" dirty="0">
                          <a:effectLst/>
                        </a:rPr>
                        <a:t> </a:t>
                      </a:r>
                      <a:endParaRPr lang="es-CO" sz="1800" b="1" kern="100" dirty="0">
                        <a:effectLst/>
                      </a:endParaRPr>
                    </a:p>
                    <a:p>
                      <a:pPr algn="ctr">
                        <a:lnSpc>
                          <a:spcPct val="107000"/>
                        </a:lnSpc>
                        <a:spcAft>
                          <a:spcPts val="800"/>
                        </a:spcAft>
                      </a:pPr>
                      <a:r>
                        <a:rPr lang="es-CO" sz="1400" b="1" kern="100" dirty="0">
                          <a:effectLst/>
                        </a:rPr>
                        <a:t>Edad</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Femenino</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12</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60 %</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70,7</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11,1</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73021094"/>
                  </a:ext>
                </a:extLst>
              </a:tr>
              <a:tr h="219419">
                <a:tc>
                  <a:txBody>
                    <a:bodyPr/>
                    <a:lstStyle/>
                    <a:p>
                      <a:pPr algn="ctr">
                        <a:lnSpc>
                          <a:spcPct val="107000"/>
                        </a:lnSpc>
                        <a:spcAft>
                          <a:spcPts val="800"/>
                        </a:spcAft>
                      </a:pPr>
                      <a:r>
                        <a:rPr lang="es-CO" sz="1400" b="1" kern="100">
                          <a:effectLst/>
                        </a:rPr>
                        <a:t> </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Masculino</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8</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40 %</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64,1</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15,5</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947380930"/>
                  </a:ext>
                </a:extLst>
              </a:tr>
              <a:tr h="219419">
                <a:tc>
                  <a:txBody>
                    <a:bodyPr/>
                    <a:lstStyle/>
                    <a:p>
                      <a:pPr algn="ctr">
                        <a:lnSpc>
                          <a:spcPct val="107000"/>
                        </a:lnSpc>
                        <a:spcAft>
                          <a:spcPts val="800"/>
                        </a:spcAft>
                      </a:pPr>
                      <a:r>
                        <a:rPr lang="es-CO" sz="1400" b="1" kern="100">
                          <a:effectLst/>
                        </a:rPr>
                        <a:t> </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Total</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20</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100 %</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dirty="0">
                          <a:effectLst/>
                        </a:rPr>
                        <a:t>68,1</a:t>
                      </a:r>
                      <a:endParaRPr lang="es-CO" sz="18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13,1</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731753610"/>
                  </a:ext>
                </a:extLst>
              </a:tr>
              <a:tr h="491699">
                <a:tc>
                  <a:txBody>
                    <a:bodyPr/>
                    <a:lstStyle/>
                    <a:p>
                      <a:pPr algn="ctr">
                        <a:lnSpc>
                          <a:spcPct val="107000"/>
                        </a:lnSpc>
                        <a:spcAft>
                          <a:spcPts val="800"/>
                        </a:spcAft>
                      </a:pPr>
                      <a:r>
                        <a:rPr lang="es-MX" sz="1400" b="1" kern="100" dirty="0">
                          <a:effectLst/>
                        </a:rPr>
                        <a:t> </a:t>
                      </a:r>
                      <a:endParaRPr lang="es-CO" sz="1800" b="1" kern="100" dirty="0">
                        <a:effectLst/>
                      </a:endParaRPr>
                    </a:p>
                    <a:p>
                      <a:pPr algn="ctr">
                        <a:lnSpc>
                          <a:spcPct val="107000"/>
                        </a:lnSpc>
                        <a:spcAft>
                          <a:spcPts val="800"/>
                        </a:spcAft>
                      </a:pPr>
                      <a:r>
                        <a:rPr lang="es-MX" sz="1400" b="1" kern="100" dirty="0">
                          <a:effectLst/>
                        </a:rPr>
                        <a:t>Procedencia</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Bolívar</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2</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10,0 %</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dirty="0">
                          <a:effectLst/>
                        </a:rPr>
                        <a:t>N/A</a:t>
                      </a:r>
                      <a:endParaRPr lang="es-CO" sz="18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a:effectLst/>
                        </a:rPr>
                        <a:t>N/A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467873013"/>
                  </a:ext>
                </a:extLst>
              </a:tr>
              <a:tr h="219419">
                <a:tc>
                  <a:txBody>
                    <a:bodyPr/>
                    <a:lstStyle/>
                    <a:p>
                      <a:pPr algn="ctr">
                        <a:lnSpc>
                          <a:spcPct val="107000"/>
                        </a:lnSpc>
                        <a:spcAft>
                          <a:spcPts val="800"/>
                        </a:spcAft>
                      </a:pPr>
                      <a:r>
                        <a:rPr lang="es-CO" sz="1400" b="1" kern="100">
                          <a:effectLst/>
                        </a:rPr>
                        <a:t> </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Atlántico</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15</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75,0 %</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a:effectLst/>
                        </a:rPr>
                        <a:t>N/A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a:effectLst/>
                        </a:rPr>
                        <a:t>N/A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756650487"/>
                  </a:ext>
                </a:extLst>
              </a:tr>
              <a:tr h="219419">
                <a:tc>
                  <a:txBody>
                    <a:bodyPr/>
                    <a:lstStyle/>
                    <a:p>
                      <a:pPr algn="ctr">
                        <a:lnSpc>
                          <a:spcPct val="107000"/>
                        </a:lnSpc>
                        <a:spcAft>
                          <a:spcPts val="800"/>
                        </a:spcAft>
                      </a:pPr>
                      <a:r>
                        <a:rPr lang="es-CO" sz="1400" b="1" kern="100">
                          <a:effectLst/>
                        </a:rPr>
                        <a:t> </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Magdalena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3</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15,0 %</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a:effectLst/>
                        </a:rPr>
                        <a:t>N/A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a:effectLst/>
                        </a:rPr>
                        <a:t>N/A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24601828"/>
                  </a:ext>
                </a:extLst>
              </a:tr>
              <a:tr h="227156">
                <a:tc>
                  <a:txBody>
                    <a:bodyPr/>
                    <a:lstStyle/>
                    <a:p>
                      <a:pPr algn="ctr">
                        <a:lnSpc>
                          <a:spcPct val="107000"/>
                        </a:lnSpc>
                        <a:spcAft>
                          <a:spcPts val="800"/>
                        </a:spcAft>
                      </a:pPr>
                      <a:r>
                        <a:rPr lang="es-CO" sz="1400" b="1" kern="100">
                          <a:effectLst/>
                        </a:rPr>
                        <a:t> </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Total</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20</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100,0 %</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a:effectLst/>
                        </a:rPr>
                        <a:t>N/A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a:effectLst/>
                        </a:rPr>
                        <a:t>N/A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905559162"/>
                  </a:ext>
                </a:extLst>
              </a:tr>
              <a:tr h="194989">
                <a:tc>
                  <a:txBody>
                    <a:bodyPr/>
                    <a:lstStyle/>
                    <a:p>
                      <a:pPr algn="ctr">
                        <a:lnSpc>
                          <a:spcPct val="107000"/>
                        </a:lnSpc>
                        <a:spcAft>
                          <a:spcPts val="800"/>
                        </a:spcAft>
                      </a:pPr>
                      <a:r>
                        <a:rPr lang="es-CO" sz="1400" b="1" kern="100">
                          <a:effectLst/>
                        </a:rPr>
                        <a:t> </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07000"/>
                        </a:lnSpc>
                        <a:spcAft>
                          <a:spcPts val="800"/>
                        </a:spcAft>
                      </a:pPr>
                      <a:r>
                        <a:rPr lang="es-CO" sz="1400" b="1" kern="100">
                          <a:effectLst/>
                        </a:rPr>
                        <a:t> </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07000"/>
                        </a:lnSpc>
                        <a:spcAft>
                          <a:spcPts val="800"/>
                        </a:spcAft>
                      </a:pPr>
                      <a:r>
                        <a:rPr lang="es-CO" sz="1400" b="1" kern="100">
                          <a:effectLst/>
                        </a:rPr>
                        <a:t> </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07000"/>
                        </a:lnSpc>
                        <a:spcAft>
                          <a:spcPts val="800"/>
                        </a:spcAft>
                      </a:pPr>
                      <a:r>
                        <a:rPr lang="es-CO" sz="1400" b="1" kern="100">
                          <a:effectLst/>
                        </a:rPr>
                        <a:t> </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07000"/>
                        </a:lnSpc>
                        <a:spcAft>
                          <a:spcPts val="800"/>
                        </a:spcAft>
                      </a:pPr>
                      <a:r>
                        <a:rPr lang="es-CO" sz="1400" b="1" kern="100">
                          <a:effectLst/>
                        </a:rPr>
                        <a:t> </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07000"/>
                        </a:lnSpc>
                        <a:spcAft>
                          <a:spcPts val="800"/>
                        </a:spcAft>
                      </a:pPr>
                      <a:r>
                        <a:rPr lang="es-CO" sz="1400" b="1" kern="100">
                          <a:effectLst/>
                        </a:rPr>
                        <a:t> </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21331825"/>
                  </a:ext>
                </a:extLst>
              </a:tr>
              <a:tr h="206469">
                <a:tc>
                  <a:txBody>
                    <a:bodyPr/>
                    <a:lstStyle/>
                    <a:p>
                      <a:pPr algn="ctr">
                        <a:lnSpc>
                          <a:spcPct val="107000"/>
                        </a:lnSpc>
                        <a:spcAft>
                          <a:spcPts val="800"/>
                        </a:spcAft>
                      </a:pPr>
                      <a:r>
                        <a:rPr lang="es-CO" sz="1400" b="1" kern="100">
                          <a:effectLst/>
                        </a:rPr>
                        <a:t> </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No reporta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4</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20 %</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a:effectLst/>
                        </a:rPr>
                        <a:t>N/A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a:effectLst/>
                        </a:rPr>
                        <a:t>N/A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501139592"/>
                  </a:ext>
                </a:extLst>
              </a:tr>
              <a:tr h="219419">
                <a:tc>
                  <a:txBody>
                    <a:bodyPr/>
                    <a:lstStyle/>
                    <a:p>
                      <a:pPr algn="ctr">
                        <a:lnSpc>
                          <a:spcPct val="107000"/>
                        </a:lnSpc>
                        <a:spcAft>
                          <a:spcPts val="800"/>
                        </a:spcAft>
                      </a:pPr>
                      <a:r>
                        <a:rPr lang="es-CO" sz="1400" b="1" kern="100">
                          <a:effectLst/>
                        </a:rPr>
                        <a:t> </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Tabaco</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6</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30 %</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a:effectLst/>
                        </a:rPr>
                        <a:t>N/A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a:effectLst/>
                        </a:rPr>
                        <a:t>N/A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54987202"/>
                  </a:ext>
                </a:extLst>
              </a:tr>
              <a:tr h="227156">
                <a:tc>
                  <a:txBody>
                    <a:bodyPr/>
                    <a:lstStyle/>
                    <a:p>
                      <a:pPr algn="ctr">
                        <a:lnSpc>
                          <a:spcPct val="107000"/>
                        </a:lnSpc>
                        <a:spcAft>
                          <a:spcPts val="800"/>
                        </a:spcAft>
                      </a:pPr>
                      <a:r>
                        <a:rPr lang="es-CO" sz="1400" b="1" kern="0">
                          <a:effectLst/>
                        </a:rPr>
                        <a:t>Tipo de hábito</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Alcohol</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5</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25 %</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a:effectLst/>
                        </a:rPr>
                        <a:t>N/A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a:effectLst/>
                        </a:rPr>
                        <a:t>N/A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489386787"/>
                  </a:ext>
                </a:extLst>
              </a:tr>
              <a:tr h="219419">
                <a:tc>
                  <a:txBody>
                    <a:bodyPr/>
                    <a:lstStyle/>
                    <a:p>
                      <a:pPr algn="ctr">
                        <a:lnSpc>
                          <a:spcPct val="107000"/>
                        </a:lnSpc>
                        <a:spcAft>
                          <a:spcPts val="800"/>
                        </a:spcAft>
                      </a:pPr>
                      <a:r>
                        <a:rPr lang="es-CO" sz="1400" b="1" kern="100">
                          <a:effectLst/>
                        </a:rPr>
                        <a:t> </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Tabaco y alcohol</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5</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25 %</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a:effectLst/>
                        </a:rPr>
                        <a:t>N/A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a:effectLst/>
                        </a:rPr>
                        <a:t>N/A</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extLst>
                  <a:ext uri="{0D108BD9-81ED-4DB2-BD59-A6C34878D82A}">
                    <a16:rowId xmlns:a16="http://schemas.microsoft.com/office/drawing/2014/main" val="1622706819"/>
                  </a:ext>
                </a:extLst>
              </a:tr>
              <a:tr h="219419">
                <a:tc>
                  <a:txBody>
                    <a:bodyPr/>
                    <a:lstStyle/>
                    <a:p>
                      <a:pPr algn="ctr">
                        <a:lnSpc>
                          <a:spcPct val="107000"/>
                        </a:lnSpc>
                        <a:spcAft>
                          <a:spcPts val="800"/>
                        </a:spcAft>
                      </a:pPr>
                      <a:r>
                        <a:rPr lang="es-CO" sz="1400" b="1" kern="100" dirty="0">
                          <a:effectLst/>
                        </a:rPr>
                        <a:t> </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5727" marR="65727"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dirty="0">
                          <a:effectLst/>
                        </a:rPr>
                        <a:t>Total</a:t>
                      </a:r>
                      <a:endParaRPr lang="es-CO" sz="18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20</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CO" sz="1400" b="1">
                          <a:effectLst/>
                        </a:rPr>
                        <a:t>100 %</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a:effectLst/>
                        </a:rPr>
                        <a:t> </a:t>
                      </a:r>
                      <a:endParaRPr lang="es-CO" sz="18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ctr">
                        <a:lnSpc>
                          <a:spcPct val="115000"/>
                        </a:lnSpc>
                        <a:spcAft>
                          <a:spcPts val="1000"/>
                        </a:spcAft>
                        <a:tabLst>
                          <a:tab pos="228600" algn="dec"/>
                        </a:tabLst>
                      </a:pPr>
                      <a:r>
                        <a:rPr lang="es-MX" sz="1400" b="1" dirty="0">
                          <a:effectLst/>
                        </a:rPr>
                        <a:t> </a:t>
                      </a:r>
                      <a:endParaRPr lang="es-CO" sz="18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5727" marR="65727"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518070886"/>
                  </a:ext>
                </a:extLst>
              </a:tr>
            </a:tbl>
          </a:graphicData>
        </a:graphic>
      </p:graphicFrame>
      <p:sp>
        <p:nvSpPr>
          <p:cNvPr id="3" name="Rectángulo 2">
            <a:extLst>
              <a:ext uri="{FF2B5EF4-FFF2-40B4-BE49-F238E27FC236}">
                <a16:creationId xmlns:a16="http://schemas.microsoft.com/office/drawing/2014/main" id="{02C2F390-BF6F-2003-809B-76BCAE3EC046}"/>
              </a:ext>
            </a:extLst>
          </p:cNvPr>
          <p:cNvSpPr/>
          <p:nvPr/>
        </p:nvSpPr>
        <p:spPr>
          <a:xfrm>
            <a:off x="3912870" y="2531075"/>
            <a:ext cx="6591300" cy="326424"/>
          </a:xfrm>
          <a:prstGeom prst="rect">
            <a:avLst/>
          </a:prstGeom>
          <a:noFill/>
          <a:ln w="762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CO"/>
          </a:p>
        </p:txBody>
      </p:sp>
      <p:sp>
        <p:nvSpPr>
          <p:cNvPr id="7" name="Rectángulo 6">
            <a:extLst>
              <a:ext uri="{FF2B5EF4-FFF2-40B4-BE49-F238E27FC236}">
                <a16:creationId xmlns:a16="http://schemas.microsoft.com/office/drawing/2014/main" id="{063DB501-2A67-EF4D-0A18-F9F873EFE713}"/>
              </a:ext>
            </a:extLst>
          </p:cNvPr>
          <p:cNvSpPr/>
          <p:nvPr/>
        </p:nvSpPr>
        <p:spPr>
          <a:xfrm>
            <a:off x="3912870" y="4000501"/>
            <a:ext cx="6591300" cy="243864"/>
          </a:xfrm>
          <a:prstGeom prst="rect">
            <a:avLst/>
          </a:prstGeom>
          <a:noFill/>
          <a:ln w="762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CO" dirty="0"/>
          </a:p>
        </p:txBody>
      </p:sp>
      <p:sp>
        <p:nvSpPr>
          <p:cNvPr id="8" name="Rectángulo 7">
            <a:extLst>
              <a:ext uri="{FF2B5EF4-FFF2-40B4-BE49-F238E27FC236}">
                <a16:creationId xmlns:a16="http://schemas.microsoft.com/office/drawing/2014/main" id="{5A7B981E-949C-29E4-99CA-ECCB5AFDAAA1}"/>
              </a:ext>
            </a:extLst>
          </p:cNvPr>
          <p:cNvSpPr/>
          <p:nvPr/>
        </p:nvSpPr>
        <p:spPr>
          <a:xfrm>
            <a:off x="3912870" y="5140543"/>
            <a:ext cx="6591300" cy="221794"/>
          </a:xfrm>
          <a:prstGeom prst="rect">
            <a:avLst/>
          </a:prstGeom>
          <a:noFill/>
          <a:ln w="762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CO"/>
          </a:p>
        </p:txBody>
      </p:sp>
    </p:spTree>
    <p:extLst>
      <p:ext uri="{BB962C8B-B14F-4D97-AF65-F5344CB8AC3E}">
        <p14:creationId xmlns:p14="http://schemas.microsoft.com/office/powerpoint/2010/main" val="1164682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p:txBody>
          <a:bodyPr/>
          <a:lstStyle/>
          <a:p>
            <a:pPr algn="ctr"/>
            <a:r>
              <a:rPr lang="es-ES" sz="3600" dirty="0"/>
              <a:t>RESULTADOS</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26</a:t>
            </a:fld>
            <a:endParaRPr lang="es-CO"/>
          </a:p>
        </p:txBody>
      </p:sp>
      <p:pic>
        <p:nvPicPr>
          <p:cNvPr id="4" name="Picture 3">
            <a:extLst>
              <a:ext uri="{FF2B5EF4-FFF2-40B4-BE49-F238E27FC236}">
                <a16:creationId xmlns:a16="http://schemas.microsoft.com/office/drawing/2014/main" id="{29761FCE-FB7F-43EA-A36A-9693F0A8231B}"/>
              </a:ext>
            </a:extLst>
          </p:cNvPr>
          <p:cNvPicPr>
            <a:picLocks noChangeAspect="1"/>
          </p:cNvPicPr>
          <p:nvPr/>
        </p:nvPicPr>
        <p:blipFill rotWithShape="1">
          <a:blip r:embed="rId3"/>
          <a:srcRect b="86900"/>
          <a:stretch/>
        </p:blipFill>
        <p:spPr>
          <a:xfrm>
            <a:off x="1667757" y="1151555"/>
            <a:ext cx="10013582" cy="599727"/>
          </a:xfrm>
          <a:prstGeom prst="rect">
            <a:avLst/>
          </a:prstGeom>
        </p:spPr>
      </p:pic>
      <p:graphicFrame>
        <p:nvGraphicFramePr>
          <p:cNvPr id="8" name="Table 7">
            <a:extLst>
              <a:ext uri="{FF2B5EF4-FFF2-40B4-BE49-F238E27FC236}">
                <a16:creationId xmlns:a16="http://schemas.microsoft.com/office/drawing/2014/main" id="{98ADEE7A-9A44-4D94-A370-B3EBE59B3535}"/>
              </a:ext>
            </a:extLst>
          </p:cNvPr>
          <p:cNvGraphicFramePr>
            <a:graphicFrameLocks noGrp="1"/>
          </p:cNvGraphicFramePr>
          <p:nvPr>
            <p:extLst>
              <p:ext uri="{D42A27DB-BD31-4B8C-83A1-F6EECF244321}">
                <p14:modId xmlns:p14="http://schemas.microsoft.com/office/powerpoint/2010/main" val="1340934807"/>
              </p:ext>
            </p:extLst>
          </p:nvPr>
        </p:nvGraphicFramePr>
        <p:xfrm>
          <a:off x="2703870" y="2067050"/>
          <a:ext cx="6784259" cy="3873275"/>
        </p:xfrm>
        <a:graphic>
          <a:graphicData uri="http://schemas.openxmlformats.org/drawingml/2006/table">
            <a:tbl>
              <a:tblPr firstRow="1" lastRow="1">
                <a:tableStyleId>{00A15C55-8517-42AA-B614-E9B94910E393}</a:tableStyleId>
              </a:tblPr>
              <a:tblGrid>
                <a:gridCol w="1781546">
                  <a:extLst>
                    <a:ext uri="{9D8B030D-6E8A-4147-A177-3AD203B41FA5}">
                      <a16:colId xmlns:a16="http://schemas.microsoft.com/office/drawing/2014/main" val="2770674369"/>
                    </a:ext>
                  </a:extLst>
                </a:gridCol>
                <a:gridCol w="1667571">
                  <a:extLst>
                    <a:ext uri="{9D8B030D-6E8A-4147-A177-3AD203B41FA5}">
                      <a16:colId xmlns:a16="http://schemas.microsoft.com/office/drawing/2014/main" val="3444892616"/>
                    </a:ext>
                  </a:extLst>
                </a:gridCol>
                <a:gridCol w="1667571">
                  <a:extLst>
                    <a:ext uri="{9D8B030D-6E8A-4147-A177-3AD203B41FA5}">
                      <a16:colId xmlns:a16="http://schemas.microsoft.com/office/drawing/2014/main" val="4124995959"/>
                    </a:ext>
                  </a:extLst>
                </a:gridCol>
                <a:gridCol w="1667571">
                  <a:extLst>
                    <a:ext uri="{9D8B030D-6E8A-4147-A177-3AD203B41FA5}">
                      <a16:colId xmlns:a16="http://schemas.microsoft.com/office/drawing/2014/main" val="461548572"/>
                    </a:ext>
                  </a:extLst>
                </a:gridCol>
              </a:tblGrid>
              <a:tr h="501369">
                <a:tc>
                  <a:txBody>
                    <a:bodyPr/>
                    <a:lstStyle/>
                    <a:p>
                      <a:pPr algn="ctr">
                        <a:lnSpc>
                          <a:spcPct val="107000"/>
                        </a:lnSpc>
                        <a:spcAft>
                          <a:spcPts val="800"/>
                        </a:spcAft>
                      </a:pPr>
                      <a:r>
                        <a:rPr lang="es-CO" sz="1400" b="1" kern="100">
                          <a:effectLst/>
                        </a:rPr>
                        <a:t>Variable</a:t>
                      </a:r>
                      <a:endParaRPr lang="es-CO" sz="12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tc>
                  <a:txBody>
                    <a:bodyPr/>
                    <a:lstStyle/>
                    <a:p>
                      <a:pPr algn="ctr">
                        <a:lnSpc>
                          <a:spcPct val="107000"/>
                        </a:lnSpc>
                        <a:spcAft>
                          <a:spcPts val="800"/>
                        </a:spcAft>
                      </a:pPr>
                      <a:r>
                        <a:rPr lang="es-CO" sz="1400" b="1" kern="100">
                          <a:effectLst/>
                        </a:rPr>
                        <a:t>Categoría / Nivel</a:t>
                      </a:r>
                      <a:endParaRPr lang="es-CO" sz="12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tc>
                  <a:txBody>
                    <a:bodyPr/>
                    <a:lstStyle/>
                    <a:p>
                      <a:pPr algn="ctr">
                        <a:lnSpc>
                          <a:spcPct val="107000"/>
                        </a:lnSpc>
                        <a:spcAft>
                          <a:spcPts val="800"/>
                        </a:spcAft>
                      </a:pPr>
                      <a:r>
                        <a:rPr lang="es-CO" sz="1400" b="1" kern="100">
                          <a:effectLst/>
                        </a:rPr>
                        <a:t>Frecuencia relativa        (%)</a:t>
                      </a:r>
                      <a:endParaRPr lang="es-CO" sz="12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tc>
                  <a:txBody>
                    <a:bodyPr/>
                    <a:lstStyle/>
                    <a:p>
                      <a:pPr algn="ctr">
                        <a:lnSpc>
                          <a:spcPct val="107000"/>
                        </a:lnSpc>
                        <a:spcAft>
                          <a:spcPts val="800"/>
                        </a:spcAft>
                      </a:pPr>
                      <a:r>
                        <a:rPr lang="es-CO" sz="1400" b="1" kern="100">
                          <a:effectLst/>
                        </a:rPr>
                        <a:t>N (sobre 20)</a:t>
                      </a:r>
                      <a:endParaRPr lang="es-CO" sz="12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extLst>
                  <a:ext uri="{0D108BD9-81ED-4DB2-BD59-A6C34878D82A}">
                    <a16:rowId xmlns:a16="http://schemas.microsoft.com/office/drawing/2014/main" val="3138432178"/>
                  </a:ext>
                </a:extLst>
              </a:tr>
              <a:tr h="332128">
                <a:tc>
                  <a:txBody>
                    <a:bodyPr/>
                    <a:lstStyle/>
                    <a:p>
                      <a:pPr algn="ctr">
                        <a:lnSpc>
                          <a:spcPct val="107000"/>
                        </a:lnSpc>
                        <a:spcAft>
                          <a:spcPts val="800"/>
                        </a:spcAft>
                      </a:pPr>
                      <a:r>
                        <a:rPr lang="es-CO" sz="1400" b="1" kern="100">
                          <a:effectLst/>
                        </a:rPr>
                        <a:t> </a:t>
                      </a:r>
                      <a:endParaRPr lang="es-CO" sz="12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tc>
                  <a:txBody>
                    <a:bodyPr/>
                    <a:lstStyle/>
                    <a:p>
                      <a:pPr algn="ctr">
                        <a:lnSpc>
                          <a:spcPct val="107000"/>
                        </a:lnSpc>
                        <a:spcAft>
                          <a:spcPts val="800"/>
                        </a:spcAft>
                      </a:pPr>
                      <a:r>
                        <a:rPr lang="es-CO" sz="1400" b="1" kern="100" dirty="0">
                          <a:effectLst/>
                        </a:rPr>
                        <a:t>Cáncer Verrugoso</a:t>
                      </a:r>
                      <a:endParaRPr lang="es-CO" sz="12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tc>
                  <a:txBody>
                    <a:bodyPr/>
                    <a:lstStyle/>
                    <a:p>
                      <a:pPr algn="ctr">
                        <a:lnSpc>
                          <a:spcPct val="107000"/>
                        </a:lnSpc>
                        <a:spcAft>
                          <a:spcPts val="800"/>
                        </a:spcAft>
                      </a:pPr>
                      <a:r>
                        <a:rPr lang="es-CO" sz="1400" b="1" kern="100" dirty="0">
                          <a:effectLst/>
                        </a:rPr>
                        <a:t>5 %</a:t>
                      </a:r>
                      <a:endParaRPr lang="es-CO" sz="12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tc>
                  <a:txBody>
                    <a:bodyPr/>
                    <a:lstStyle/>
                    <a:p>
                      <a:pPr algn="ctr">
                        <a:lnSpc>
                          <a:spcPct val="107000"/>
                        </a:lnSpc>
                        <a:spcAft>
                          <a:spcPts val="800"/>
                        </a:spcAft>
                      </a:pPr>
                      <a:r>
                        <a:rPr lang="es-CO" sz="1400" b="1" kern="100">
                          <a:effectLst/>
                        </a:rPr>
                        <a:t>1</a:t>
                      </a:r>
                      <a:endParaRPr lang="es-CO" sz="12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extLst>
                  <a:ext uri="{0D108BD9-81ED-4DB2-BD59-A6C34878D82A}">
                    <a16:rowId xmlns:a16="http://schemas.microsoft.com/office/drawing/2014/main" val="2552169022"/>
                  </a:ext>
                </a:extLst>
              </a:tr>
              <a:tr h="351518">
                <a:tc>
                  <a:txBody>
                    <a:bodyPr/>
                    <a:lstStyle/>
                    <a:p>
                      <a:pPr algn="ctr">
                        <a:lnSpc>
                          <a:spcPct val="107000"/>
                        </a:lnSpc>
                        <a:spcAft>
                          <a:spcPts val="800"/>
                        </a:spcAft>
                      </a:pPr>
                      <a:r>
                        <a:rPr lang="es-CO" sz="1400" b="1" kern="100">
                          <a:effectLst/>
                        </a:rPr>
                        <a:t> </a:t>
                      </a:r>
                      <a:endParaRPr lang="es-CO" sz="12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Lst>
                      </a:pPr>
                      <a:r>
                        <a:rPr lang="es-CO" sz="1400" b="1" dirty="0">
                          <a:effectLst/>
                        </a:rPr>
                        <a:t>Cáncer Basocelular</a:t>
                      </a:r>
                      <a:endParaRPr lang="es-CO" sz="12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Lst>
                      </a:pPr>
                      <a:r>
                        <a:rPr lang="es-CO" sz="1400" b="1">
                          <a:effectLst/>
                        </a:rPr>
                        <a:t>5 %</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 pos="105410" algn="dec"/>
                        </a:tabLst>
                      </a:pPr>
                      <a:r>
                        <a:rPr lang="es-CO" sz="1400" b="1">
                          <a:effectLst/>
                        </a:rPr>
                        <a:t>1</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extLst>
                  <a:ext uri="{0D108BD9-81ED-4DB2-BD59-A6C34878D82A}">
                    <a16:rowId xmlns:a16="http://schemas.microsoft.com/office/drawing/2014/main" val="1221207197"/>
                  </a:ext>
                </a:extLst>
              </a:tr>
              <a:tr h="351518">
                <a:tc>
                  <a:txBody>
                    <a:bodyPr/>
                    <a:lstStyle/>
                    <a:p>
                      <a:pPr algn="ctr">
                        <a:lnSpc>
                          <a:spcPct val="107000"/>
                        </a:lnSpc>
                        <a:spcAft>
                          <a:spcPts val="800"/>
                        </a:spcAft>
                      </a:pPr>
                      <a:r>
                        <a:rPr lang="es-CO" sz="1400" b="1" kern="100">
                          <a:effectLst/>
                        </a:rPr>
                        <a:t> </a:t>
                      </a:r>
                      <a:endParaRPr lang="es-CO" sz="12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Lst>
                      </a:pPr>
                      <a:r>
                        <a:rPr lang="es-CO" sz="1400" b="1" dirty="0">
                          <a:effectLst/>
                        </a:rPr>
                        <a:t>Cáncer </a:t>
                      </a:r>
                      <a:r>
                        <a:rPr lang="es-CO" sz="1400" b="1" dirty="0" err="1">
                          <a:effectLst/>
                        </a:rPr>
                        <a:t>Escamocelular</a:t>
                      </a:r>
                      <a:endParaRPr lang="es-CO" sz="12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Lst>
                      </a:pPr>
                      <a:r>
                        <a:rPr lang="es-CO" sz="1400" b="1">
                          <a:effectLst/>
                        </a:rPr>
                        <a:t>30 %</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 pos="105410" algn="dec"/>
                        </a:tabLst>
                      </a:pPr>
                      <a:r>
                        <a:rPr lang="es-CO" sz="1400" b="1">
                          <a:effectLst/>
                        </a:rPr>
                        <a:t>6</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extLst>
                  <a:ext uri="{0D108BD9-81ED-4DB2-BD59-A6C34878D82A}">
                    <a16:rowId xmlns:a16="http://schemas.microsoft.com/office/drawing/2014/main" val="3985743620"/>
                  </a:ext>
                </a:extLst>
              </a:tr>
              <a:tr h="351518">
                <a:tc>
                  <a:txBody>
                    <a:bodyPr/>
                    <a:lstStyle/>
                    <a:p>
                      <a:pPr algn="ctr">
                        <a:lnSpc>
                          <a:spcPct val="107000"/>
                        </a:lnSpc>
                        <a:spcAft>
                          <a:spcPts val="800"/>
                        </a:spcAft>
                      </a:pPr>
                      <a:r>
                        <a:rPr lang="es-CO" sz="1400" b="1" kern="100">
                          <a:effectLst/>
                        </a:rPr>
                        <a:t> </a:t>
                      </a:r>
                      <a:endParaRPr lang="es-CO" sz="12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Lst>
                      </a:pPr>
                      <a:r>
                        <a:rPr lang="es-CO" sz="1400" b="1">
                          <a:effectLst/>
                        </a:rPr>
                        <a:t>Queilitis actínica</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Lst>
                      </a:pPr>
                      <a:r>
                        <a:rPr lang="es-CO" sz="1400" b="1">
                          <a:effectLst/>
                        </a:rPr>
                        <a:t>5 %</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 pos="105410" algn="dec"/>
                        </a:tabLst>
                      </a:pPr>
                      <a:r>
                        <a:rPr lang="es-CO" sz="1400" b="1">
                          <a:effectLst/>
                        </a:rPr>
                        <a:t>1</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extLst>
                  <a:ext uri="{0D108BD9-81ED-4DB2-BD59-A6C34878D82A}">
                    <a16:rowId xmlns:a16="http://schemas.microsoft.com/office/drawing/2014/main" val="109169680"/>
                  </a:ext>
                </a:extLst>
              </a:tr>
              <a:tr h="351518">
                <a:tc>
                  <a:txBody>
                    <a:bodyPr/>
                    <a:lstStyle/>
                    <a:p>
                      <a:pPr algn="ctr">
                        <a:lnSpc>
                          <a:spcPct val="107000"/>
                        </a:lnSpc>
                        <a:spcAft>
                          <a:spcPts val="800"/>
                        </a:spcAft>
                      </a:pPr>
                      <a:r>
                        <a:rPr lang="es-CO" sz="1400" b="1" kern="100">
                          <a:effectLst/>
                        </a:rPr>
                        <a:t>Diagnóstico</a:t>
                      </a:r>
                      <a:endParaRPr lang="es-CO" sz="12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Lst>
                      </a:pPr>
                      <a:r>
                        <a:rPr lang="es-CO" sz="1400" b="1">
                          <a:effectLst/>
                        </a:rPr>
                        <a:t>Leucoeritroplasia</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Lst>
                      </a:pPr>
                      <a:r>
                        <a:rPr lang="es-CO" sz="1400" b="1">
                          <a:effectLst/>
                        </a:rPr>
                        <a:t>5 %</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 pos="105410" algn="dec"/>
                        </a:tabLst>
                      </a:pPr>
                      <a:r>
                        <a:rPr lang="es-CO" sz="1400" b="1">
                          <a:effectLst/>
                        </a:rPr>
                        <a:t>1</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extLst>
                  <a:ext uri="{0D108BD9-81ED-4DB2-BD59-A6C34878D82A}">
                    <a16:rowId xmlns:a16="http://schemas.microsoft.com/office/drawing/2014/main" val="2058758990"/>
                  </a:ext>
                </a:extLst>
              </a:tr>
              <a:tr h="351518">
                <a:tc>
                  <a:txBody>
                    <a:bodyPr/>
                    <a:lstStyle/>
                    <a:p>
                      <a:pPr algn="ctr">
                        <a:lnSpc>
                          <a:spcPct val="107000"/>
                        </a:lnSpc>
                        <a:spcAft>
                          <a:spcPts val="800"/>
                        </a:spcAft>
                      </a:pPr>
                      <a:r>
                        <a:rPr lang="es-CO" sz="1400" b="1" kern="100">
                          <a:effectLst/>
                        </a:rPr>
                        <a:t> </a:t>
                      </a:r>
                      <a:endParaRPr lang="es-CO" sz="12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Lst>
                      </a:pPr>
                      <a:r>
                        <a:rPr lang="es-CO" sz="1400" b="1">
                          <a:effectLst/>
                        </a:rPr>
                        <a:t>Eritroplasia</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Lst>
                      </a:pPr>
                      <a:r>
                        <a:rPr lang="es-CO" sz="1400" b="1">
                          <a:effectLst/>
                        </a:rPr>
                        <a:t>10 %</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 pos="105410" algn="dec"/>
                        </a:tabLst>
                      </a:pPr>
                      <a:r>
                        <a:rPr lang="es-CO" sz="1400" b="1">
                          <a:effectLst/>
                        </a:rPr>
                        <a:t>2</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extLst>
                  <a:ext uri="{0D108BD9-81ED-4DB2-BD59-A6C34878D82A}">
                    <a16:rowId xmlns:a16="http://schemas.microsoft.com/office/drawing/2014/main" val="3035803000"/>
                  </a:ext>
                </a:extLst>
              </a:tr>
              <a:tr h="332128">
                <a:tc>
                  <a:txBody>
                    <a:bodyPr/>
                    <a:lstStyle/>
                    <a:p>
                      <a:pPr algn="ctr">
                        <a:lnSpc>
                          <a:spcPct val="107000"/>
                        </a:lnSpc>
                        <a:spcAft>
                          <a:spcPts val="800"/>
                        </a:spcAft>
                      </a:pPr>
                      <a:r>
                        <a:rPr lang="es-CO" sz="1400" b="1" kern="100" dirty="0">
                          <a:effectLst/>
                        </a:rPr>
                        <a:t> </a:t>
                      </a:r>
                      <a:endParaRPr lang="es-CO" sz="12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tc>
                  <a:txBody>
                    <a:bodyPr/>
                    <a:lstStyle/>
                    <a:p>
                      <a:pPr algn="ctr">
                        <a:lnSpc>
                          <a:spcPct val="107000"/>
                        </a:lnSpc>
                        <a:spcAft>
                          <a:spcPts val="800"/>
                        </a:spcAft>
                      </a:pPr>
                      <a:r>
                        <a:rPr lang="es-CO" sz="1400" b="1" kern="100">
                          <a:effectLst/>
                        </a:rPr>
                        <a:t>Leucoplasia</a:t>
                      </a:r>
                      <a:endParaRPr lang="es-CO" sz="12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tc>
                  <a:txBody>
                    <a:bodyPr/>
                    <a:lstStyle/>
                    <a:p>
                      <a:pPr algn="ctr">
                        <a:lnSpc>
                          <a:spcPct val="107000"/>
                        </a:lnSpc>
                        <a:spcAft>
                          <a:spcPts val="800"/>
                        </a:spcAft>
                      </a:pPr>
                      <a:r>
                        <a:rPr lang="es-CO" sz="1400" b="1" kern="100">
                          <a:effectLst/>
                        </a:rPr>
                        <a:t>35 %</a:t>
                      </a:r>
                      <a:endParaRPr lang="es-CO" sz="12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tc>
                  <a:txBody>
                    <a:bodyPr/>
                    <a:lstStyle/>
                    <a:p>
                      <a:pPr algn="ctr">
                        <a:lnSpc>
                          <a:spcPct val="107000"/>
                        </a:lnSpc>
                        <a:spcAft>
                          <a:spcPts val="800"/>
                        </a:spcAft>
                        <a:tabLst>
                          <a:tab pos="105410" algn="dec"/>
                        </a:tabLst>
                      </a:pPr>
                      <a:r>
                        <a:rPr lang="es-CO" sz="1400" b="1" kern="100">
                          <a:effectLst/>
                        </a:rPr>
                        <a:t>7</a:t>
                      </a:r>
                      <a:endParaRPr lang="es-CO" sz="12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extLst>
                  <a:ext uri="{0D108BD9-81ED-4DB2-BD59-A6C34878D82A}">
                    <a16:rowId xmlns:a16="http://schemas.microsoft.com/office/drawing/2014/main" val="4036343303"/>
                  </a:ext>
                </a:extLst>
              </a:tr>
              <a:tr h="351744">
                <a:tc>
                  <a:txBody>
                    <a:bodyPr/>
                    <a:lstStyle/>
                    <a:p>
                      <a:pPr algn="ctr">
                        <a:lnSpc>
                          <a:spcPct val="107000"/>
                        </a:lnSpc>
                        <a:spcAft>
                          <a:spcPts val="800"/>
                        </a:spcAft>
                      </a:pPr>
                      <a:r>
                        <a:rPr lang="es-CO" sz="1400" b="1" kern="100">
                          <a:effectLst/>
                        </a:rPr>
                        <a:t> </a:t>
                      </a:r>
                      <a:endParaRPr lang="es-CO" sz="12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Lst>
                      </a:pPr>
                      <a:r>
                        <a:rPr lang="es-CO" sz="1400" b="1">
                          <a:effectLst/>
                        </a:rPr>
                        <a:t>No presenta</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Lst>
                      </a:pPr>
                      <a:r>
                        <a:rPr lang="es-CO" sz="1400" b="1">
                          <a:effectLst/>
                        </a:rPr>
                        <a:t>5 %</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 pos="105410" algn="dec"/>
                        </a:tabLst>
                      </a:pPr>
                      <a:r>
                        <a:rPr lang="es-CO" sz="1400" b="1">
                          <a:effectLst/>
                        </a:rPr>
                        <a:t>1</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extLst>
                  <a:ext uri="{0D108BD9-81ED-4DB2-BD59-A6C34878D82A}">
                    <a16:rowId xmlns:a16="http://schemas.microsoft.com/office/drawing/2014/main" val="4059168867"/>
                  </a:ext>
                </a:extLst>
              </a:tr>
              <a:tr h="351518">
                <a:tc>
                  <a:txBody>
                    <a:bodyPr/>
                    <a:lstStyle/>
                    <a:p>
                      <a:pPr algn="ctr">
                        <a:lnSpc>
                          <a:spcPct val="107000"/>
                        </a:lnSpc>
                        <a:spcAft>
                          <a:spcPts val="800"/>
                        </a:spcAft>
                      </a:pPr>
                      <a:r>
                        <a:rPr lang="es-CO" sz="1400" b="1" kern="100">
                          <a:effectLst/>
                        </a:rPr>
                        <a:t> </a:t>
                      </a:r>
                      <a:endParaRPr lang="es-CO" sz="12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Lst>
                      </a:pPr>
                      <a:r>
                        <a:rPr lang="es-CO" sz="1400" b="1">
                          <a:effectLst/>
                        </a:rPr>
                        <a:t>Total</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Lst>
                      </a:pPr>
                      <a:r>
                        <a:rPr lang="es-CO" sz="1400" b="1">
                          <a:effectLst/>
                        </a:rPr>
                        <a:t>100%</a:t>
                      </a:r>
                      <a:endParaRPr lang="es-CO" sz="12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tc>
                  <a:txBody>
                    <a:bodyPr/>
                    <a:lstStyle/>
                    <a:p>
                      <a:pPr algn="ctr">
                        <a:lnSpc>
                          <a:spcPct val="115000"/>
                        </a:lnSpc>
                        <a:spcAft>
                          <a:spcPts val="1000"/>
                        </a:spcAft>
                        <a:tabLst>
                          <a:tab pos="228600" algn="dec"/>
                          <a:tab pos="105410" algn="dec"/>
                        </a:tabLst>
                      </a:pPr>
                      <a:r>
                        <a:rPr lang="es-CO" sz="1400" b="1" dirty="0">
                          <a:effectLst/>
                        </a:rPr>
                        <a:t>20</a:t>
                      </a:r>
                      <a:endParaRPr lang="es-CO" sz="12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498" marR="68498" marT="0" marB="0" anchor="ctr"/>
                </a:tc>
                <a:extLst>
                  <a:ext uri="{0D108BD9-81ED-4DB2-BD59-A6C34878D82A}">
                    <a16:rowId xmlns:a16="http://schemas.microsoft.com/office/drawing/2014/main" val="4095447526"/>
                  </a:ext>
                </a:extLst>
              </a:tr>
            </a:tbl>
          </a:graphicData>
        </a:graphic>
      </p:graphicFrame>
      <p:sp>
        <p:nvSpPr>
          <p:cNvPr id="3" name="Rectángulo 2">
            <a:extLst>
              <a:ext uri="{FF2B5EF4-FFF2-40B4-BE49-F238E27FC236}">
                <a16:creationId xmlns:a16="http://schemas.microsoft.com/office/drawing/2014/main" id="{5F646140-5409-0571-9C0F-655387751883}"/>
              </a:ext>
            </a:extLst>
          </p:cNvPr>
          <p:cNvSpPr/>
          <p:nvPr/>
        </p:nvSpPr>
        <p:spPr>
          <a:xfrm>
            <a:off x="4455885" y="3390900"/>
            <a:ext cx="4959673" cy="508880"/>
          </a:xfrm>
          <a:prstGeom prst="rect">
            <a:avLst/>
          </a:prstGeom>
          <a:noFill/>
          <a:ln w="762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CO"/>
          </a:p>
        </p:txBody>
      </p:sp>
      <p:sp>
        <p:nvSpPr>
          <p:cNvPr id="5" name="Rectángulo 4">
            <a:extLst>
              <a:ext uri="{FF2B5EF4-FFF2-40B4-BE49-F238E27FC236}">
                <a16:creationId xmlns:a16="http://schemas.microsoft.com/office/drawing/2014/main" id="{CB433161-C305-24D0-4FEC-1B63A9488AB5}"/>
              </a:ext>
            </a:extLst>
          </p:cNvPr>
          <p:cNvSpPr/>
          <p:nvPr/>
        </p:nvSpPr>
        <p:spPr>
          <a:xfrm>
            <a:off x="4455885" y="4914900"/>
            <a:ext cx="4959674" cy="308730"/>
          </a:xfrm>
          <a:prstGeom prst="rect">
            <a:avLst/>
          </a:prstGeom>
          <a:noFill/>
          <a:ln w="762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CO"/>
          </a:p>
        </p:txBody>
      </p:sp>
    </p:spTree>
    <p:extLst>
      <p:ext uri="{BB962C8B-B14F-4D97-AF65-F5344CB8AC3E}">
        <p14:creationId xmlns:p14="http://schemas.microsoft.com/office/powerpoint/2010/main" val="3912401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p:txBody>
          <a:bodyPr/>
          <a:lstStyle/>
          <a:p>
            <a:pPr algn="ctr"/>
            <a:r>
              <a:rPr lang="es-ES" sz="3600" dirty="0"/>
              <a:t>RESULTADOS</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27</a:t>
            </a:fld>
            <a:endParaRPr lang="es-CO"/>
          </a:p>
        </p:txBody>
      </p:sp>
      <p:graphicFrame>
        <p:nvGraphicFramePr>
          <p:cNvPr id="3" name="Table 2">
            <a:extLst>
              <a:ext uri="{FF2B5EF4-FFF2-40B4-BE49-F238E27FC236}">
                <a16:creationId xmlns:a16="http://schemas.microsoft.com/office/drawing/2014/main" id="{AB3D0833-8DB8-4F90-A169-B470E37D055E}"/>
              </a:ext>
            </a:extLst>
          </p:cNvPr>
          <p:cNvGraphicFramePr>
            <a:graphicFrameLocks noGrp="1"/>
          </p:cNvGraphicFramePr>
          <p:nvPr>
            <p:extLst>
              <p:ext uri="{D42A27DB-BD31-4B8C-83A1-F6EECF244321}">
                <p14:modId xmlns:p14="http://schemas.microsoft.com/office/powerpoint/2010/main" val="161566325"/>
              </p:ext>
            </p:extLst>
          </p:nvPr>
        </p:nvGraphicFramePr>
        <p:xfrm>
          <a:off x="1990166" y="2119032"/>
          <a:ext cx="8482636" cy="2082549"/>
        </p:xfrm>
        <a:graphic>
          <a:graphicData uri="http://schemas.openxmlformats.org/drawingml/2006/table">
            <a:tbl>
              <a:tblPr firstRow="1" lastRow="1">
                <a:tableStyleId>{00A15C55-8517-42AA-B614-E9B94910E393}</a:tableStyleId>
              </a:tblPr>
              <a:tblGrid>
                <a:gridCol w="2227540">
                  <a:extLst>
                    <a:ext uri="{9D8B030D-6E8A-4147-A177-3AD203B41FA5}">
                      <a16:colId xmlns:a16="http://schemas.microsoft.com/office/drawing/2014/main" val="1313109862"/>
                    </a:ext>
                  </a:extLst>
                </a:gridCol>
                <a:gridCol w="2085032">
                  <a:extLst>
                    <a:ext uri="{9D8B030D-6E8A-4147-A177-3AD203B41FA5}">
                      <a16:colId xmlns:a16="http://schemas.microsoft.com/office/drawing/2014/main" val="2751673099"/>
                    </a:ext>
                  </a:extLst>
                </a:gridCol>
                <a:gridCol w="2085032">
                  <a:extLst>
                    <a:ext uri="{9D8B030D-6E8A-4147-A177-3AD203B41FA5}">
                      <a16:colId xmlns:a16="http://schemas.microsoft.com/office/drawing/2014/main" val="1501383898"/>
                    </a:ext>
                  </a:extLst>
                </a:gridCol>
                <a:gridCol w="2085032">
                  <a:extLst>
                    <a:ext uri="{9D8B030D-6E8A-4147-A177-3AD203B41FA5}">
                      <a16:colId xmlns:a16="http://schemas.microsoft.com/office/drawing/2014/main" val="4160071641"/>
                    </a:ext>
                  </a:extLst>
                </a:gridCol>
              </a:tblGrid>
              <a:tr h="156575">
                <a:tc>
                  <a:txBody>
                    <a:bodyPr/>
                    <a:lstStyle/>
                    <a:p>
                      <a:pPr algn="ctr">
                        <a:lnSpc>
                          <a:spcPct val="107000"/>
                        </a:lnSpc>
                        <a:spcAft>
                          <a:spcPts val="800"/>
                        </a:spcAft>
                      </a:pPr>
                      <a:r>
                        <a:rPr lang="es-CO" sz="1600" b="0" kern="100" dirty="0">
                          <a:effectLst/>
                        </a:rPr>
                        <a:t>Variable</a:t>
                      </a:r>
                      <a:endParaRPr lang="es-CO" sz="1400" b="0"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07000"/>
                        </a:lnSpc>
                        <a:spcAft>
                          <a:spcPts val="800"/>
                        </a:spcAft>
                      </a:pPr>
                      <a:r>
                        <a:rPr lang="es-CO" sz="1600" b="0" kern="100">
                          <a:effectLst/>
                        </a:rPr>
                        <a:t>Categoría / Nivel</a:t>
                      </a:r>
                      <a:endParaRPr lang="es-CO" sz="1400" b="0"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07000"/>
                        </a:lnSpc>
                        <a:spcAft>
                          <a:spcPts val="800"/>
                        </a:spcAft>
                      </a:pPr>
                      <a:r>
                        <a:rPr lang="es-CO" sz="1600" b="0" kern="100">
                          <a:effectLst/>
                        </a:rPr>
                        <a:t>Frecuencia relativa        (%)</a:t>
                      </a:r>
                      <a:endParaRPr lang="es-CO" sz="1400" b="0"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07000"/>
                        </a:lnSpc>
                        <a:spcAft>
                          <a:spcPts val="800"/>
                        </a:spcAft>
                      </a:pPr>
                      <a:r>
                        <a:rPr lang="es-CO" sz="1600" b="0" kern="100">
                          <a:effectLst/>
                        </a:rPr>
                        <a:t>N (sobre 20)</a:t>
                      </a:r>
                      <a:endParaRPr lang="es-CO" sz="1400" b="0"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extLst>
                  <a:ext uri="{0D108BD9-81ED-4DB2-BD59-A6C34878D82A}">
                    <a16:rowId xmlns:a16="http://schemas.microsoft.com/office/drawing/2014/main" val="1811868784"/>
                  </a:ext>
                </a:extLst>
              </a:tr>
              <a:tr h="165777">
                <a:tc>
                  <a:txBody>
                    <a:bodyPr/>
                    <a:lstStyle/>
                    <a:p>
                      <a:pPr algn="ctr">
                        <a:lnSpc>
                          <a:spcPct val="107000"/>
                        </a:lnSpc>
                        <a:spcAft>
                          <a:spcPts val="800"/>
                        </a:spcAft>
                      </a:pPr>
                      <a:r>
                        <a:rPr lang="es-CO" sz="1600" b="1" kern="100" dirty="0">
                          <a:effectLst/>
                        </a:rPr>
                        <a:t>Localización</a:t>
                      </a:r>
                      <a:endParaRPr lang="es-CO" sz="14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Lengua</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50 %</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dirty="0">
                          <a:effectLst/>
                        </a:rPr>
                        <a:t>10</a:t>
                      </a:r>
                      <a:endParaRPr lang="es-CO" sz="14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3906650394"/>
                  </a:ext>
                </a:extLst>
              </a:tr>
              <a:tr h="165777">
                <a:tc>
                  <a:txBody>
                    <a:bodyPr/>
                    <a:lstStyle/>
                    <a:p>
                      <a:pPr algn="ctr">
                        <a:lnSpc>
                          <a:spcPct val="107000"/>
                        </a:lnSpc>
                        <a:spcAft>
                          <a:spcPts val="800"/>
                        </a:spcAft>
                      </a:pPr>
                      <a:r>
                        <a:rPr lang="es-CO" sz="1600" b="1" kern="100">
                          <a:effectLst/>
                        </a:rPr>
                        <a:t> </a:t>
                      </a:r>
                      <a:endParaRPr lang="es-CO" sz="14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dirty="0">
                          <a:effectLst/>
                        </a:rPr>
                        <a:t>Mucosa yugal</a:t>
                      </a:r>
                      <a:endParaRPr lang="es-CO" sz="14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5 %</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a:effectLst/>
                        </a:rPr>
                        <a:t>1</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4256784611"/>
                  </a:ext>
                </a:extLst>
              </a:tr>
              <a:tr h="165777">
                <a:tc>
                  <a:txBody>
                    <a:bodyPr/>
                    <a:lstStyle/>
                    <a:p>
                      <a:pPr algn="ctr">
                        <a:lnSpc>
                          <a:spcPct val="107000"/>
                        </a:lnSpc>
                        <a:spcAft>
                          <a:spcPts val="800"/>
                        </a:spcAft>
                      </a:pPr>
                      <a:r>
                        <a:rPr lang="es-CO" sz="1600" b="1" kern="100">
                          <a:effectLst/>
                        </a:rPr>
                        <a:t> </a:t>
                      </a:r>
                      <a:endParaRPr lang="es-CO" sz="14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dirty="0">
                          <a:effectLst/>
                        </a:rPr>
                        <a:t>Paladar</a:t>
                      </a:r>
                      <a:endParaRPr lang="es-CO" sz="14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25 %</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a:effectLst/>
                        </a:rPr>
                        <a:t>5</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1380837175"/>
                  </a:ext>
                </a:extLst>
              </a:tr>
              <a:tr h="165777">
                <a:tc>
                  <a:txBody>
                    <a:bodyPr/>
                    <a:lstStyle/>
                    <a:p>
                      <a:pPr algn="ctr">
                        <a:lnSpc>
                          <a:spcPct val="107000"/>
                        </a:lnSpc>
                        <a:spcAft>
                          <a:spcPts val="800"/>
                        </a:spcAft>
                      </a:pPr>
                      <a:r>
                        <a:rPr lang="es-CO" sz="1600" b="1" kern="100">
                          <a:effectLst/>
                        </a:rPr>
                        <a:t> </a:t>
                      </a:r>
                      <a:endParaRPr lang="es-CO" sz="14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Reborde alveolar</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dirty="0">
                          <a:effectLst/>
                        </a:rPr>
                        <a:t>10 %</a:t>
                      </a:r>
                      <a:endParaRPr lang="es-CO" sz="14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dirty="0">
                          <a:effectLst/>
                        </a:rPr>
                        <a:t>2</a:t>
                      </a:r>
                      <a:endParaRPr lang="es-CO" sz="14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924524448"/>
                  </a:ext>
                </a:extLst>
              </a:tr>
              <a:tr h="165777">
                <a:tc>
                  <a:txBody>
                    <a:bodyPr/>
                    <a:lstStyle/>
                    <a:p>
                      <a:pPr algn="ctr">
                        <a:lnSpc>
                          <a:spcPct val="107000"/>
                        </a:lnSpc>
                        <a:spcAft>
                          <a:spcPts val="800"/>
                        </a:spcAft>
                      </a:pPr>
                      <a:r>
                        <a:rPr lang="es-CO" sz="1600" b="1" kern="100">
                          <a:effectLst/>
                        </a:rPr>
                        <a:t> </a:t>
                      </a:r>
                      <a:endParaRPr lang="es-CO" sz="14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Labios</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10 %</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dirty="0">
                          <a:effectLst/>
                        </a:rPr>
                        <a:t>2</a:t>
                      </a:r>
                      <a:endParaRPr lang="es-CO" sz="14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774997654"/>
                  </a:ext>
                </a:extLst>
              </a:tr>
              <a:tr h="165777">
                <a:tc>
                  <a:txBody>
                    <a:bodyPr/>
                    <a:lstStyle/>
                    <a:p>
                      <a:pPr algn="ctr">
                        <a:lnSpc>
                          <a:spcPct val="107000"/>
                        </a:lnSpc>
                        <a:spcAft>
                          <a:spcPts val="800"/>
                        </a:spcAft>
                      </a:pPr>
                      <a:r>
                        <a:rPr lang="es-CO" sz="1600" b="0" kern="100">
                          <a:effectLst/>
                        </a:rPr>
                        <a:t> </a:t>
                      </a:r>
                      <a:endParaRPr lang="es-CO" sz="1400" b="0"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0">
                          <a:effectLst/>
                        </a:rPr>
                        <a:t>Total</a:t>
                      </a:r>
                      <a:endParaRPr lang="es-CO" sz="1400" b="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0">
                          <a:effectLst/>
                        </a:rPr>
                        <a:t>100%</a:t>
                      </a:r>
                      <a:endParaRPr lang="es-CO" sz="1400" b="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0" dirty="0">
                          <a:effectLst/>
                        </a:rPr>
                        <a:t>20</a:t>
                      </a:r>
                      <a:endParaRPr lang="es-CO" sz="1400" b="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3737995977"/>
                  </a:ext>
                </a:extLst>
              </a:tr>
            </a:tbl>
          </a:graphicData>
        </a:graphic>
      </p:graphicFrame>
      <p:graphicFrame>
        <p:nvGraphicFramePr>
          <p:cNvPr id="5" name="Table 4">
            <a:extLst>
              <a:ext uri="{FF2B5EF4-FFF2-40B4-BE49-F238E27FC236}">
                <a16:creationId xmlns:a16="http://schemas.microsoft.com/office/drawing/2014/main" id="{04FC89F6-8559-42EC-9435-3B30231F7748}"/>
              </a:ext>
            </a:extLst>
          </p:cNvPr>
          <p:cNvGraphicFramePr>
            <a:graphicFrameLocks noGrp="1"/>
          </p:cNvGraphicFramePr>
          <p:nvPr>
            <p:extLst>
              <p:ext uri="{D42A27DB-BD31-4B8C-83A1-F6EECF244321}">
                <p14:modId xmlns:p14="http://schemas.microsoft.com/office/powerpoint/2010/main" val="2544636052"/>
              </p:ext>
            </p:extLst>
          </p:nvPr>
        </p:nvGraphicFramePr>
        <p:xfrm>
          <a:off x="1990166" y="2160215"/>
          <a:ext cx="8482636" cy="2082551"/>
        </p:xfrm>
        <a:graphic>
          <a:graphicData uri="http://schemas.openxmlformats.org/drawingml/2006/table">
            <a:tbl>
              <a:tblPr firstRow="1" lastRow="1">
                <a:tableStyleId>{00A15C55-8517-42AA-B614-E9B94910E393}</a:tableStyleId>
              </a:tblPr>
              <a:tblGrid>
                <a:gridCol w="2227540">
                  <a:extLst>
                    <a:ext uri="{9D8B030D-6E8A-4147-A177-3AD203B41FA5}">
                      <a16:colId xmlns:a16="http://schemas.microsoft.com/office/drawing/2014/main" val="1313109862"/>
                    </a:ext>
                  </a:extLst>
                </a:gridCol>
                <a:gridCol w="2085032">
                  <a:extLst>
                    <a:ext uri="{9D8B030D-6E8A-4147-A177-3AD203B41FA5}">
                      <a16:colId xmlns:a16="http://schemas.microsoft.com/office/drawing/2014/main" val="2751673099"/>
                    </a:ext>
                  </a:extLst>
                </a:gridCol>
                <a:gridCol w="2085032">
                  <a:extLst>
                    <a:ext uri="{9D8B030D-6E8A-4147-A177-3AD203B41FA5}">
                      <a16:colId xmlns:a16="http://schemas.microsoft.com/office/drawing/2014/main" val="1501383898"/>
                    </a:ext>
                  </a:extLst>
                </a:gridCol>
                <a:gridCol w="2085032">
                  <a:extLst>
                    <a:ext uri="{9D8B030D-6E8A-4147-A177-3AD203B41FA5}">
                      <a16:colId xmlns:a16="http://schemas.microsoft.com/office/drawing/2014/main" val="4160071641"/>
                    </a:ext>
                  </a:extLst>
                </a:gridCol>
              </a:tblGrid>
              <a:tr h="581936">
                <a:tc>
                  <a:txBody>
                    <a:bodyPr/>
                    <a:lstStyle/>
                    <a:p>
                      <a:pPr algn="ctr">
                        <a:lnSpc>
                          <a:spcPct val="107000"/>
                        </a:lnSpc>
                        <a:spcAft>
                          <a:spcPts val="800"/>
                        </a:spcAft>
                      </a:pPr>
                      <a:r>
                        <a:rPr lang="es-CO" sz="1600" b="1" kern="100" dirty="0">
                          <a:effectLst/>
                        </a:rPr>
                        <a:t>Variable</a:t>
                      </a:r>
                      <a:endParaRPr lang="es-CO" sz="14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07000"/>
                        </a:lnSpc>
                        <a:spcAft>
                          <a:spcPts val="800"/>
                        </a:spcAft>
                      </a:pPr>
                      <a:r>
                        <a:rPr lang="es-CO" sz="1600" b="1" kern="100" dirty="0">
                          <a:effectLst/>
                        </a:rPr>
                        <a:t>Categoría / Nivel</a:t>
                      </a:r>
                      <a:endParaRPr lang="es-CO" sz="14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07000"/>
                        </a:lnSpc>
                        <a:spcAft>
                          <a:spcPts val="800"/>
                        </a:spcAft>
                      </a:pPr>
                      <a:r>
                        <a:rPr lang="es-CO" sz="1600" b="1" kern="100">
                          <a:effectLst/>
                        </a:rPr>
                        <a:t>Frecuencia relativa        (%)</a:t>
                      </a:r>
                      <a:endParaRPr lang="es-CO" sz="14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07000"/>
                        </a:lnSpc>
                        <a:spcAft>
                          <a:spcPts val="800"/>
                        </a:spcAft>
                      </a:pPr>
                      <a:r>
                        <a:rPr lang="es-CO" sz="1600" b="1" kern="100">
                          <a:effectLst/>
                        </a:rPr>
                        <a:t>N (sobre 20)</a:t>
                      </a:r>
                      <a:endParaRPr lang="es-CO" sz="14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extLst>
                  <a:ext uri="{0D108BD9-81ED-4DB2-BD59-A6C34878D82A}">
                    <a16:rowId xmlns:a16="http://schemas.microsoft.com/office/drawing/2014/main" val="1811868784"/>
                  </a:ext>
                </a:extLst>
              </a:tr>
              <a:tr h="300123">
                <a:tc>
                  <a:txBody>
                    <a:bodyPr/>
                    <a:lstStyle/>
                    <a:p>
                      <a:pPr algn="ctr">
                        <a:lnSpc>
                          <a:spcPct val="107000"/>
                        </a:lnSpc>
                        <a:spcAft>
                          <a:spcPts val="800"/>
                        </a:spcAft>
                      </a:pPr>
                      <a:r>
                        <a:rPr lang="es-CO" sz="1600" b="1" kern="100">
                          <a:effectLst/>
                        </a:rPr>
                        <a:t>Tipo de VHS</a:t>
                      </a:r>
                      <a:endParaRPr lang="es-CO" sz="14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Tipo 1</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5 %</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dirty="0">
                          <a:effectLst/>
                        </a:rPr>
                        <a:t>1</a:t>
                      </a:r>
                      <a:endParaRPr lang="es-CO" sz="14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3318153043"/>
                  </a:ext>
                </a:extLst>
              </a:tr>
              <a:tr h="300123">
                <a:tc>
                  <a:txBody>
                    <a:bodyPr/>
                    <a:lstStyle/>
                    <a:p>
                      <a:pPr algn="ctr">
                        <a:lnSpc>
                          <a:spcPct val="107000"/>
                        </a:lnSpc>
                        <a:spcAft>
                          <a:spcPts val="800"/>
                        </a:spcAft>
                      </a:pPr>
                      <a:r>
                        <a:rPr lang="es-CO" sz="1600" b="1" kern="100" dirty="0">
                          <a:effectLst/>
                        </a:rPr>
                        <a:t> </a:t>
                      </a:r>
                      <a:endParaRPr lang="es-CO" sz="14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dirty="0">
                          <a:effectLst/>
                        </a:rPr>
                        <a:t>Tipo 2</a:t>
                      </a:r>
                      <a:endParaRPr lang="es-CO" sz="14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5 %</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a:effectLst/>
                        </a:rPr>
                        <a:t>1</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2930314837"/>
                  </a:ext>
                </a:extLst>
              </a:tr>
              <a:tr h="300123">
                <a:tc>
                  <a:txBody>
                    <a:bodyPr/>
                    <a:lstStyle/>
                    <a:p>
                      <a:pPr algn="ctr">
                        <a:lnSpc>
                          <a:spcPct val="107000"/>
                        </a:lnSpc>
                        <a:spcAft>
                          <a:spcPts val="800"/>
                        </a:spcAft>
                      </a:pPr>
                      <a:r>
                        <a:rPr lang="es-CO" sz="1600" b="1" kern="100" dirty="0">
                          <a:effectLst/>
                        </a:rPr>
                        <a:t> </a:t>
                      </a:r>
                      <a:endParaRPr lang="es-CO" sz="14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dirty="0">
                          <a:effectLst/>
                        </a:rPr>
                        <a:t>No se observó</a:t>
                      </a:r>
                      <a:endParaRPr lang="es-CO" sz="14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85 %</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dirty="0">
                          <a:effectLst/>
                        </a:rPr>
                        <a:t>17</a:t>
                      </a:r>
                      <a:endParaRPr lang="es-CO" sz="14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204612698"/>
                  </a:ext>
                </a:extLst>
              </a:tr>
              <a:tr h="300123">
                <a:tc>
                  <a:txBody>
                    <a:bodyPr/>
                    <a:lstStyle/>
                    <a:p>
                      <a:pPr algn="ctr">
                        <a:lnSpc>
                          <a:spcPct val="107000"/>
                        </a:lnSpc>
                        <a:spcAft>
                          <a:spcPts val="800"/>
                        </a:spcAft>
                      </a:pPr>
                      <a:r>
                        <a:rPr lang="es-CO" sz="1600" b="1" kern="100">
                          <a:effectLst/>
                        </a:rPr>
                        <a:t> </a:t>
                      </a:r>
                      <a:endParaRPr lang="es-CO" sz="14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Tipo 1 y 2</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5 %</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a:effectLst/>
                        </a:rPr>
                        <a:t>1</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3923609044"/>
                  </a:ext>
                </a:extLst>
              </a:tr>
              <a:tr h="300123">
                <a:tc>
                  <a:txBody>
                    <a:bodyPr/>
                    <a:lstStyle/>
                    <a:p>
                      <a:pPr algn="ctr">
                        <a:lnSpc>
                          <a:spcPct val="107000"/>
                        </a:lnSpc>
                        <a:spcAft>
                          <a:spcPts val="800"/>
                        </a:spcAft>
                      </a:pPr>
                      <a:r>
                        <a:rPr lang="es-CO" sz="1600" b="1" kern="100">
                          <a:effectLst/>
                        </a:rPr>
                        <a:t> </a:t>
                      </a:r>
                      <a:endParaRPr lang="es-CO" sz="14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Total</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100%</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dirty="0">
                          <a:effectLst/>
                        </a:rPr>
                        <a:t>20</a:t>
                      </a:r>
                      <a:endParaRPr lang="es-CO" sz="14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358410496"/>
                  </a:ext>
                </a:extLst>
              </a:tr>
            </a:tbl>
          </a:graphicData>
        </a:graphic>
      </p:graphicFrame>
      <p:graphicFrame>
        <p:nvGraphicFramePr>
          <p:cNvPr id="7" name="Table 6">
            <a:extLst>
              <a:ext uri="{FF2B5EF4-FFF2-40B4-BE49-F238E27FC236}">
                <a16:creationId xmlns:a16="http://schemas.microsoft.com/office/drawing/2014/main" id="{DCE1AD51-51B8-4EDE-B585-E6868AA486A5}"/>
              </a:ext>
            </a:extLst>
          </p:cNvPr>
          <p:cNvGraphicFramePr>
            <a:graphicFrameLocks noGrp="1"/>
          </p:cNvGraphicFramePr>
          <p:nvPr>
            <p:extLst>
              <p:ext uri="{D42A27DB-BD31-4B8C-83A1-F6EECF244321}">
                <p14:modId xmlns:p14="http://schemas.microsoft.com/office/powerpoint/2010/main" val="3323040957"/>
              </p:ext>
            </p:extLst>
          </p:nvPr>
        </p:nvGraphicFramePr>
        <p:xfrm>
          <a:off x="1990166" y="2102104"/>
          <a:ext cx="8482636" cy="2397063"/>
        </p:xfrm>
        <a:graphic>
          <a:graphicData uri="http://schemas.openxmlformats.org/drawingml/2006/table">
            <a:tbl>
              <a:tblPr firstRow="1" lastRow="1">
                <a:tableStyleId>{00A15C55-8517-42AA-B614-E9B94910E393}</a:tableStyleId>
              </a:tblPr>
              <a:tblGrid>
                <a:gridCol w="2227540">
                  <a:extLst>
                    <a:ext uri="{9D8B030D-6E8A-4147-A177-3AD203B41FA5}">
                      <a16:colId xmlns:a16="http://schemas.microsoft.com/office/drawing/2014/main" val="1313109862"/>
                    </a:ext>
                  </a:extLst>
                </a:gridCol>
                <a:gridCol w="2085032">
                  <a:extLst>
                    <a:ext uri="{9D8B030D-6E8A-4147-A177-3AD203B41FA5}">
                      <a16:colId xmlns:a16="http://schemas.microsoft.com/office/drawing/2014/main" val="2751673099"/>
                    </a:ext>
                  </a:extLst>
                </a:gridCol>
                <a:gridCol w="2085032">
                  <a:extLst>
                    <a:ext uri="{9D8B030D-6E8A-4147-A177-3AD203B41FA5}">
                      <a16:colId xmlns:a16="http://schemas.microsoft.com/office/drawing/2014/main" val="1501383898"/>
                    </a:ext>
                  </a:extLst>
                </a:gridCol>
                <a:gridCol w="2085032">
                  <a:extLst>
                    <a:ext uri="{9D8B030D-6E8A-4147-A177-3AD203B41FA5}">
                      <a16:colId xmlns:a16="http://schemas.microsoft.com/office/drawing/2014/main" val="4160071641"/>
                    </a:ext>
                  </a:extLst>
                </a:gridCol>
              </a:tblGrid>
              <a:tr h="156575">
                <a:tc>
                  <a:txBody>
                    <a:bodyPr/>
                    <a:lstStyle/>
                    <a:p>
                      <a:pPr algn="ctr">
                        <a:lnSpc>
                          <a:spcPct val="107000"/>
                        </a:lnSpc>
                        <a:spcAft>
                          <a:spcPts val="800"/>
                        </a:spcAft>
                      </a:pPr>
                      <a:r>
                        <a:rPr lang="es-CO" sz="1600" b="1" kern="100" dirty="0">
                          <a:effectLst/>
                        </a:rPr>
                        <a:t>Variable</a:t>
                      </a:r>
                      <a:endParaRPr lang="es-CO" sz="14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07000"/>
                        </a:lnSpc>
                        <a:spcAft>
                          <a:spcPts val="800"/>
                        </a:spcAft>
                      </a:pPr>
                      <a:r>
                        <a:rPr lang="es-CO" sz="1600" b="1" kern="100" dirty="0">
                          <a:effectLst/>
                        </a:rPr>
                        <a:t>Categoría / Nivel</a:t>
                      </a:r>
                      <a:endParaRPr lang="es-CO" sz="14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07000"/>
                        </a:lnSpc>
                        <a:spcAft>
                          <a:spcPts val="800"/>
                        </a:spcAft>
                      </a:pPr>
                      <a:r>
                        <a:rPr lang="es-CO" sz="1600" b="1" kern="100">
                          <a:effectLst/>
                        </a:rPr>
                        <a:t>Frecuencia relativa        (%)</a:t>
                      </a:r>
                      <a:endParaRPr lang="es-CO" sz="14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07000"/>
                        </a:lnSpc>
                        <a:spcAft>
                          <a:spcPts val="800"/>
                        </a:spcAft>
                      </a:pPr>
                      <a:r>
                        <a:rPr lang="es-CO" sz="1600" b="1" kern="100">
                          <a:effectLst/>
                        </a:rPr>
                        <a:t>N (sobre 20)</a:t>
                      </a:r>
                      <a:endParaRPr lang="es-CO" sz="14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extLst>
                  <a:ext uri="{0D108BD9-81ED-4DB2-BD59-A6C34878D82A}">
                    <a16:rowId xmlns:a16="http://schemas.microsoft.com/office/drawing/2014/main" val="1811868784"/>
                  </a:ext>
                </a:extLst>
              </a:tr>
              <a:tr h="314514">
                <a:tc>
                  <a:txBody>
                    <a:bodyPr/>
                    <a:lstStyle/>
                    <a:p>
                      <a:pPr algn="ctr">
                        <a:lnSpc>
                          <a:spcPct val="107000"/>
                        </a:lnSpc>
                        <a:spcAft>
                          <a:spcPts val="800"/>
                        </a:spcAft>
                      </a:pPr>
                      <a:r>
                        <a:rPr lang="es-CO" sz="1600" b="1" kern="100" dirty="0">
                          <a:effectLst/>
                        </a:rPr>
                        <a:t>Genotipo de VPH</a:t>
                      </a:r>
                      <a:endParaRPr lang="es-CO" sz="14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dirty="0">
                          <a:effectLst/>
                        </a:rPr>
                        <a:t>VPH 45</a:t>
                      </a:r>
                      <a:endParaRPr lang="es-CO" sz="14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dirty="0">
                          <a:effectLst/>
                        </a:rPr>
                        <a:t>5 %</a:t>
                      </a:r>
                      <a:endParaRPr lang="es-CO" sz="14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dirty="0">
                          <a:effectLst/>
                        </a:rPr>
                        <a:t>1</a:t>
                      </a:r>
                      <a:endParaRPr lang="es-CO" sz="14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1141580783"/>
                  </a:ext>
                </a:extLst>
              </a:tr>
              <a:tr h="0">
                <a:tc>
                  <a:txBody>
                    <a:bodyPr/>
                    <a:lstStyle/>
                    <a:p>
                      <a:pPr algn="ctr">
                        <a:lnSpc>
                          <a:spcPct val="107000"/>
                        </a:lnSpc>
                        <a:spcAft>
                          <a:spcPts val="800"/>
                        </a:spcAft>
                      </a:pPr>
                      <a:r>
                        <a:rPr lang="es-CO" sz="1600" b="1" kern="100" dirty="0">
                          <a:effectLst/>
                        </a:rPr>
                        <a:t> </a:t>
                      </a:r>
                      <a:endParaRPr lang="es-CO" sz="14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VPH 51</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5 %</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a:effectLst/>
                        </a:rPr>
                        <a:t>1</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2024006564"/>
                  </a:ext>
                </a:extLst>
              </a:tr>
              <a:tr h="165777">
                <a:tc>
                  <a:txBody>
                    <a:bodyPr/>
                    <a:lstStyle/>
                    <a:p>
                      <a:pPr algn="ctr">
                        <a:lnSpc>
                          <a:spcPct val="107000"/>
                        </a:lnSpc>
                        <a:spcAft>
                          <a:spcPts val="800"/>
                        </a:spcAft>
                      </a:pPr>
                      <a:r>
                        <a:rPr lang="es-CO" sz="1600" b="1" kern="100">
                          <a:effectLst/>
                        </a:rPr>
                        <a:t> </a:t>
                      </a:r>
                      <a:endParaRPr lang="es-CO" sz="14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VPH 68</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5 %</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a:effectLst/>
                        </a:rPr>
                        <a:t>1</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1360028077"/>
                  </a:ext>
                </a:extLst>
              </a:tr>
              <a:tr h="165777">
                <a:tc>
                  <a:txBody>
                    <a:bodyPr/>
                    <a:lstStyle/>
                    <a:p>
                      <a:pPr algn="ctr">
                        <a:lnSpc>
                          <a:spcPct val="107000"/>
                        </a:lnSpc>
                        <a:spcAft>
                          <a:spcPts val="800"/>
                        </a:spcAft>
                      </a:pPr>
                      <a:r>
                        <a:rPr lang="es-CO" sz="1600" b="1" kern="100">
                          <a:effectLst/>
                        </a:rPr>
                        <a:t> </a:t>
                      </a:r>
                      <a:endParaRPr lang="es-CO" sz="14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VPH 73</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5 %</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a:effectLst/>
                        </a:rPr>
                        <a:t>1</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2298266872"/>
                  </a:ext>
                </a:extLst>
              </a:tr>
              <a:tr h="165777">
                <a:tc>
                  <a:txBody>
                    <a:bodyPr/>
                    <a:lstStyle/>
                    <a:p>
                      <a:pPr algn="ctr">
                        <a:lnSpc>
                          <a:spcPct val="107000"/>
                        </a:lnSpc>
                        <a:spcAft>
                          <a:spcPts val="800"/>
                        </a:spcAft>
                      </a:pPr>
                      <a:r>
                        <a:rPr lang="es-CO" sz="1600" b="1" kern="100">
                          <a:effectLst/>
                        </a:rPr>
                        <a:t> </a:t>
                      </a:r>
                      <a:endParaRPr lang="es-CO" sz="14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Mixto</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5 %</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a:effectLst/>
                        </a:rPr>
                        <a:t>1</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3730713296"/>
                  </a:ext>
                </a:extLst>
              </a:tr>
              <a:tr h="165777">
                <a:tc>
                  <a:txBody>
                    <a:bodyPr/>
                    <a:lstStyle/>
                    <a:p>
                      <a:pPr algn="ctr">
                        <a:lnSpc>
                          <a:spcPct val="107000"/>
                        </a:lnSpc>
                        <a:spcAft>
                          <a:spcPts val="800"/>
                        </a:spcAft>
                      </a:pPr>
                      <a:r>
                        <a:rPr lang="es-CO" sz="1600" b="1" kern="100">
                          <a:effectLst/>
                        </a:rPr>
                        <a:t> </a:t>
                      </a:r>
                      <a:endParaRPr lang="es-CO" sz="14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No se identifica</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75 %</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a:effectLst/>
                        </a:rPr>
                        <a:t>15</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3483431020"/>
                  </a:ext>
                </a:extLst>
              </a:tr>
              <a:tr h="165777">
                <a:tc>
                  <a:txBody>
                    <a:bodyPr/>
                    <a:lstStyle/>
                    <a:p>
                      <a:pPr algn="ctr">
                        <a:lnSpc>
                          <a:spcPct val="107000"/>
                        </a:lnSpc>
                        <a:spcAft>
                          <a:spcPts val="800"/>
                        </a:spcAft>
                      </a:pPr>
                      <a:r>
                        <a:rPr lang="es-CO" sz="1600" b="1" kern="100">
                          <a:effectLst/>
                        </a:rPr>
                        <a:t> </a:t>
                      </a:r>
                      <a:endParaRPr lang="es-CO" sz="14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dirty="0">
                          <a:effectLst/>
                        </a:rPr>
                        <a:t>Total</a:t>
                      </a:r>
                      <a:endParaRPr lang="es-CO" sz="14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Lst>
                      </a:pPr>
                      <a:r>
                        <a:rPr lang="es-CO" sz="1600" b="1">
                          <a:effectLst/>
                        </a:rPr>
                        <a:t>100%</a:t>
                      </a:r>
                      <a:endParaRPr lang="es-CO" sz="1400" b="1">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tc>
                  <a:txBody>
                    <a:bodyPr/>
                    <a:lstStyle/>
                    <a:p>
                      <a:pPr algn="ctr">
                        <a:lnSpc>
                          <a:spcPct val="115000"/>
                        </a:lnSpc>
                        <a:spcAft>
                          <a:spcPts val="1000"/>
                        </a:spcAft>
                        <a:tabLst>
                          <a:tab pos="228600" algn="dec"/>
                          <a:tab pos="105410" algn="dec"/>
                        </a:tabLst>
                      </a:pPr>
                      <a:r>
                        <a:rPr lang="es-CO" sz="1600" b="1" dirty="0">
                          <a:effectLst/>
                        </a:rPr>
                        <a:t>5</a:t>
                      </a:r>
                      <a:endParaRPr lang="es-CO" sz="1400"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8962" marR="48962" marT="0" marB="0" anchor="ctr"/>
                </a:tc>
                <a:extLst>
                  <a:ext uri="{0D108BD9-81ED-4DB2-BD59-A6C34878D82A}">
                    <a16:rowId xmlns:a16="http://schemas.microsoft.com/office/drawing/2014/main" val="1795670855"/>
                  </a:ext>
                </a:extLst>
              </a:tr>
            </a:tbl>
          </a:graphicData>
        </a:graphic>
      </p:graphicFrame>
      <p:sp>
        <p:nvSpPr>
          <p:cNvPr id="8" name="CuadroTexto 7">
            <a:extLst>
              <a:ext uri="{FF2B5EF4-FFF2-40B4-BE49-F238E27FC236}">
                <a16:creationId xmlns:a16="http://schemas.microsoft.com/office/drawing/2014/main" id="{0D97938E-CB0C-D795-E567-0A7333D10C0E}"/>
              </a:ext>
            </a:extLst>
          </p:cNvPr>
          <p:cNvSpPr txBox="1"/>
          <p:nvPr/>
        </p:nvSpPr>
        <p:spPr>
          <a:xfrm>
            <a:off x="2583252" y="1480226"/>
            <a:ext cx="8045971" cy="369332"/>
          </a:xfrm>
          <a:prstGeom prst="rect">
            <a:avLst/>
          </a:prstGeom>
          <a:noFill/>
        </p:spPr>
        <p:txBody>
          <a:bodyPr wrap="square">
            <a:spAutoFit/>
          </a:bodyPr>
          <a:lstStyle/>
          <a:p>
            <a:r>
              <a:rPr lang="es-CO" sz="1800" b="1" kern="100" dirty="0">
                <a:effectLst/>
                <a:latin typeface="Arial" panose="020B0604020202020204" pitchFamily="34" charset="0"/>
                <a:ea typeface="Arial" panose="020B0604020202020204" pitchFamily="34" charset="0"/>
              </a:rPr>
              <a:t>Tabla 3. Distribución de los tipos de VPH en las muestras</a:t>
            </a:r>
            <a:endParaRPr lang="es-CO" sz="1800" b="1" dirty="0"/>
          </a:p>
        </p:txBody>
      </p:sp>
    </p:spTree>
    <p:extLst>
      <p:ext uri="{BB962C8B-B14F-4D97-AF65-F5344CB8AC3E}">
        <p14:creationId xmlns:p14="http://schemas.microsoft.com/office/powerpoint/2010/main" val="2809087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p:txBody>
          <a:bodyPr/>
          <a:lstStyle/>
          <a:p>
            <a:pPr algn="ctr"/>
            <a:r>
              <a:rPr lang="es-ES" sz="3600" dirty="0"/>
              <a:t>RESULTADOS</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28</a:t>
            </a:fld>
            <a:endParaRPr lang="es-CO"/>
          </a:p>
        </p:txBody>
      </p:sp>
      <p:graphicFrame>
        <p:nvGraphicFramePr>
          <p:cNvPr id="5" name="Table 4">
            <a:extLst>
              <a:ext uri="{FF2B5EF4-FFF2-40B4-BE49-F238E27FC236}">
                <a16:creationId xmlns:a16="http://schemas.microsoft.com/office/drawing/2014/main" id="{3C706869-6B7D-4161-B163-16D8540D5025}"/>
              </a:ext>
            </a:extLst>
          </p:cNvPr>
          <p:cNvGraphicFramePr>
            <a:graphicFrameLocks noGrp="1"/>
          </p:cNvGraphicFramePr>
          <p:nvPr>
            <p:extLst>
              <p:ext uri="{D42A27DB-BD31-4B8C-83A1-F6EECF244321}">
                <p14:modId xmlns:p14="http://schemas.microsoft.com/office/powerpoint/2010/main" val="2460540898"/>
              </p:ext>
            </p:extLst>
          </p:nvPr>
        </p:nvGraphicFramePr>
        <p:xfrm>
          <a:off x="1592580" y="2019734"/>
          <a:ext cx="9006840" cy="3127807"/>
        </p:xfrm>
        <a:graphic>
          <a:graphicData uri="http://schemas.openxmlformats.org/drawingml/2006/table">
            <a:tbl>
              <a:tblPr>
                <a:tableStyleId>{C4B1156A-380E-4F78-BDF5-A606A8083BF9}</a:tableStyleId>
              </a:tblPr>
              <a:tblGrid>
                <a:gridCol w="4198511">
                  <a:extLst>
                    <a:ext uri="{9D8B030D-6E8A-4147-A177-3AD203B41FA5}">
                      <a16:colId xmlns:a16="http://schemas.microsoft.com/office/drawing/2014/main" val="1531567561"/>
                    </a:ext>
                  </a:extLst>
                </a:gridCol>
                <a:gridCol w="584648">
                  <a:extLst>
                    <a:ext uri="{9D8B030D-6E8A-4147-A177-3AD203B41FA5}">
                      <a16:colId xmlns:a16="http://schemas.microsoft.com/office/drawing/2014/main" val="3014868977"/>
                    </a:ext>
                  </a:extLst>
                </a:gridCol>
                <a:gridCol w="584648">
                  <a:extLst>
                    <a:ext uri="{9D8B030D-6E8A-4147-A177-3AD203B41FA5}">
                      <a16:colId xmlns:a16="http://schemas.microsoft.com/office/drawing/2014/main" val="1485845533"/>
                    </a:ext>
                  </a:extLst>
                </a:gridCol>
                <a:gridCol w="592078">
                  <a:extLst>
                    <a:ext uri="{9D8B030D-6E8A-4147-A177-3AD203B41FA5}">
                      <a16:colId xmlns:a16="http://schemas.microsoft.com/office/drawing/2014/main" val="2357046045"/>
                    </a:ext>
                  </a:extLst>
                </a:gridCol>
                <a:gridCol w="592078">
                  <a:extLst>
                    <a:ext uri="{9D8B030D-6E8A-4147-A177-3AD203B41FA5}">
                      <a16:colId xmlns:a16="http://schemas.microsoft.com/office/drawing/2014/main" val="1641503815"/>
                    </a:ext>
                  </a:extLst>
                </a:gridCol>
                <a:gridCol w="1184155">
                  <a:extLst>
                    <a:ext uri="{9D8B030D-6E8A-4147-A177-3AD203B41FA5}">
                      <a16:colId xmlns:a16="http://schemas.microsoft.com/office/drawing/2014/main" val="3007132962"/>
                    </a:ext>
                  </a:extLst>
                </a:gridCol>
                <a:gridCol w="1270722">
                  <a:extLst>
                    <a:ext uri="{9D8B030D-6E8A-4147-A177-3AD203B41FA5}">
                      <a16:colId xmlns:a16="http://schemas.microsoft.com/office/drawing/2014/main" val="1212082524"/>
                    </a:ext>
                  </a:extLst>
                </a:gridCol>
              </a:tblGrid>
              <a:tr h="645845">
                <a:tc rowSpan="3">
                  <a:txBody>
                    <a:bodyPr/>
                    <a:lstStyle/>
                    <a:p>
                      <a:pPr marL="0" marR="0" lvl="0" indent="0" algn="ctr" defTabSz="914400" rtl="0" eaLnBrk="1" fontAlgn="auto" latinLnBrk="0" hangingPunct="1">
                        <a:lnSpc>
                          <a:spcPct val="115000"/>
                        </a:lnSpc>
                        <a:spcBef>
                          <a:spcPts val="1200"/>
                        </a:spcBef>
                        <a:spcAft>
                          <a:spcPts val="800"/>
                        </a:spcAft>
                        <a:buClr>
                          <a:srgbClr val="000000"/>
                        </a:buClr>
                        <a:buSzTx/>
                        <a:buFont typeface="Arial"/>
                        <a:buNone/>
                        <a:tabLst/>
                        <a:defRPr/>
                      </a:pPr>
                      <a:r>
                        <a:rPr lang="es-CO" sz="2000" b="1" kern="100" dirty="0">
                          <a:effectLst/>
                        </a:rPr>
                        <a:t> </a:t>
                      </a:r>
                      <a:r>
                        <a:rPr lang="es-CO" sz="1800" b="1" kern="100" dirty="0">
                          <a:effectLst/>
                        </a:rPr>
                        <a:t>DETECCION VIRUS HERPES</a:t>
                      </a: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Bef>
                          <a:spcPts val="1200"/>
                        </a:spcBef>
                        <a:spcAft>
                          <a:spcPts val="800"/>
                        </a:spcAft>
                      </a:pP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4">
                  <a:txBody>
                    <a:bodyPr/>
                    <a:lstStyle/>
                    <a:p>
                      <a:pPr marL="38100" marR="38100" algn="ctr">
                        <a:lnSpc>
                          <a:spcPct val="115000"/>
                        </a:lnSpc>
                        <a:spcAft>
                          <a:spcPts val="800"/>
                        </a:spcAft>
                      </a:pPr>
                      <a:r>
                        <a:rPr lang="es-CO" sz="2000" b="1" kern="100">
                          <a:effectLst/>
                        </a:rPr>
                        <a:t>DPM</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s-CO"/>
                    </a:p>
                  </a:txBody>
                  <a:tcPr/>
                </a:tc>
                <a:tc hMerge="1">
                  <a:txBody>
                    <a:bodyPr/>
                    <a:lstStyle/>
                    <a:p>
                      <a:endParaRPr lang="es-CO"/>
                    </a:p>
                  </a:txBody>
                  <a:tcPr/>
                </a:tc>
                <a:tc hMerge="1">
                  <a:txBody>
                    <a:bodyPr/>
                    <a:lstStyle/>
                    <a:p>
                      <a:endParaRPr lang="es-CO"/>
                    </a:p>
                  </a:txBody>
                  <a:tcPr/>
                </a:tc>
                <a:tc rowSpan="3">
                  <a:txBody>
                    <a:bodyPr/>
                    <a:lstStyle/>
                    <a:p>
                      <a:pPr marL="38100" marR="38100" algn="ctr">
                        <a:lnSpc>
                          <a:spcPct val="115000"/>
                        </a:lnSpc>
                        <a:spcAft>
                          <a:spcPts val="800"/>
                        </a:spcAft>
                      </a:pPr>
                      <a:r>
                        <a:rPr lang="es-CO" sz="2000" b="1" kern="100">
                          <a:effectLst/>
                        </a:rPr>
                        <a:t>Total</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3">
                  <a:txBody>
                    <a:bodyPr/>
                    <a:lstStyle/>
                    <a:p>
                      <a:pPr marL="38100" marR="38100" algn="ctr">
                        <a:lnSpc>
                          <a:spcPct val="115000"/>
                        </a:lnSpc>
                        <a:spcAft>
                          <a:spcPts val="800"/>
                        </a:spcAft>
                      </a:pPr>
                      <a:r>
                        <a:rPr lang="es-CO" sz="2000" b="1" kern="100" dirty="0">
                          <a:effectLst/>
                        </a:rPr>
                        <a:t>P-</a:t>
                      </a:r>
                      <a:r>
                        <a:rPr lang="es-CO" sz="2000" b="1" kern="100" dirty="0" err="1">
                          <a:effectLst/>
                        </a:rPr>
                        <a:t>value</a:t>
                      </a:r>
                      <a:r>
                        <a:rPr lang="es-CO" sz="2000" b="1" kern="100" dirty="0">
                          <a:effectLst/>
                        </a:rPr>
                        <a:t> </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23921779"/>
                  </a:ext>
                </a:extLst>
              </a:tr>
              <a:tr h="617320">
                <a:tc vMerge="1">
                  <a:txBody>
                    <a:bodyPr/>
                    <a:lstStyle/>
                    <a:p>
                      <a:endParaRPr lang="es-CO"/>
                    </a:p>
                  </a:txBody>
                  <a:tcPr/>
                </a:tc>
                <a:tc gridSpan="2">
                  <a:txBody>
                    <a:bodyPr/>
                    <a:lstStyle/>
                    <a:p>
                      <a:pPr marL="38100" marR="38100" algn="ctr">
                        <a:lnSpc>
                          <a:spcPct val="115000"/>
                        </a:lnSpc>
                        <a:spcAft>
                          <a:spcPts val="800"/>
                        </a:spcAft>
                      </a:pPr>
                      <a:r>
                        <a:rPr lang="es-CO" sz="2000" b="1" kern="100" dirty="0">
                          <a:effectLst/>
                        </a:rPr>
                        <a:t>NO</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hMerge="1">
                  <a:txBody>
                    <a:bodyPr/>
                    <a:lstStyle/>
                    <a:p>
                      <a:endParaRPr lang="es-CO"/>
                    </a:p>
                  </a:txBody>
                  <a:tcPr/>
                </a:tc>
                <a:tc gridSpan="2">
                  <a:txBody>
                    <a:bodyPr/>
                    <a:lstStyle/>
                    <a:p>
                      <a:pPr marL="38100" marR="38100" algn="ctr">
                        <a:lnSpc>
                          <a:spcPct val="115000"/>
                        </a:lnSpc>
                        <a:spcAft>
                          <a:spcPts val="800"/>
                        </a:spcAft>
                      </a:pPr>
                      <a:r>
                        <a:rPr lang="es-CO" sz="2000" b="1" kern="100">
                          <a:effectLst/>
                        </a:rPr>
                        <a:t>SI</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hMerge="1">
                  <a:txBody>
                    <a:bodyPr/>
                    <a:lstStyle/>
                    <a:p>
                      <a:endParaRPr lang="es-CO"/>
                    </a:p>
                  </a:txBody>
                  <a:tcPr/>
                </a:tc>
                <a:tc vMerge="1">
                  <a:txBody>
                    <a:bodyPr/>
                    <a:lstStyle/>
                    <a:p>
                      <a:endParaRPr lang="es-CO"/>
                    </a:p>
                  </a:txBody>
                  <a:tcPr/>
                </a:tc>
                <a:tc vMerge="1">
                  <a:txBody>
                    <a:bodyPr/>
                    <a:lstStyle/>
                    <a:p>
                      <a:pPr algn="ctr">
                        <a:lnSpc>
                          <a:spcPct val="115000"/>
                        </a:lnSpc>
                        <a:spcAft>
                          <a:spcPts val="800"/>
                        </a:spcAft>
                      </a:pPr>
                      <a:endParaRPr lang="es-CO" sz="12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6021060"/>
                  </a:ext>
                </a:extLst>
              </a:tr>
              <a:tr h="587483">
                <a:tc vMerge="1">
                  <a:txBody>
                    <a:bodyPr/>
                    <a:lstStyle/>
                    <a:p>
                      <a:endParaRPr lang="es-CO"/>
                    </a:p>
                  </a:txBody>
                  <a:tcPr/>
                </a:tc>
                <a:tc>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N</a:t>
                      </a: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N</a:t>
                      </a: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CO"/>
                    </a:p>
                  </a:txBody>
                  <a:tcPr/>
                </a:tc>
                <a:tc vMerge="1">
                  <a:txBody>
                    <a:bodyPr/>
                    <a:lstStyle/>
                    <a:p>
                      <a:endParaRPr lang="es-CO"/>
                    </a:p>
                  </a:txBody>
                  <a:tcPr/>
                </a:tc>
                <a:extLst>
                  <a:ext uri="{0D108BD9-81ED-4DB2-BD59-A6C34878D82A}">
                    <a16:rowId xmlns:a16="http://schemas.microsoft.com/office/drawing/2014/main" val="1563931255"/>
                  </a:ext>
                </a:extLst>
              </a:tr>
              <a:tr h="617320">
                <a:tc>
                  <a:txBody>
                    <a:bodyPr/>
                    <a:lstStyle/>
                    <a:p>
                      <a:pPr marL="38100" marR="38100" algn="ctr">
                        <a:lnSpc>
                          <a:spcPct val="115000"/>
                        </a:lnSpc>
                        <a:spcAft>
                          <a:spcPts val="800"/>
                        </a:spcAft>
                      </a:pPr>
                      <a:r>
                        <a:rPr lang="es-CO" sz="2000" b="1" kern="100" dirty="0">
                          <a:effectLst/>
                        </a:rPr>
                        <a:t>SI</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38100" marR="38100" algn="ctr">
                        <a:lnSpc>
                          <a:spcPct val="115000"/>
                        </a:lnSpc>
                        <a:spcAft>
                          <a:spcPts val="800"/>
                        </a:spcAft>
                      </a:pPr>
                      <a:r>
                        <a:rPr lang="es-CO" sz="2000" b="1" kern="100">
                          <a:effectLst/>
                        </a:rPr>
                        <a:t>2</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20</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2000" b="1" kern="100" dirty="0">
                          <a:effectLst/>
                        </a:rPr>
                        <a:t>2</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20</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2000" b="1" kern="100">
                          <a:effectLst/>
                        </a:rPr>
                        <a:t>4</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L="38100" marR="38100" algn="ctr">
                        <a:lnSpc>
                          <a:spcPct val="115000"/>
                        </a:lnSpc>
                        <a:spcAft>
                          <a:spcPts val="800"/>
                        </a:spcAft>
                      </a:pPr>
                      <a:r>
                        <a:rPr lang="es-CO" sz="2000" b="1" kern="100" dirty="0">
                          <a:effectLst/>
                        </a:rPr>
                        <a:t> 1,00</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9708846"/>
                  </a:ext>
                </a:extLst>
              </a:tr>
              <a:tr h="659839">
                <a:tc>
                  <a:txBody>
                    <a:bodyPr/>
                    <a:lstStyle/>
                    <a:p>
                      <a:pPr marL="38100" marR="38100" algn="ctr">
                        <a:lnSpc>
                          <a:spcPct val="115000"/>
                        </a:lnSpc>
                        <a:spcAft>
                          <a:spcPts val="800"/>
                        </a:spcAft>
                      </a:pPr>
                      <a:r>
                        <a:rPr lang="es-CO" sz="2000" b="1" kern="100" dirty="0">
                          <a:effectLst/>
                        </a:rPr>
                        <a:t>NO</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2000" b="1" kern="100">
                          <a:effectLst/>
                        </a:rPr>
                        <a:t>8</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80</a:t>
                      </a: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38100" marR="38100" algn="ctr">
                        <a:lnSpc>
                          <a:spcPct val="115000"/>
                        </a:lnSpc>
                        <a:spcAft>
                          <a:spcPts val="800"/>
                        </a:spcAft>
                      </a:pPr>
                      <a:r>
                        <a:rPr lang="es-CO" sz="2000" b="1" kern="100" dirty="0">
                          <a:effectLst/>
                        </a:rPr>
                        <a:t>8</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80</a:t>
                      </a: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38100" marR="38100" algn="ctr">
                        <a:lnSpc>
                          <a:spcPct val="115000"/>
                        </a:lnSpc>
                        <a:spcAft>
                          <a:spcPts val="800"/>
                        </a:spcAft>
                      </a:pPr>
                      <a:r>
                        <a:rPr lang="es-CO" sz="2000" b="1" kern="100" dirty="0">
                          <a:effectLst/>
                        </a:rPr>
                        <a:t>16</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vMerge="1">
                  <a:txBody>
                    <a:bodyPr/>
                    <a:lstStyle/>
                    <a:p>
                      <a:pPr marL="38100" marR="38100" algn="ctr">
                        <a:lnSpc>
                          <a:spcPct val="115000"/>
                        </a:lnSpc>
                        <a:spcAft>
                          <a:spcPts val="800"/>
                        </a:spcAft>
                      </a:pPr>
                      <a:endParaRPr lang="es-CO" sz="12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47280574"/>
                  </a:ext>
                </a:extLst>
              </a:tr>
            </a:tbl>
          </a:graphicData>
        </a:graphic>
      </p:graphicFrame>
      <p:sp>
        <p:nvSpPr>
          <p:cNvPr id="8" name="TextBox 7">
            <a:extLst>
              <a:ext uri="{FF2B5EF4-FFF2-40B4-BE49-F238E27FC236}">
                <a16:creationId xmlns:a16="http://schemas.microsoft.com/office/drawing/2014/main" id="{9F1419E0-56BD-4B20-9EA3-5AE37AC722D9}"/>
              </a:ext>
            </a:extLst>
          </p:cNvPr>
          <p:cNvSpPr txBox="1"/>
          <p:nvPr/>
        </p:nvSpPr>
        <p:spPr>
          <a:xfrm>
            <a:off x="2832848" y="1367993"/>
            <a:ext cx="6793005" cy="342466"/>
          </a:xfrm>
          <a:prstGeom prst="rect">
            <a:avLst/>
          </a:prstGeom>
          <a:noFill/>
        </p:spPr>
        <p:txBody>
          <a:bodyPr wrap="square">
            <a:spAutoFit/>
          </a:bodyPr>
          <a:lstStyle/>
          <a:p>
            <a:pPr algn="ctr">
              <a:lnSpc>
                <a:spcPct val="107000"/>
              </a:lnSpc>
              <a:spcAft>
                <a:spcPts val="800"/>
              </a:spcAft>
              <a:tabLst>
                <a:tab pos="3072765" algn="l"/>
              </a:tabLst>
            </a:pPr>
            <a:r>
              <a:rPr lang="es-CO" sz="1600" b="1" kern="100" dirty="0">
                <a:effectLst/>
                <a:latin typeface="Arial" panose="020B0604020202020204" pitchFamily="34" charset="0"/>
                <a:ea typeface="Arial" panose="020B0604020202020204" pitchFamily="34" charset="0"/>
                <a:cs typeface="Times New Roman" panose="02020603050405020304" pitchFamily="18" charset="0"/>
              </a:rPr>
              <a:t>Tabla 3 cruzada con variables de estudio de DPM vs VHS</a:t>
            </a:r>
            <a:endParaRPr lang="es-CO" b="1"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894243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p:txBody>
          <a:bodyPr/>
          <a:lstStyle/>
          <a:p>
            <a:pPr algn="ctr"/>
            <a:r>
              <a:rPr lang="es-ES" sz="3600" dirty="0"/>
              <a:t>RESULTADOS</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29</a:t>
            </a:fld>
            <a:endParaRPr lang="es-CO"/>
          </a:p>
        </p:txBody>
      </p:sp>
      <p:sp>
        <p:nvSpPr>
          <p:cNvPr id="9" name="TextBox 8">
            <a:extLst>
              <a:ext uri="{FF2B5EF4-FFF2-40B4-BE49-F238E27FC236}">
                <a16:creationId xmlns:a16="http://schemas.microsoft.com/office/drawing/2014/main" id="{384D80FA-1CCE-4E7C-AE98-3176B386A06F}"/>
              </a:ext>
            </a:extLst>
          </p:cNvPr>
          <p:cNvSpPr txBox="1"/>
          <p:nvPr/>
        </p:nvSpPr>
        <p:spPr>
          <a:xfrm>
            <a:off x="2850133" y="1221164"/>
            <a:ext cx="7048609" cy="390363"/>
          </a:xfrm>
          <a:prstGeom prst="rect">
            <a:avLst/>
          </a:prstGeom>
          <a:noFill/>
        </p:spPr>
        <p:txBody>
          <a:bodyPr wrap="square">
            <a:spAutoFit/>
          </a:bodyPr>
          <a:lstStyle/>
          <a:p>
            <a:pPr algn="ctr">
              <a:lnSpc>
                <a:spcPct val="115000"/>
              </a:lnSpc>
              <a:spcAft>
                <a:spcPts val="800"/>
              </a:spcAft>
            </a:pPr>
            <a:r>
              <a:rPr lang="es-CO" sz="1800" b="1" kern="100" dirty="0">
                <a:effectLst/>
                <a:latin typeface="Arial" panose="020B0604020202020204" pitchFamily="34" charset="0"/>
                <a:ea typeface="Arial" panose="020B0604020202020204" pitchFamily="34" charset="0"/>
                <a:cs typeface="Times New Roman" panose="02020603050405020304" pitchFamily="18" charset="0"/>
              </a:rPr>
              <a:t>Tabla 5. cruzada con variables de estudio de DPM vs VPH.</a:t>
            </a:r>
            <a:endParaRPr lang="es-CO" sz="1600" b="1" kern="1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le 4">
            <a:extLst>
              <a:ext uri="{FF2B5EF4-FFF2-40B4-BE49-F238E27FC236}">
                <a16:creationId xmlns:a16="http://schemas.microsoft.com/office/drawing/2014/main" id="{1E9F2542-3167-E10E-2117-42D7927DBF2E}"/>
              </a:ext>
            </a:extLst>
          </p:cNvPr>
          <p:cNvGraphicFramePr>
            <a:graphicFrameLocks noGrp="1"/>
          </p:cNvGraphicFramePr>
          <p:nvPr>
            <p:extLst>
              <p:ext uri="{D42A27DB-BD31-4B8C-83A1-F6EECF244321}">
                <p14:modId xmlns:p14="http://schemas.microsoft.com/office/powerpoint/2010/main" val="2843208006"/>
              </p:ext>
            </p:extLst>
          </p:nvPr>
        </p:nvGraphicFramePr>
        <p:xfrm>
          <a:off x="1802714" y="1739367"/>
          <a:ext cx="8586572" cy="3489921"/>
        </p:xfrm>
        <a:graphic>
          <a:graphicData uri="http://schemas.openxmlformats.org/drawingml/2006/table">
            <a:tbl>
              <a:tblPr>
                <a:tableStyleId>{C4B1156A-380E-4F78-BDF5-A606A8083BF9}</a:tableStyleId>
              </a:tblPr>
              <a:tblGrid>
                <a:gridCol w="4002604">
                  <a:extLst>
                    <a:ext uri="{9D8B030D-6E8A-4147-A177-3AD203B41FA5}">
                      <a16:colId xmlns:a16="http://schemas.microsoft.com/office/drawing/2014/main" val="1531567561"/>
                    </a:ext>
                  </a:extLst>
                </a:gridCol>
                <a:gridCol w="557368">
                  <a:extLst>
                    <a:ext uri="{9D8B030D-6E8A-4147-A177-3AD203B41FA5}">
                      <a16:colId xmlns:a16="http://schemas.microsoft.com/office/drawing/2014/main" val="3014868977"/>
                    </a:ext>
                  </a:extLst>
                </a:gridCol>
                <a:gridCol w="557368">
                  <a:extLst>
                    <a:ext uri="{9D8B030D-6E8A-4147-A177-3AD203B41FA5}">
                      <a16:colId xmlns:a16="http://schemas.microsoft.com/office/drawing/2014/main" val="1485845533"/>
                    </a:ext>
                  </a:extLst>
                </a:gridCol>
                <a:gridCol w="564451">
                  <a:extLst>
                    <a:ext uri="{9D8B030D-6E8A-4147-A177-3AD203B41FA5}">
                      <a16:colId xmlns:a16="http://schemas.microsoft.com/office/drawing/2014/main" val="2357046045"/>
                    </a:ext>
                  </a:extLst>
                </a:gridCol>
                <a:gridCol w="564451">
                  <a:extLst>
                    <a:ext uri="{9D8B030D-6E8A-4147-A177-3AD203B41FA5}">
                      <a16:colId xmlns:a16="http://schemas.microsoft.com/office/drawing/2014/main" val="1641503815"/>
                    </a:ext>
                  </a:extLst>
                </a:gridCol>
                <a:gridCol w="1128901">
                  <a:extLst>
                    <a:ext uri="{9D8B030D-6E8A-4147-A177-3AD203B41FA5}">
                      <a16:colId xmlns:a16="http://schemas.microsoft.com/office/drawing/2014/main" val="3007132962"/>
                    </a:ext>
                  </a:extLst>
                </a:gridCol>
                <a:gridCol w="1211429">
                  <a:extLst>
                    <a:ext uri="{9D8B030D-6E8A-4147-A177-3AD203B41FA5}">
                      <a16:colId xmlns:a16="http://schemas.microsoft.com/office/drawing/2014/main" val="1212082524"/>
                    </a:ext>
                  </a:extLst>
                </a:gridCol>
              </a:tblGrid>
              <a:tr h="720616">
                <a:tc rowSpan="3">
                  <a:txBody>
                    <a:bodyPr/>
                    <a:lstStyle/>
                    <a:p>
                      <a:pPr marL="0" marR="0" lvl="0" indent="0" algn="ctr" defTabSz="914400" rtl="0" eaLnBrk="1" fontAlgn="auto" latinLnBrk="0" hangingPunct="1">
                        <a:lnSpc>
                          <a:spcPct val="115000"/>
                        </a:lnSpc>
                        <a:spcBef>
                          <a:spcPts val="1200"/>
                        </a:spcBef>
                        <a:spcAft>
                          <a:spcPts val="800"/>
                        </a:spcAft>
                        <a:buClr>
                          <a:srgbClr val="000000"/>
                        </a:buClr>
                        <a:buSzTx/>
                        <a:buFont typeface="Arial"/>
                        <a:buNone/>
                        <a:tabLst/>
                        <a:defRPr/>
                      </a:pPr>
                      <a:r>
                        <a:rPr lang="es-CO" sz="2000" b="1" kern="100" dirty="0">
                          <a:effectLst/>
                        </a:rPr>
                        <a:t> </a:t>
                      </a:r>
                      <a:r>
                        <a:rPr lang="es-CO" sz="1800" b="1" kern="100" dirty="0">
                          <a:effectLst/>
                        </a:rPr>
                        <a:t>DETECCION VPH</a:t>
                      </a: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Bef>
                          <a:spcPts val="1200"/>
                        </a:spcBef>
                        <a:spcAft>
                          <a:spcPts val="800"/>
                        </a:spcAft>
                      </a:pP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4">
                  <a:txBody>
                    <a:bodyPr/>
                    <a:lstStyle/>
                    <a:p>
                      <a:pPr marL="38100" marR="38100" algn="ctr">
                        <a:lnSpc>
                          <a:spcPct val="115000"/>
                        </a:lnSpc>
                        <a:spcAft>
                          <a:spcPts val="800"/>
                        </a:spcAft>
                      </a:pPr>
                      <a:r>
                        <a:rPr lang="es-CO" sz="2000" b="1" kern="100" dirty="0">
                          <a:effectLst/>
                        </a:rPr>
                        <a:t>DPM</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s-CO"/>
                    </a:p>
                  </a:txBody>
                  <a:tcPr/>
                </a:tc>
                <a:tc hMerge="1">
                  <a:txBody>
                    <a:bodyPr/>
                    <a:lstStyle/>
                    <a:p>
                      <a:endParaRPr lang="es-CO"/>
                    </a:p>
                  </a:txBody>
                  <a:tcPr/>
                </a:tc>
                <a:tc hMerge="1">
                  <a:txBody>
                    <a:bodyPr/>
                    <a:lstStyle/>
                    <a:p>
                      <a:endParaRPr lang="es-CO"/>
                    </a:p>
                  </a:txBody>
                  <a:tcPr/>
                </a:tc>
                <a:tc rowSpan="3">
                  <a:txBody>
                    <a:bodyPr/>
                    <a:lstStyle/>
                    <a:p>
                      <a:pPr marL="38100" marR="38100" algn="ctr">
                        <a:lnSpc>
                          <a:spcPct val="115000"/>
                        </a:lnSpc>
                        <a:spcAft>
                          <a:spcPts val="800"/>
                        </a:spcAft>
                      </a:pPr>
                      <a:r>
                        <a:rPr lang="es-CO" sz="2000" b="1" kern="100" dirty="0">
                          <a:effectLst/>
                        </a:rPr>
                        <a:t>Total</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3">
                  <a:txBody>
                    <a:bodyPr/>
                    <a:lstStyle/>
                    <a:p>
                      <a:pPr marL="38100" marR="38100" algn="ctr">
                        <a:lnSpc>
                          <a:spcPct val="115000"/>
                        </a:lnSpc>
                        <a:spcAft>
                          <a:spcPts val="800"/>
                        </a:spcAft>
                      </a:pPr>
                      <a:r>
                        <a:rPr lang="es-CO" sz="2000" b="1" kern="100" dirty="0">
                          <a:effectLst/>
                        </a:rPr>
                        <a:t>P-</a:t>
                      </a:r>
                      <a:r>
                        <a:rPr lang="es-CO" sz="2000" b="1" kern="100" dirty="0" err="1">
                          <a:effectLst/>
                        </a:rPr>
                        <a:t>value</a:t>
                      </a:r>
                      <a:r>
                        <a:rPr lang="es-CO" sz="2000" b="1" kern="100" dirty="0">
                          <a:effectLst/>
                        </a:rPr>
                        <a:t> </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23921779"/>
                  </a:ext>
                </a:extLst>
              </a:tr>
              <a:tr h="688789">
                <a:tc vMerge="1">
                  <a:txBody>
                    <a:bodyPr/>
                    <a:lstStyle/>
                    <a:p>
                      <a:endParaRPr lang="es-CO"/>
                    </a:p>
                  </a:txBody>
                  <a:tcPr/>
                </a:tc>
                <a:tc gridSpan="2">
                  <a:txBody>
                    <a:bodyPr/>
                    <a:lstStyle/>
                    <a:p>
                      <a:pPr marL="38100" marR="38100" algn="ctr">
                        <a:lnSpc>
                          <a:spcPct val="115000"/>
                        </a:lnSpc>
                        <a:spcAft>
                          <a:spcPts val="800"/>
                        </a:spcAft>
                      </a:pPr>
                      <a:r>
                        <a:rPr lang="es-CO" sz="2000" b="1" kern="100" dirty="0">
                          <a:effectLst/>
                        </a:rPr>
                        <a:t>NO</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hMerge="1">
                  <a:txBody>
                    <a:bodyPr/>
                    <a:lstStyle/>
                    <a:p>
                      <a:endParaRPr lang="es-CO"/>
                    </a:p>
                  </a:txBody>
                  <a:tcPr/>
                </a:tc>
                <a:tc gridSpan="2">
                  <a:txBody>
                    <a:bodyPr/>
                    <a:lstStyle/>
                    <a:p>
                      <a:pPr marL="38100" marR="38100" algn="ctr">
                        <a:lnSpc>
                          <a:spcPct val="115000"/>
                        </a:lnSpc>
                        <a:spcAft>
                          <a:spcPts val="800"/>
                        </a:spcAft>
                      </a:pPr>
                      <a:r>
                        <a:rPr lang="es-CO" sz="2000" b="1" kern="100">
                          <a:effectLst/>
                        </a:rPr>
                        <a:t>SI</a:t>
                      </a:r>
                      <a:endParaRPr lang="es-CO" sz="18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hMerge="1">
                  <a:txBody>
                    <a:bodyPr/>
                    <a:lstStyle/>
                    <a:p>
                      <a:endParaRPr lang="es-CO"/>
                    </a:p>
                  </a:txBody>
                  <a:tcPr/>
                </a:tc>
                <a:tc vMerge="1">
                  <a:txBody>
                    <a:bodyPr/>
                    <a:lstStyle/>
                    <a:p>
                      <a:endParaRPr lang="es-CO"/>
                    </a:p>
                  </a:txBody>
                  <a:tcPr/>
                </a:tc>
                <a:tc vMerge="1">
                  <a:txBody>
                    <a:bodyPr/>
                    <a:lstStyle/>
                    <a:p>
                      <a:pPr algn="ctr">
                        <a:lnSpc>
                          <a:spcPct val="115000"/>
                        </a:lnSpc>
                        <a:spcAft>
                          <a:spcPts val="800"/>
                        </a:spcAft>
                      </a:pPr>
                      <a:endParaRPr lang="es-CO" sz="12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6021060"/>
                  </a:ext>
                </a:extLst>
              </a:tr>
              <a:tr h="655497">
                <a:tc vMerge="1">
                  <a:txBody>
                    <a:bodyPr/>
                    <a:lstStyle/>
                    <a:p>
                      <a:endParaRPr lang="es-CO"/>
                    </a:p>
                  </a:txBody>
                  <a:tcPr/>
                </a:tc>
                <a:tc>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N</a:t>
                      </a: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N</a:t>
                      </a: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CO"/>
                    </a:p>
                  </a:txBody>
                  <a:tcPr/>
                </a:tc>
                <a:tc vMerge="1">
                  <a:txBody>
                    <a:bodyPr/>
                    <a:lstStyle/>
                    <a:p>
                      <a:endParaRPr lang="es-CO"/>
                    </a:p>
                  </a:txBody>
                  <a:tcPr/>
                </a:tc>
                <a:extLst>
                  <a:ext uri="{0D108BD9-81ED-4DB2-BD59-A6C34878D82A}">
                    <a16:rowId xmlns:a16="http://schemas.microsoft.com/office/drawing/2014/main" val="1563931255"/>
                  </a:ext>
                </a:extLst>
              </a:tr>
              <a:tr h="688789">
                <a:tc>
                  <a:txBody>
                    <a:bodyPr/>
                    <a:lstStyle/>
                    <a:p>
                      <a:pPr marL="38100" marR="38100" algn="ctr">
                        <a:lnSpc>
                          <a:spcPct val="115000"/>
                        </a:lnSpc>
                        <a:spcAft>
                          <a:spcPts val="800"/>
                        </a:spcAft>
                      </a:pPr>
                      <a:r>
                        <a:rPr lang="es-CO" sz="2000" b="1" kern="100" dirty="0">
                          <a:effectLst/>
                        </a:rPr>
                        <a:t>SI</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38100" marR="38100" algn="ctr">
                        <a:lnSpc>
                          <a:spcPct val="115000"/>
                        </a:lnSpc>
                        <a:spcAft>
                          <a:spcPts val="800"/>
                        </a:spcAft>
                      </a:pPr>
                      <a:r>
                        <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a:t>
                      </a: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30</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20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a:t>
                      </a:r>
                      <a:endPar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20</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20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a:t>
                      </a:r>
                      <a:endPar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L="38100" marR="38100" algn="ctr">
                        <a:lnSpc>
                          <a:spcPct val="115000"/>
                        </a:lnSpc>
                        <a:spcAft>
                          <a:spcPts val="800"/>
                        </a:spcAft>
                      </a:pPr>
                      <a:r>
                        <a:rPr lang="es-CO" sz="2000" b="1" kern="100" dirty="0">
                          <a:effectLst/>
                        </a:rPr>
                        <a:t> 1,00</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9708846"/>
                  </a:ext>
                </a:extLst>
              </a:tr>
              <a:tr h="736230">
                <a:tc>
                  <a:txBody>
                    <a:bodyPr/>
                    <a:lstStyle/>
                    <a:p>
                      <a:pPr marL="38100" marR="38100" algn="ctr">
                        <a:lnSpc>
                          <a:spcPct val="115000"/>
                        </a:lnSpc>
                        <a:spcAft>
                          <a:spcPts val="800"/>
                        </a:spcAft>
                      </a:pPr>
                      <a:r>
                        <a:rPr lang="es-CO" sz="2000" b="1" kern="100" dirty="0">
                          <a:effectLst/>
                        </a:rPr>
                        <a:t>NO</a:t>
                      </a:r>
                      <a:endPar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20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a:t>
                      </a:r>
                      <a:endPar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70</a:t>
                      </a: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38100" marR="38100" algn="ctr">
                        <a:lnSpc>
                          <a:spcPct val="115000"/>
                        </a:lnSpc>
                        <a:spcAft>
                          <a:spcPts val="800"/>
                        </a:spcAft>
                      </a:pPr>
                      <a:r>
                        <a:rPr lang="es-CO" sz="20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8</a:t>
                      </a:r>
                      <a:endPar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80</a:t>
                      </a: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38100" marR="38100" algn="ctr">
                        <a:lnSpc>
                          <a:spcPct val="115000"/>
                        </a:lnSpc>
                        <a:spcAft>
                          <a:spcPts val="800"/>
                        </a:spcAft>
                      </a:pPr>
                      <a:r>
                        <a:rPr lang="es-CO" sz="20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15</a:t>
                      </a:r>
                      <a:endPar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vMerge="1">
                  <a:txBody>
                    <a:bodyPr/>
                    <a:lstStyle/>
                    <a:p>
                      <a:pPr marL="38100" marR="38100" algn="ctr">
                        <a:lnSpc>
                          <a:spcPct val="115000"/>
                        </a:lnSpc>
                        <a:spcAft>
                          <a:spcPts val="800"/>
                        </a:spcAft>
                      </a:pPr>
                      <a:endParaRPr lang="es-CO" sz="12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47280574"/>
                  </a:ext>
                </a:extLst>
              </a:tr>
            </a:tbl>
          </a:graphicData>
        </a:graphic>
      </p:graphicFrame>
    </p:spTree>
    <p:extLst>
      <p:ext uri="{BB962C8B-B14F-4D97-AF65-F5344CB8AC3E}">
        <p14:creationId xmlns:p14="http://schemas.microsoft.com/office/powerpoint/2010/main" val="2759592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F68F4-8631-4FFF-AED9-6A9B0F97B3CD}"/>
              </a:ext>
            </a:extLst>
          </p:cNvPr>
          <p:cNvSpPr>
            <a:spLocks noGrp="1"/>
          </p:cNvSpPr>
          <p:nvPr>
            <p:ph type="title"/>
          </p:nvPr>
        </p:nvSpPr>
        <p:spPr>
          <a:xfrm>
            <a:off x="171810" y="3519894"/>
            <a:ext cx="3569900" cy="847641"/>
          </a:xfrm>
        </p:spPr>
        <p:txBody>
          <a:bodyPr>
            <a:normAutofit/>
          </a:bodyPr>
          <a:lstStyle/>
          <a:p>
            <a:r>
              <a:rPr lang="es-CO" sz="3200" dirty="0"/>
              <a:t>INVESTIGADORES</a:t>
            </a:r>
          </a:p>
        </p:txBody>
      </p:sp>
      <p:pic>
        <p:nvPicPr>
          <p:cNvPr id="5" name="Picture 4">
            <a:extLst>
              <a:ext uri="{FF2B5EF4-FFF2-40B4-BE49-F238E27FC236}">
                <a16:creationId xmlns:a16="http://schemas.microsoft.com/office/drawing/2014/main" id="{D4D31E91-06D5-455C-9E77-56A2091020AB}"/>
              </a:ext>
            </a:extLst>
          </p:cNvPr>
          <p:cNvPicPr>
            <a:picLocks noChangeAspect="1"/>
          </p:cNvPicPr>
          <p:nvPr/>
        </p:nvPicPr>
        <p:blipFill>
          <a:blip r:embed="rId2"/>
          <a:stretch>
            <a:fillRect/>
          </a:stretch>
        </p:blipFill>
        <p:spPr>
          <a:xfrm>
            <a:off x="3741710" y="5146495"/>
            <a:ext cx="1216213" cy="15616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a:extLst>
              <a:ext uri="{FF2B5EF4-FFF2-40B4-BE49-F238E27FC236}">
                <a16:creationId xmlns:a16="http://schemas.microsoft.com/office/drawing/2014/main" id="{DF4047F7-A7EF-45A8-9CF0-0407BDEC3AA6}"/>
              </a:ext>
            </a:extLst>
          </p:cNvPr>
          <p:cNvSpPr txBox="1"/>
          <p:nvPr/>
        </p:nvSpPr>
        <p:spPr>
          <a:xfrm>
            <a:off x="5319222" y="2246562"/>
            <a:ext cx="6256866" cy="923330"/>
          </a:xfrm>
          <a:prstGeom prst="rect">
            <a:avLst/>
          </a:prstGeom>
          <a:noFill/>
        </p:spPr>
        <p:txBody>
          <a:bodyPr wrap="square">
            <a:spAutoFit/>
          </a:bodyPr>
          <a:lstStyle/>
          <a:p>
            <a:r>
              <a:rPr lang="es-CO" sz="1800" b="1" kern="100" dirty="0">
                <a:effectLst/>
                <a:latin typeface="Arial" panose="020B0604020202020204" pitchFamily="34" charset="0"/>
                <a:ea typeface="Arial" panose="020B0604020202020204" pitchFamily="34" charset="0"/>
              </a:rPr>
              <a:t>CAMILO A</a:t>
            </a:r>
            <a:r>
              <a:rPr lang="es-CO" sz="1800" b="1" kern="100" dirty="0">
                <a:latin typeface="Arial" panose="020B0604020202020204" pitchFamily="34" charset="0"/>
                <a:ea typeface="Arial" panose="020B0604020202020204" pitchFamily="34" charset="0"/>
              </a:rPr>
              <a:t>NDR</a:t>
            </a:r>
            <a:r>
              <a:rPr lang="es-CO" sz="1800" b="1" kern="100" dirty="0">
                <a:effectLst/>
                <a:latin typeface="Arial" panose="020B0604020202020204" pitchFamily="34" charset="0"/>
                <a:ea typeface="Arial" panose="020B0604020202020204" pitchFamily="34" charset="0"/>
              </a:rPr>
              <a:t>ÉS DOMÍNGUEZ ORTEGA </a:t>
            </a:r>
            <a:r>
              <a:rPr lang="es-CO" sz="1800" b="1" kern="100" dirty="0">
                <a:effectLst/>
                <a:latin typeface="Calibri" panose="020F0502020204030204" pitchFamily="34" charset="0"/>
                <a:ea typeface="Calibri" panose="020F0502020204030204" pitchFamily="34" charset="0"/>
              </a:rPr>
              <a:t/>
            </a:r>
            <a:br>
              <a:rPr lang="es-CO" sz="1800" b="1" kern="100" dirty="0">
                <a:effectLst/>
                <a:latin typeface="Calibri" panose="020F0502020204030204" pitchFamily="34" charset="0"/>
                <a:ea typeface="Calibri" panose="020F0502020204030204" pitchFamily="34" charset="0"/>
              </a:rPr>
            </a:br>
            <a:r>
              <a:rPr lang="es-CO" sz="1800" b="1" kern="100" dirty="0">
                <a:effectLst/>
                <a:latin typeface="Calibri" panose="020F0502020204030204" pitchFamily="34" charset="0"/>
                <a:ea typeface="Calibri" panose="020F0502020204030204" pitchFamily="34" charset="0"/>
              </a:rPr>
              <a:t/>
            </a:r>
            <a:br>
              <a:rPr lang="es-CO" sz="1800" b="1" kern="100" dirty="0">
                <a:effectLst/>
                <a:latin typeface="Calibri" panose="020F0502020204030204" pitchFamily="34" charset="0"/>
                <a:ea typeface="Calibri" panose="020F0502020204030204" pitchFamily="34" charset="0"/>
              </a:rPr>
            </a:br>
            <a:endParaRPr lang="es-CO" sz="1800" b="1" dirty="0"/>
          </a:p>
        </p:txBody>
      </p:sp>
      <p:sp>
        <p:nvSpPr>
          <p:cNvPr id="9" name="TextBox 8">
            <a:extLst>
              <a:ext uri="{FF2B5EF4-FFF2-40B4-BE49-F238E27FC236}">
                <a16:creationId xmlns:a16="http://schemas.microsoft.com/office/drawing/2014/main" id="{CF717B0D-4A8F-4C13-8FEC-143A2FB136D7}"/>
              </a:ext>
            </a:extLst>
          </p:cNvPr>
          <p:cNvSpPr txBox="1"/>
          <p:nvPr/>
        </p:nvSpPr>
        <p:spPr>
          <a:xfrm>
            <a:off x="5319222" y="3929344"/>
            <a:ext cx="6256866" cy="369332"/>
          </a:xfrm>
          <a:prstGeom prst="rect">
            <a:avLst/>
          </a:prstGeom>
          <a:noFill/>
        </p:spPr>
        <p:txBody>
          <a:bodyPr wrap="square">
            <a:spAutoFit/>
          </a:bodyPr>
          <a:lstStyle/>
          <a:p>
            <a:r>
              <a:rPr lang="es-CO" sz="1800" b="1" kern="100" dirty="0">
                <a:effectLst/>
                <a:latin typeface="Arial" panose="020B0604020202020204" pitchFamily="34" charset="0"/>
                <a:ea typeface="Arial" panose="020B0604020202020204" pitchFamily="34" charset="0"/>
              </a:rPr>
              <a:t>ALEJANDRO BOHÓRQUEZ MARÍN </a:t>
            </a:r>
            <a:endParaRPr lang="es-CO" sz="1800" b="1" dirty="0"/>
          </a:p>
        </p:txBody>
      </p:sp>
      <p:sp>
        <p:nvSpPr>
          <p:cNvPr id="11" name="TextBox 10">
            <a:extLst>
              <a:ext uri="{FF2B5EF4-FFF2-40B4-BE49-F238E27FC236}">
                <a16:creationId xmlns:a16="http://schemas.microsoft.com/office/drawing/2014/main" id="{41D2D8AC-F58E-41C5-9467-F2BC12E285C0}"/>
              </a:ext>
            </a:extLst>
          </p:cNvPr>
          <p:cNvSpPr txBox="1"/>
          <p:nvPr/>
        </p:nvSpPr>
        <p:spPr>
          <a:xfrm>
            <a:off x="5319222" y="5817580"/>
            <a:ext cx="6256866" cy="369332"/>
          </a:xfrm>
          <a:prstGeom prst="rect">
            <a:avLst/>
          </a:prstGeom>
          <a:noFill/>
        </p:spPr>
        <p:txBody>
          <a:bodyPr wrap="square">
            <a:spAutoFit/>
          </a:bodyPr>
          <a:lstStyle/>
          <a:p>
            <a:r>
              <a:rPr lang="es-CO" sz="1800" b="1" kern="100" dirty="0">
                <a:effectLst/>
                <a:latin typeface="Arial" panose="020B0604020202020204" pitchFamily="34" charset="0"/>
                <a:ea typeface="Arial" panose="020B0604020202020204" pitchFamily="34" charset="0"/>
              </a:rPr>
              <a:t>MARÍA ALEJANDRA NEVA COLORADO </a:t>
            </a:r>
            <a:endParaRPr lang="es-CO" sz="1800" b="1" dirty="0"/>
          </a:p>
        </p:txBody>
      </p:sp>
      <p:pic>
        <p:nvPicPr>
          <p:cNvPr id="13" name="Picture 12">
            <a:extLst>
              <a:ext uri="{FF2B5EF4-FFF2-40B4-BE49-F238E27FC236}">
                <a16:creationId xmlns:a16="http://schemas.microsoft.com/office/drawing/2014/main" id="{A3C051F1-9634-44C4-B90F-C1613B1F454F}"/>
              </a:ext>
            </a:extLst>
          </p:cNvPr>
          <p:cNvPicPr>
            <a:picLocks noChangeAspect="1"/>
          </p:cNvPicPr>
          <p:nvPr/>
        </p:nvPicPr>
        <p:blipFill>
          <a:blip r:embed="rId3"/>
          <a:stretch>
            <a:fillRect/>
          </a:stretch>
        </p:blipFill>
        <p:spPr>
          <a:xfrm>
            <a:off x="3741710" y="3278840"/>
            <a:ext cx="1216213" cy="17244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a:extLst>
              <a:ext uri="{FF2B5EF4-FFF2-40B4-BE49-F238E27FC236}">
                <a16:creationId xmlns:a16="http://schemas.microsoft.com/office/drawing/2014/main" id="{927F3C0E-6240-4C73-A1A0-64967FBB10C4}"/>
              </a:ext>
            </a:extLst>
          </p:cNvPr>
          <p:cNvPicPr>
            <a:picLocks noChangeAspect="1"/>
          </p:cNvPicPr>
          <p:nvPr/>
        </p:nvPicPr>
        <p:blipFill>
          <a:blip r:embed="rId4"/>
          <a:stretch>
            <a:fillRect/>
          </a:stretch>
        </p:blipFill>
        <p:spPr>
          <a:xfrm>
            <a:off x="3741710" y="1392135"/>
            <a:ext cx="1214540" cy="17244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551672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p:txBody>
          <a:bodyPr/>
          <a:lstStyle/>
          <a:p>
            <a:pPr algn="ctr"/>
            <a:r>
              <a:rPr lang="es-ES" sz="3600" dirty="0"/>
              <a:t>RESULTADOS</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30</a:t>
            </a:fld>
            <a:endParaRPr lang="es-CO"/>
          </a:p>
        </p:txBody>
      </p:sp>
      <p:sp>
        <p:nvSpPr>
          <p:cNvPr id="7" name="TextBox 6">
            <a:extLst>
              <a:ext uri="{FF2B5EF4-FFF2-40B4-BE49-F238E27FC236}">
                <a16:creationId xmlns:a16="http://schemas.microsoft.com/office/drawing/2014/main" id="{B7DAB56A-06F3-4200-8A08-D176A64501E9}"/>
              </a:ext>
            </a:extLst>
          </p:cNvPr>
          <p:cNvSpPr txBox="1"/>
          <p:nvPr/>
        </p:nvSpPr>
        <p:spPr>
          <a:xfrm>
            <a:off x="2829204" y="1159658"/>
            <a:ext cx="7345309" cy="373757"/>
          </a:xfrm>
          <a:prstGeom prst="rect">
            <a:avLst/>
          </a:prstGeom>
          <a:noFill/>
        </p:spPr>
        <p:txBody>
          <a:bodyPr wrap="square">
            <a:spAutoFit/>
          </a:bodyPr>
          <a:lstStyle/>
          <a:p>
            <a:pPr algn="ctr">
              <a:lnSpc>
                <a:spcPct val="107000"/>
              </a:lnSpc>
              <a:spcAft>
                <a:spcPts val="800"/>
              </a:spcAft>
            </a:pPr>
            <a:r>
              <a:rPr lang="es-CO" sz="1800" b="1" kern="100" dirty="0">
                <a:effectLst/>
                <a:latin typeface="Arial" panose="020B0604020202020204" pitchFamily="34" charset="0"/>
                <a:ea typeface="Arial" panose="020B0604020202020204" pitchFamily="34" charset="0"/>
                <a:cs typeface="Times New Roman" panose="02020603050405020304" pitchFamily="18" charset="0"/>
              </a:rPr>
              <a:t>Tabla 7.  cruzada con variables de estudio de CO vs VPH.</a:t>
            </a:r>
            <a:endParaRPr lang="es-CO" sz="1600" b="1" kern="1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Table 4">
            <a:extLst>
              <a:ext uri="{FF2B5EF4-FFF2-40B4-BE49-F238E27FC236}">
                <a16:creationId xmlns:a16="http://schemas.microsoft.com/office/drawing/2014/main" id="{5EF1BEFF-598F-3C91-C3E0-7C2A9006966B}"/>
              </a:ext>
            </a:extLst>
          </p:cNvPr>
          <p:cNvGraphicFramePr>
            <a:graphicFrameLocks noGrp="1"/>
          </p:cNvGraphicFramePr>
          <p:nvPr>
            <p:extLst>
              <p:ext uri="{D42A27DB-BD31-4B8C-83A1-F6EECF244321}">
                <p14:modId xmlns:p14="http://schemas.microsoft.com/office/powerpoint/2010/main" val="3960561211"/>
              </p:ext>
            </p:extLst>
          </p:nvPr>
        </p:nvGraphicFramePr>
        <p:xfrm>
          <a:off x="1362367" y="1512942"/>
          <a:ext cx="9551086" cy="1916058"/>
        </p:xfrm>
        <a:graphic>
          <a:graphicData uri="http://schemas.openxmlformats.org/drawingml/2006/table">
            <a:tbl>
              <a:tblPr>
                <a:tableStyleId>{C4B1156A-380E-4F78-BDF5-A606A8083BF9}</a:tableStyleId>
              </a:tblPr>
              <a:tblGrid>
                <a:gridCol w="4452209">
                  <a:extLst>
                    <a:ext uri="{9D8B030D-6E8A-4147-A177-3AD203B41FA5}">
                      <a16:colId xmlns:a16="http://schemas.microsoft.com/office/drawing/2014/main" val="1531567561"/>
                    </a:ext>
                  </a:extLst>
                </a:gridCol>
                <a:gridCol w="619976">
                  <a:extLst>
                    <a:ext uri="{9D8B030D-6E8A-4147-A177-3AD203B41FA5}">
                      <a16:colId xmlns:a16="http://schemas.microsoft.com/office/drawing/2014/main" val="3014868977"/>
                    </a:ext>
                  </a:extLst>
                </a:gridCol>
                <a:gridCol w="619976">
                  <a:extLst>
                    <a:ext uri="{9D8B030D-6E8A-4147-A177-3AD203B41FA5}">
                      <a16:colId xmlns:a16="http://schemas.microsoft.com/office/drawing/2014/main" val="1485845533"/>
                    </a:ext>
                  </a:extLst>
                </a:gridCol>
                <a:gridCol w="627855">
                  <a:extLst>
                    <a:ext uri="{9D8B030D-6E8A-4147-A177-3AD203B41FA5}">
                      <a16:colId xmlns:a16="http://schemas.microsoft.com/office/drawing/2014/main" val="2357046045"/>
                    </a:ext>
                  </a:extLst>
                </a:gridCol>
                <a:gridCol w="627855">
                  <a:extLst>
                    <a:ext uri="{9D8B030D-6E8A-4147-A177-3AD203B41FA5}">
                      <a16:colId xmlns:a16="http://schemas.microsoft.com/office/drawing/2014/main" val="1641503815"/>
                    </a:ext>
                  </a:extLst>
                </a:gridCol>
                <a:gridCol w="1255708">
                  <a:extLst>
                    <a:ext uri="{9D8B030D-6E8A-4147-A177-3AD203B41FA5}">
                      <a16:colId xmlns:a16="http://schemas.microsoft.com/office/drawing/2014/main" val="3007132962"/>
                    </a:ext>
                  </a:extLst>
                </a:gridCol>
                <a:gridCol w="1347507">
                  <a:extLst>
                    <a:ext uri="{9D8B030D-6E8A-4147-A177-3AD203B41FA5}">
                      <a16:colId xmlns:a16="http://schemas.microsoft.com/office/drawing/2014/main" val="1212082524"/>
                    </a:ext>
                  </a:extLst>
                </a:gridCol>
              </a:tblGrid>
              <a:tr h="395637">
                <a:tc rowSpan="3">
                  <a:txBody>
                    <a:bodyPr/>
                    <a:lstStyle/>
                    <a:p>
                      <a:pPr marL="0" marR="0" lvl="0" indent="0" algn="ctr" defTabSz="914400" rtl="0" eaLnBrk="1" fontAlgn="auto" latinLnBrk="0" hangingPunct="1">
                        <a:lnSpc>
                          <a:spcPct val="115000"/>
                        </a:lnSpc>
                        <a:spcBef>
                          <a:spcPts val="1200"/>
                        </a:spcBef>
                        <a:spcAft>
                          <a:spcPts val="800"/>
                        </a:spcAft>
                        <a:buClr>
                          <a:srgbClr val="000000"/>
                        </a:buClr>
                        <a:buSzTx/>
                        <a:buFont typeface="Arial"/>
                        <a:buNone/>
                        <a:tabLst/>
                        <a:defRPr/>
                      </a:pPr>
                      <a:r>
                        <a:rPr lang="es-CO" sz="1800" b="1" kern="100" dirty="0">
                          <a:effectLst/>
                        </a:rPr>
                        <a:t> </a:t>
                      </a:r>
                      <a:r>
                        <a:rPr lang="es-CO" sz="1600" b="1" kern="100" dirty="0">
                          <a:effectLst/>
                        </a:rPr>
                        <a:t>DETECCION VPH</a:t>
                      </a:r>
                      <a:endParaRPr lang="es-CO" sz="14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Bef>
                          <a:spcPts val="1200"/>
                        </a:spcBef>
                        <a:spcAft>
                          <a:spcPts val="800"/>
                        </a:spcAft>
                      </a:pP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4">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CANCER </a:t>
                      </a: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s-CO"/>
                    </a:p>
                  </a:txBody>
                  <a:tcPr/>
                </a:tc>
                <a:tc hMerge="1">
                  <a:txBody>
                    <a:bodyPr/>
                    <a:lstStyle/>
                    <a:p>
                      <a:endParaRPr lang="es-CO"/>
                    </a:p>
                  </a:txBody>
                  <a:tcPr/>
                </a:tc>
                <a:tc hMerge="1">
                  <a:txBody>
                    <a:bodyPr/>
                    <a:lstStyle/>
                    <a:p>
                      <a:endParaRPr lang="es-CO"/>
                    </a:p>
                  </a:txBody>
                  <a:tcPr/>
                </a:tc>
                <a:tc rowSpan="3">
                  <a:txBody>
                    <a:bodyPr/>
                    <a:lstStyle/>
                    <a:p>
                      <a:pPr marL="38100" marR="38100" algn="ctr">
                        <a:lnSpc>
                          <a:spcPct val="115000"/>
                        </a:lnSpc>
                        <a:spcAft>
                          <a:spcPts val="800"/>
                        </a:spcAft>
                      </a:pPr>
                      <a:r>
                        <a:rPr lang="es-CO" sz="1800" b="1" kern="100">
                          <a:effectLst/>
                        </a:rPr>
                        <a:t>Total</a:t>
                      </a:r>
                      <a:endParaRPr lang="es-CO" sz="16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3">
                  <a:txBody>
                    <a:bodyPr/>
                    <a:lstStyle/>
                    <a:p>
                      <a:pPr marL="38100" marR="38100" algn="ctr">
                        <a:lnSpc>
                          <a:spcPct val="115000"/>
                        </a:lnSpc>
                        <a:spcAft>
                          <a:spcPts val="800"/>
                        </a:spcAft>
                      </a:pPr>
                      <a:r>
                        <a:rPr lang="es-CO" sz="1800" b="1" kern="100" dirty="0">
                          <a:effectLst/>
                        </a:rPr>
                        <a:t>P-</a:t>
                      </a:r>
                      <a:r>
                        <a:rPr lang="es-CO" sz="1800" b="1" kern="100" dirty="0" err="1">
                          <a:effectLst/>
                        </a:rPr>
                        <a:t>value</a:t>
                      </a:r>
                      <a:r>
                        <a:rPr lang="es-CO" sz="1800" b="1" kern="100" dirty="0">
                          <a:effectLst/>
                        </a:rPr>
                        <a:t> </a:t>
                      </a: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23921779"/>
                  </a:ext>
                </a:extLst>
              </a:tr>
              <a:tr h="378163">
                <a:tc vMerge="1">
                  <a:txBody>
                    <a:bodyPr/>
                    <a:lstStyle/>
                    <a:p>
                      <a:endParaRPr lang="es-CO"/>
                    </a:p>
                  </a:txBody>
                  <a:tcPr/>
                </a:tc>
                <a:tc gridSpan="2">
                  <a:txBody>
                    <a:bodyPr/>
                    <a:lstStyle/>
                    <a:p>
                      <a:pPr marL="38100" marR="38100" algn="ctr">
                        <a:lnSpc>
                          <a:spcPct val="115000"/>
                        </a:lnSpc>
                        <a:spcAft>
                          <a:spcPts val="800"/>
                        </a:spcAft>
                      </a:pPr>
                      <a:r>
                        <a:rPr lang="es-CO" sz="1800" b="1" kern="100" dirty="0">
                          <a:effectLst/>
                        </a:rPr>
                        <a:t>NO</a:t>
                      </a: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hMerge="1">
                  <a:txBody>
                    <a:bodyPr/>
                    <a:lstStyle/>
                    <a:p>
                      <a:endParaRPr lang="es-CO"/>
                    </a:p>
                  </a:txBody>
                  <a:tcPr/>
                </a:tc>
                <a:tc gridSpan="2">
                  <a:txBody>
                    <a:bodyPr/>
                    <a:lstStyle/>
                    <a:p>
                      <a:pPr marL="38100" marR="38100" algn="ctr">
                        <a:lnSpc>
                          <a:spcPct val="115000"/>
                        </a:lnSpc>
                        <a:spcAft>
                          <a:spcPts val="800"/>
                        </a:spcAft>
                      </a:pPr>
                      <a:r>
                        <a:rPr lang="es-CO" sz="1800" b="1" kern="100">
                          <a:effectLst/>
                        </a:rPr>
                        <a:t>SI</a:t>
                      </a:r>
                      <a:endParaRPr lang="es-CO" sz="16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hMerge="1">
                  <a:txBody>
                    <a:bodyPr/>
                    <a:lstStyle/>
                    <a:p>
                      <a:endParaRPr lang="es-CO"/>
                    </a:p>
                  </a:txBody>
                  <a:tcPr/>
                </a:tc>
                <a:tc vMerge="1">
                  <a:txBody>
                    <a:bodyPr/>
                    <a:lstStyle/>
                    <a:p>
                      <a:endParaRPr lang="es-CO"/>
                    </a:p>
                  </a:txBody>
                  <a:tcPr/>
                </a:tc>
                <a:tc vMerge="1">
                  <a:txBody>
                    <a:bodyPr/>
                    <a:lstStyle/>
                    <a:p>
                      <a:pPr algn="ctr">
                        <a:lnSpc>
                          <a:spcPct val="115000"/>
                        </a:lnSpc>
                        <a:spcAft>
                          <a:spcPts val="800"/>
                        </a:spcAft>
                      </a:pPr>
                      <a:endParaRPr lang="es-CO" sz="12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6021060"/>
                  </a:ext>
                </a:extLst>
              </a:tr>
              <a:tr h="359885">
                <a:tc vMerge="1">
                  <a:txBody>
                    <a:bodyPr/>
                    <a:lstStyle/>
                    <a:p>
                      <a:endParaRPr lang="es-CO"/>
                    </a:p>
                  </a:txBody>
                  <a:tcPr/>
                </a:tc>
                <a:tc>
                  <a:txBody>
                    <a:bodyPr/>
                    <a:lstStyle/>
                    <a:p>
                      <a:pPr marL="38100" marR="38100" algn="ctr">
                        <a:lnSpc>
                          <a:spcPct val="115000"/>
                        </a:lnSpc>
                        <a:spcAft>
                          <a:spcPts val="800"/>
                        </a:spcAft>
                      </a:pPr>
                      <a:r>
                        <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N</a:t>
                      </a: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lnSpc>
                          <a:spcPct val="115000"/>
                        </a:lnSpc>
                        <a:spcAft>
                          <a:spcPts val="800"/>
                        </a:spcAft>
                      </a:pPr>
                      <a:r>
                        <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lnSpc>
                          <a:spcPct val="115000"/>
                        </a:lnSpc>
                        <a:spcAft>
                          <a:spcPts val="800"/>
                        </a:spcAft>
                      </a:pPr>
                      <a:r>
                        <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N</a:t>
                      </a: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lnSpc>
                          <a:spcPct val="115000"/>
                        </a:lnSpc>
                        <a:spcAft>
                          <a:spcPts val="800"/>
                        </a:spcAft>
                      </a:pPr>
                      <a:r>
                        <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CO"/>
                    </a:p>
                  </a:txBody>
                  <a:tcPr/>
                </a:tc>
                <a:tc vMerge="1">
                  <a:txBody>
                    <a:bodyPr/>
                    <a:lstStyle/>
                    <a:p>
                      <a:endParaRPr lang="es-CO"/>
                    </a:p>
                  </a:txBody>
                  <a:tcPr/>
                </a:tc>
                <a:extLst>
                  <a:ext uri="{0D108BD9-81ED-4DB2-BD59-A6C34878D82A}">
                    <a16:rowId xmlns:a16="http://schemas.microsoft.com/office/drawing/2014/main" val="1563931255"/>
                  </a:ext>
                </a:extLst>
              </a:tr>
              <a:tr h="378163">
                <a:tc>
                  <a:txBody>
                    <a:bodyPr/>
                    <a:lstStyle/>
                    <a:p>
                      <a:pPr marL="38100" marR="38100" algn="ctr">
                        <a:lnSpc>
                          <a:spcPct val="115000"/>
                        </a:lnSpc>
                        <a:spcAft>
                          <a:spcPts val="800"/>
                        </a:spcAft>
                      </a:pPr>
                      <a:r>
                        <a:rPr lang="es-CO" sz="1800" b="1" kern="100" dirty="0">
                          <a:effectLst/>
                        </a:rPr>
                        <a:t>SI</a:t>
                      </a: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38100" marR="38100" algn="ctr">
                        <a:lnSpc>
                          <a:spcPct val="115000"/>
                        </a:lnSpc>
                        <a:spcAft>
                          <a:spcPts val="800"/>
                        </a:spcAft>
                      </a:pPr>
                      <a:r>
                        <a:rPr lang="es-CO" sz="16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20</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a:t>
                      </a:r>
                      <a:endParaRPr lang="es-CO" sz="16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30</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a:t>
                      </a:r>
                      <a:endParaRPr lang="es-CO" sz="16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L="38100" marR="38100" algn="ctr">
                        <a:lnSpc>
                          <a:spcPct val="115000"/>
                        </a:lnSpc>
                        <a:spcAft>
                          <a:spcPts val="800"/>
                        </a:spcAft>
                      </a:pPr>
                      <a:r>
                        <a:rPr lang="es-CO" sz="1800" b="1" kern="100" dirty="0">
                          <a:effectLst/>
                        </a:rPr>
                        <a:t> 1,00</a:t>
                      </a: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9708846"/>
                  </a:ext>
                </a:extLst>
              </a:tr>
              <a:tr h="404210">
                <a:tc>
                  <a:txBody>
                    <a:bodyPr/>
                    <a:lstStyle/>
                    <a:p>
                      <a:pPr marL="38100" marR="38100" algn="ctr">
                        <a:lnSpc>
                          <a:spcPct val="115000"/>
                        </a:lnSpc>
                        <a:spcAft>
                          <a:spcPts val="800"/>
                        </a:spcAft>
                      </a:pPr>
                      <a:r>
                        <a:rPr lang="es-CO" sz="1800" b="1" kern="100" dirty="0">
                          <a:effectLst/>
                        </a:rPr>
                        <a:t>NO</a:t>
                      </a: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8</a:t>
                      </a:r>
                      <a:endParaRPr lang="es-CO" sz="16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38100" marR="38100" algn="ctr">
                        <a:lnSpc>
                          <a:spcPct val="115000"/>
                        </a:lnSpc>
                        <a:spcAft>
                          <a:spcPts val="800"/>
                        </a:spcAft>
                      </a:pPr>
                      <a:r>
                        <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80</a:t>
                      </a: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38100" marR="38100" algn="ctr">
                        <a:lnSpc>
                          <a:spcPct val="115000"/>
                        </a:lnSpc>
                        <a:spcAft>
                          <a:spcPts val="800"/>
                        </a:spcAft>
                      </a:pPr>
                      <a:r>
                        <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a:t>
                      </a:r>
                      <a:endParaRPr lang="es-CO" sz="16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38100" marR="38100" algn="ctr">
                        <a:lnSpc>
                          <a:spcPct val="115000"/>
                        </a:lnSpc>
                        <a:spcAft>
                          <a:spcPts val="800"/>
                        </a:spcAft>
                      </a:pPr>
                      <a:r>
                        <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70</a:t>
                      </a: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38100" marR="38100" algn="ctr">
                        <a:lnSpc>
                          <a:spcPct val="115000"/>
                        </a:lnSpc>
                        <a:spcAft>
                          <a:spcPts val="800"/>
                        </a:spcAft>
                      </a:pPr>
                      <a:r>
                        <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15</a:t>
                      </a:r>
                      <a:endParaRPr lang="es-CO" sz="16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vMerge="1">
                  <a:txBody>
                    <a:bodyPr/>
                    <a:lstStyle/>
                    <a:p>
                      <a:pPr marL="38100" marR="38100" algn="ctr">
                        <a:lnSpc>
                          <a:spcPct val="115000"/>
                        </a:lnSpc>
                        <a:spcAft>
                          <a:spcPts val="800"/>
                        </a:spcAft>
                      </a:pPr>
                      <a:endParaRPr lang="es-CO" sz="12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47280574"/>
                  </a:ext>
                </a:extLst>
              </a:tr>
            </a:tbl>
          </a:graphicData>
        </a:graphic>
      </p:graphicFrame>
      <p:graphicFrame>
        <p:nvGraphicFramePr>
          <p:cNvPr id="5" name="Table 4">
            <a:extLst>
              <a:ext uri="{FF2B5EF4-FFF2-40B4-BE49-F238E27FC236}">
                <a16:creationId xmlns:a16="http://schemas.microsoft.com/office/drawing/2014/main" id="{4DCB0574-84C7-4C61-F0E8-3F943F735FAA}"/>
              </a:ext>
            </a:extLst>
          </p:cNvPr>
          <p:cNvGraphicFramePr>
            <a:graphicFrameLocks noGrp="1"/>
          </p:cNvGraphicFramePr>
          <p:nvPr>
            <p:extLst>
              <p:ext uri="{D42A27DB-BD31-4B8C-83A1-F6EECF244321}">
                <p14:modId xmlns:p14="http://schemas.microsoft.com/office/powerpoint/2010/main" val="3210306921"/>
              </p:ext>
            </p:extLst>
          </p:nvPr>
        </p:nvGraphicFramePr>
        <p:xfrm>
          <a:off x="1362367" y="4071111"/>
          <a:ext cx="9551086" cy="1800287"/>
        </p:xfrm>
        <a:graphic>
          <a:graphicData uri="http://schemas.openxmlformats.org/drawingml/2006/table">
            <a:tbl>
              <a:tblPr>
                <a:tableStyleId>{C4B1156A-380E-4F78-BDF5-A606A8083BF9}</a:tableStyleId>
              </a:tblPr>
              <a:tblGrid>
                <a:gridCol w="4452209">
                  <a:extLst>
                    <a:ext uri="{9D8B030D-6E8A-4147-A177-3AD203B41FA5}">
                      <a16:colId xmlns:a16="http://schemas.microsoft.com/office/drawing/2014/main" val="1531567561"/>
                    </a:ext>
                  </a:extLst>
                </a:gridCol>
                <a:gridCol w="619976">
                  <a:extLst>
                    <a:ext uri="{9D8B030D-6E8A-4147-A177-3AD203B41FA5}">
                      <a16:colId xmlns:a16="http://schemas.microsoft.com/office/drawing/2014/main" val="3014868977"/>
                    </a:ext>
                  </a:extLst>
                </a:gridCol>
                <a:gridCol w="619976">
                  <a:extLst>
                    <a:ext uri="{9D8B030D-6E8A-4147-A177-3AD203B41FA5}">
                      <a16:colId xmlns:a16="http://schemas.microsoft.com/office/drawing/2014/main" val="1485845533"/>
                    </a:ext>
                  </a:extLst>
                </a:gridCol>
                <a:gridCol w="627855">
                  <a:extLst>
                    <a:ext uri="{9D8B030D-6E8A-4147-A177-3AD203B41FA5}">
                      <a16:colId xmlns:a16="http://schemas.microsoft.com/office/drawing/2014/main" val="2357046045"/>
                    </a:ext>
                  </a:extLst>
                </a:gridCol>
                <a:gridCol w="627855">
                  <a:extLst>
                    <a:ext uri="{9D8B030D-6E8A-4147-A177-3AD203B41FA5}">
                      <a16:colId xmlns:a16="http://schemas.microsoft.com/office/drawing/2014/main" val="1641503815"/>
                    </a:ext>
                  </a:extLst>
                </a:gridCol>
                <a:gridCol w="1255708">
                  <a:extLst>
                    <a:ext uri="{9D8B030D-6E8A-4147-A177-3AD203B41FA5}">
                      <a16:colId xmlns:a16="http://schemas.microsoft.com/office/drawing/2014/main" val="3007132962"/>
                    </a:ext>
                  </a:extLst>
                </a:gridCol>
                <a:gridCol w="1347507">
                  <a:extLst>
                    <a:ext uri="{9D8B030D-6E8A-4147-A177-3AD203B41FA5}">
                      <a16:colId xmlns:a16="http://schemas.microsoft.com/office/drawing/2014/main" val="1212082524"/>
                    </a:ext>
                  </a:extLst>
                </a:gridCol>
              </a:tblGrid>
              <a:tr h="371732">
                <a:tc rowSpan="3">
                  <a:txBody>
                    <a:bodyPr/>
                    <a:lstStyle/>
                    <a:p>
                      <a:pPr marL="0" marR="0" lvl="0" indent="0" algn="ctr" defTabSz="914400" rtl="0" eaLnBrk="1" fontAlgn="auto" latinLnBrk="0" hangingPunct="1">
                        <a:lnSpc>
                          <a:spcPct val="115000"/>
                        </a:lnSpc>
                        <a:spcBef>
                          <a:spcPts val="1200"/>
                        </a:spcBef>
                        <a:spcAft>
                          <a:spcPts val="800"/>
                        </a:spcAft>
                        <a:buClr>
                          <a:srgbClr val="000000"/>
                        </a:buClr>
                        <a:buSzTx/>
                        <a:buFont typeface="Arial"/>
                        <a:buNone/>
                        <a:tabLst/>
                        <a:defRPr/>
                      </a:pPr>
                      <a:r>
                        <a:rPr lang="es-CO" sz="1800" b="1" kern="100" dirty="0">
                          <a:effectLst/>
                        </a:rPr>
                        <a:t> </a:t>
                      </a:r>
                      <a:r>
                        <a:rPr lang="es-CO" sz="1600" b="1" kern="100" dirty="0">
                          <a:effectLst/>
                        </a:rPr>
                        <a:t>DETECCION VHS</a:t>
                      </a:r>
                      <a:endParaRPr lang="es-CO" sz="14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Bef>
                          <a:spcPts val="1200"/>
                        </a:spcBef>
                        <a:spcAft>
                          <a:spcPts val="800"/>
                        </a:spcAft>
                      </a:pP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4">
                  <a:txBody>
                    <a:bodyPr/>
                    <a:lstStyle/>
                    <a:p>
                      <a:pPr marL="38100" marR="38100" algn="ctr">
                        <a:lnSpc>
                          <a:spcPct val="115000"/>
                        </a:lnSpc>
                        <a:spcAft>
                          <a:spcPts val="800"/>
                        </a:spcAft>
                      </a:pPr>
                      <a:r>
                        <a:rPr lang="es-CO" sz="18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CANCER</a:t>
                      </a: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s-CO"/>
                    </a:p>
                  </a:txBody>
                  <a:tcPr/>
                </a:tc>
                <a:tc hMerge="1">
                  <a:txBody>
                    <a:bodyPr/>
                    <a:lstStyle/>
                    <a:p>
                      <a:endParaRPr lang="es-CO"/>
                    </a:p>
                  </a:txBody>
                  <a:tcPr/>
                </a:tc>
                <a:tc hMerge="1">
                  <a:txBody>
                    <a:bodyPr/>
                    <a:lstStyle/>
                    <a:p>
                      <a:endParaRPr lang="es-CO"/>
                    </a:p>
                  </a:txBody>
                  <a:tcPr/>
                </a:tc>
                <a:tc rowSpan="3">
                  <a:txBody>
                    <a:bodyPr/>
                    <a:lstStyle/>
                    <a:p>
                      <a:pPr marL="38100" marR="38100" algn="ctr">
                        <a:lnSpc>
                          <a:spcPct val="115000"/>
                        </a:lnSpc>
                        <a:spcAft>
                          <a:spcPts val="800"/>
                        </a:spcAft>
                      </a:pPr>
                      <a:r>
                        <a:rPr lang="es-CO" sz="1800" b="1" kern="100" dirty="0">
                          <a:effectLst/>
                        </a:rPr>
                        <a:t>Total</a:t>
                      </a: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3">
                  <a:txBody>
                    <a:bodyPr/>
                    <a:lstStyle/>
                    <a:p>
                      <a:pPr marL="38100" marR="38100" algn="ctr">
                        <a:lnSpc>
                          <a:spcPct val="115000"/>
                        </a:lnSpc>
                        <a:spcAft>
                          <a:spcPts val="800"/>
                        </a:spcAft>
                      </a:pPr>
                      <a:r>
                        <a:rPr lang="es-CO" sz="1800" b="1" kern="100" dirty="0">
                          <a:effectLst/>
                        </a:rPr>
                        <a:t>P-</a:t>
                      </a:r>
                      <a:r>
                        <a:rPr lang="es-CO" sz="1800" b="1" kern="100" dirty="0" err="1">
                          <a:effectLst/>
                        </a:rPr>
                        <a:t>value</a:t>
                      </a:r>
                      <a:r>
                        <a:rPr lang="es-CO" sz="1800" b="1" kern="100" dirty="0">
                          <a:effectLst/>
                        </a:rPr>
                        <a:t> </a:t>
                      </a: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23921779"/>
                  </a:ext>
                </a:extLst>
              </a:tr>
              <a:tr h="355314">
                <a:tc vMerge="1">
                  <a:txBody>
                    <a:bodyPr/>
                    <a:lstStyle/>
                    <a:p>
                      <a:endParaRPr lang="es-CO"/>
                    </a:p>
                  </a:txBody>
                  <a:tcPr/>
                </a:tc>
                <a:tc gridSpan="2">
                  <a:txBody>
                    <a:bodyPr/>
                    <a:lstStyle/>
                    <a:p>
                      <a:pPr marL="38100" marR="38100" algn="ctr">
                        <a:lnSpc>
                          <a:spcPct val="115000"/>
                        </a:lnSpc>
                        <a:spcAft>
                          <a:spcPts val="800"/>
                        </a:spcAft>
                      </a:pPr>
                      <a:r>
                        <a:rPr lang="es-CO" sz="1800" b="1" kern="100" dirty="0">
                          <a:effectLst/>
                        </a:rPr>
                        <a:t>NO</a:t>
                      </a: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hMerge="1">
                  <a:txBody>
                    <a:bodyPr/>
                    <a:lstStyle/>
                    <a:p>
                      <a:endParaRPr lang="es-CO"/>
                    </a:p>
                  </a:txBody>
                  <a:tcPr/>
                </a:tc>
                <a:tc gridSpan="2">
                  <a:txBody>
                    <a:bodyPr/>
                    <a:lstStyle/>
                    <a:p>
                      <a:pPr marL="38100" marR="38100" algn="ctr">
                        <a:lnSpc>
                          <a:spcPct val="115000"/>
                        </a:lnSpc>
                        <a:spcAft>
                          <a:spcPts val="800"/>
                        </a:spcAft>
                      </a:pPr>
                      <a:r>
                        <a:rPr lang="es-CO" sz="1800" b="1" kern="100">
                          <a:effectLst/>
                        </a:rPr>
                        <a:t>SI</a:t>
                      </a:r>
                      <a:endParaRPr lang="es-CO" sz="1600" b="1" kern="10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hMerge="1">
                  <a:txBody>
                    <a:bodyPr/>
                    <a:lstStyle/>
                    <a:p>
                      <a:endParaRPr lang="es-CO"/>
                    </a:p>
                  </a:txBody>
                  <a:tcPr/>
                </a:tc>
                <a:tc vMerge="1">
                  <a:txBody>
                    <a:bodyPr/>
                    <a:lstStyle/>
                    <a:p>
                      <a:endParaRPr lang="es-CO"/>
                    </a:p>
                  </a:txBody>
                  <a:tcPr/>
                </a:tc>
                <a:tc vMerge="1">
                  <a:txBody>
                    <a:bodyPr/>
                    <a:lstStyle/>
                    <a:p>
                      <a:pPr algn="ctr">
                        <a:lnSpc>
                          <a:spcPct val="115000"/>
                        </a:lnSpc>
                        <a:spcAft>
                          <a:spcPts val="800"/>
                        </a:spcAft>
                      </a:pPr>
                      <a:endParaRPr lang="es-CO" sz="12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6021060"/>
                  </a:ext>
                </a:extLst>
              </a:tr>
              <a:tr h="338140">
                <a:tc vMerge="1">
                  <a:txBody>
                    <a:bodyPr/>
                    <a:lstStyle/>
                    <a:p>
                      <a:endParaRPr lang="es-CO"/>
                    </a:p>
                  </a:txBody>
                  <a:tcPr/>
                </a:tc>
                <a:tc>
                  <a:txBody>
                    <a:bodyPr/>
                    <a:lstStyle/>
                    <a:p>
                      <a:pPr marL="38100" marR="38100" algn="ctr">
                        <a:lnSpc>
                          <a:spcPct val="115000"/>
                        </a:lnSpc>
                        <a:spcAft>
                          <a:spcPts val="800"/>
                        </a:spcAft>
                      </a:pPr>
                      <a:r>
                        <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N</a:t>
                      </a: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lnSpc>
                          <a:spcPct val="115000"/>
                        </a:lnSpc>
                        <a:spcAft>
                          <a:spcPts val="800"/>
                        </a:spcAft>
                      </a:pPr>
                      <a:r>
                        <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lnSpc>
                          <a:spcPct val="115000"/>
                        </a:lnSpc>
                        <a:spcAft>
                          <a:spcPts val="800"/>
                        </a:spcAft>
                      </a:pPr>
                      <a:r>
                        <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N</a:t>
                      </a: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8100" marR="38100" algn="ctr">
                        <a:lnSpc>
                          <a:spcPct val="115000"/>
                        </a:lnSpc>
                        <a:spcAft>
                          <a:spcPts val="800"/>
                        </a:spcAft>
                      </a:pPr>
                      <a:r>
                        <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CO"/>
                    </a:p>
                  </a:txBody>
                  <a:tcPr/>
                </a:tc>
                <a:tc vMerge="1">
                  <a:txBody>
                    <a:bodyPr/>
                    <a:lstStyle/>
                    <a:p>
                      <a:endParaRPr lang="es-CO"/>
                    </a:p>
                  </a:txBody>
                  <a:tcPr/>
                </a:tc>
                <a:extLst>
                  <a:ext uri="{0D108BD9-81ED-4DB2-BD59-A6C34878D82A}">
                    <a16:rowId xmlns:a16="http://schemas.microsoft.com/office/drawing/2014/main" val="1563931255"/>
                  </a:ext>
                </a:extLst>
              </a:tr>
              <a:tr h="355314">
                <a:tc>
                  <a:txBody>
                    <a:bodyPr/>
                    <a:lstStyle/>
                    <a:p>
                      <a:pPr marL="38100" marR="38100" algn="ctr">
                        <a:lnSpc>
                          <a:spcPct val="115000"/>
                        </a:lnSpc>
                        <a:spcAft>
                          <a:spcPts val="800"/>
                        </a:spcAft>
                      </a:pPr>
                      <a:r>
                        <a:rPr lang="es-CO" sz="1800" b="1" kern="100" dirty="0">
                          <a:effectLst/>
                        </a:rPr>
                        <a:t>SI</a:t>
                      </a: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marL="38100" marR="38100" algn="ctr">
                        <a:lnSpc>
                          <a:spcPct val="115000"/>
                        </a:lnSpc>
                        <a:spcAft>
                          <a:spcPts val="800"/>
                        </a:spcAft>
                      </a:pPr>
                      <a:r>
                        <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a:t>
                      </a:r>
                      <a:endParaRPr lang="es-CO" sz="16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20</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a:t>
                      </a:r>
                      <a:endParaRPr lang="es-CO" sz="16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20</a:t>
                      </a: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a:t>
                      </a:r>
                      <a:endParaRPr lang="es-CO" sz="16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marL="38100" marR="38100" algn="ctr">
                        <a:lnSpc>
                          <a:spcPct val="115000"/>
                        </a:lnSpc>
                        <a:spcAft>
                          <a:spcPts val="800"/>
                        </a:spcAft>
                      </a:pPr>
                      <a:r>
                        <a:rPr lang="es-CO" sz="1800" b="1" kern="100" dirty="0">
                          <a:effectLst/>
                        </a:rPr>
                        <a:t> 1,00</a:t>
                      </a: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9708846"/>
                  </a:ext>
                </a:extLst>
              </a:tr>
              <a:tr h="379787">
                <a:tc>
                  <a:txBody>
                    <a:bodyPr/>
                    <a:lstStyle/>
                    <a:p>
                      <a:pPr marL="38100" marR="38100" algn="ctr">
                        <a:lnSpc>
                          <a:spcPct val="115000"/>
                        </a:lnSpc>
                        <a:spcAft>
                          <a:spcPts val="800"/>
                        </a:spcAft>
                      </a:pPr>
                      <a:r>
                        <a:rPr lang="es-CO" sz="1800" b="1" kern="100" dirty="0">
                          <a:effectLst/>
                        </a:rPr>
                        <a:t>NO</a:t>
                      </a:r>
                      <a:endPar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38100" marR="38100" algn="ctr">
                        <a:lnSpc>
                          <a:spcPct val="115000"/>
                        </a:lnSpc>
                        <a:spcAft>
                          <a:spcPts val="800"/>
                        </a:spcAft>
                      </a:pPr>
                      <a:r>
                        <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8</a:t>
                      </a:r>
                      <a:endParaRPr lang="es-CO" sz="16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38100" marR="38100" algn="ctr">
                        <a:lnSpc>
                          <a:spcPct val="115000"/>
                        </a:lnSpc>
                        <a:spcAft>
                          <a:spcPts val="800"/>
                        </a:spcAft>
                      </a:pPr>
                      <a:r>
                        <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80</a:t>
                      </a: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38100" marR="38100" algn="ctr">
                        <a:lnSpc>
                          <a:spcPct val="115000"/>
                        </a:lnSpc>
                        <a:spcAft>
                          <a:spcPts val="800"/>
                        </a:spcAft>
                      </a:pPr>
                      <a:r>
                        <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8</a:t>
                      </a:r>
                      <a:endParaRPr lang="es-CO" sz="16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marL="38100" marR="38100" algn="ctr">
                        <a:lnSpc>
                          <a:spcPct val="115000"/>
                        </a:lnSpc>
                        <a:spcAft>
                          <a:spcPts val="800"/>
                        </a:spcAft>
                      </a:pPr>
                      <a:r>
                        <a:rPr lang="es-CO" sz="16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rPr>
                        <a:t>80</a:t>
                      </a:r>
                    </a:p>
                  </a:txBody>
                  <a:tcPr marL="68580" marR="68580" marT="0" marB="0" anchor="ctr">
                    <a:lnL w="12700" cap="flat" cmpd="sng" algn="ctr">
                      <a:solidFill>
                        <a:schemeClr val="tx1"/>
                      </a:solidFill>
                      <a:prstDash val="solid"/>
                      <a:round/>
                      <a:headEnd type="none" w="med" len="med"/>
                      <a:tailEnd type="none" w="med" len="med"/>
                    </a:lnL>
                  </a:tcPr>
                </a:tc>
                <a:tc>
                  <a:txBody>
                    <a:bodyPr/>
                    <a:lstStyle/>
                    <a:p>
                      <a:pPr marL="38100" marR="38100" algn="ctr">
                        <a:lnSpc>
                          <a:spcPct val="115000"/>
                        </a:lnSpc>
                        <a:spcAft>
                          <a:spcPts val="800"/>
                        </a:spcAft>
                      </a:pPr>
                      <a:r>
                        <a:rPr lang="es-CO" sz="18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16</a:t>
                      </a:r>
                      <a:endParaRPr lang="es-CO" sz="16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vMerge="1">
                  <a:txBody>
                    <a:bodyPr/>
                    <a:lstStyle/>
                    <a:p>
                      <a:pPr marL="38100" marR="38100" algn="ctr">
                        <a:lnSpc>
                          <a:spcPct val="115000"/>
                        </a:lnSpc>
                        <a:spcAft>
                          <a:spcPts val="800"/>
                        </a:spcAft>
                      </a:pPr>
                      <a:endParaRPr lang="es-CO" sz="1200" b="1" kern="1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47280574"/>
                  </a:ext>
                </a:extLst>
              </a:tr>
            </a:tbl>
          </a:graphicData>
        </a:graphic>
      </p:graphicFrame>
      <p:sp>
        <p:nvSpPr>
          <p:cNvPr id="9" name="TextBox 6">
            <a:extLst>
              <a:ext uri="{FF2B5EF4-FFF2-40B4-BE49-F238E27FC236}">
                <a16:creationId xmlns:a16="http://schemas.microsoft.com/office/drawing/2014/main" id="{61E2B4A2-86A6-F5F4-9479-D24F920BAC49}"/>
              </a:ext>
            </a:extLst>
          </p:cNvPr>
          <p:cNvSpPr txBox="1"/>
          <p:nvPr/>
        </p:nvSpPr>
        <p:spPr>
          <a:xfrm>
            <a:off x="3014830" y="3606851"/>
            <a:ext cx="6941969" cy="373757"/>
          </a:xfrm>
          <a:prstGeom prst="rect">
            <a:avLst/>
          </a:prstGeom>
          <a:noFill/>
        </p:spPr>
        <p:txBody>
          <a:bodyPr wrap="square">
            <a:spAutoFit/>
          </a:bodyPr>
          <a:lstStyle/>
          <a:p>
            <a:pPr algn="ctr">
              <a:lnSpc>
                <a:spcPct val="107000"/>
              </a:lnSpc>
              <a:spcAft>
                <a:spcPts val="800"/>
              </a:spcAft>
            </a:pPr>
            <a:r>
              <a:rPr lang="es-CO" sz="1800" b="1" kern="100" dirty="0">
                <a:effectLst/>
                <a:latin typeface="Arial" panose="020B0604020202020204" pitchFamily="34" charset="0"/>
                <a:ea typeface="Arial" panose="020B0604020202020204" pitchFamily="34" charset="0"/>
                <a:cs typeface="Times New Roman" panose="02020603050405020304" pitchFamily="18" charset="0"/>
              </a:rPr>
              <a:t>Tabla 8.  cruzada con variables de estudio de CO vs VHS</a:t>
            </a:r>
            <a:endParaRPr lang="es-CO" sz="1600" b="1"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263373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57092" y="-7386"/>
            <a:ext cx="10515600" cy="1177036"/>
          </a:xfrm>
        </p:spPr>
        <p:txBody>
          <a:bodyPr/>
          <a:lstStyle/>
          <a:p>
            <a:pPr algn="ctr"/>
            <a:r>
              <a:rPr lang="es-ES" sz="3600" dirty="0"/>
              <a:t>DISCUSIÓN</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31</a:t>
            </a:fld>
            <a:endParaRPr lang="es-CO"/>
          </a:p>
        </p:txBody>
      </p:sp>
      <p:sp>
        <p:nvSpPr>
          <p:cNvPr id="7" name="CuadroTexto 6">
            <a:extLst>
              <a:ext uri="{FF2B5EF4-FFF2-40B4-BE49-F238E27FC236}">
                <a16:creationId xmlns:a16="http://schemas.microsoft.com/office/drawing/2014/main" id="{A7662E48-D504-CAB7-2B2F-F9DFFE85CC2C}"/>
              </a:ext>
            </a:extLst>
          </p:cNvPr>
          <p:cNvSpPr txBox="1"/>
          <p:nvPr/>
        </p:nvSpPr>
        <p:spPr>
          <a:xfrm>
            <a:off x="168610" y="6195504"/>
            <a:ext cx="7469049" cy="414344"/>
          </a:xfrm>
          <a:prstGeom prst="rect">
            <a:avLst/>
          </a:prstGeom>
          <a:noFill/>
        </p:spPr>
        <p:txBody>
          <a:bodyPr wrap="square">
            <a:spAutoFit/>
          </a:bodyPr>
          <a:lstStyle/>
          <a:p>
            <a:pPr algn="just">
              <a:lnSpc>
                <a:spcPct val="107000"/>
              </a:lnSpc>
              <a:spcAft>
                <a:spcPts val="800"/>
              </a:spcAft>
            </a:pPr>
            <a:r>
              <a:rPr lang="es-CO" sz="1000" dirty="0" err="1">
                <a:latin typeface="+mj-lt"/>
              </a:rPr>
              <a:t>Perioceutics</a:t>
            </a:r>
            <a:r>
              <a:rPr lang="es-CO" sz="1000" dirty="0">
                <a:latin typeface="+mj-lt"/>
              </a:rPr>
              <a:t>: Matrix </a:t>
            </a:r>
            <a:r>
              <a:rPr lang="es-CO" sz="1000" dirty="0" err="1">
                <a:latin typeface="+mj-lt"/>
              </a:rPr>
              <a:t>metalloproteinase</a:t>
            </a:r>
            <a:r>
              <a:rPr lang="es-CO" sz="1000" dirty="0">
                <a:latin typeface="+mj-lt"/>
              </a:rPr>
              <a:t> </a:t>
            </a:r>
            <a:r>
              <a:rPr lang="es-CO" sz="1000" dirty="0" err="1">
                <a:latin typeface="+mj-lt"/>
              </a:rPr>
              <a:t>inhibitors</a:t>
            </a:r>
            <a:r>
              <a:rPr lang="es-CO" sz="1000" dirty="0">
                <a:latin typeface="+mj-lt"/>
              </a:rPr>
              <a:t> as </a:t>
            </a:r>
            <a:r>
              <a:rPr lang="es-CO" sz="1000" dirty="0" err="1">
                <a:latin typeface="+mj-lt"/>
              </a:rPr>
              <a:t>an</a:t>
            </a:r>
            <a:r>
              <a:rPr lang="es-CO" sz="1000" dirty="0">
                <a:latin typeface="+mj-lt"/>
              </a:rPr>
              <a:t> </a:t>
            </a:r>
            <a:r>
              <a:rPr lang="es-CO" sz="1000" dirty="0" err="1">
                <a:latin typeface="+mj-lt"/>
              </a:rPr>
              <a:t>adjunctive</a:t>
            </a:r>
            <a:r>
              <a:rPr lang="es-CO" sz="1000" dirty="0">
                <a:latin typeface="+mj-lt"/>
              </a:rPr>
              <a:t> </a:t>
            </a:r>
            <a:r>
              <a:rPr lang="es-CO" sz="1000" dirty="0" err="1">
                <a:latin typeface="+mj-lt"/>
              </a:rPr>
              <a:t>therapy</a:t>
            </a:r>
            <a:r>
              <a:rPr lang="es-CO" sz="1000" dirty="0">
                <a:latin typeface="+mj-lt"/>
              </a:rPr>
              <a:t> </a:t>
            </a:r>
            <a:r>
              <a:rPr lang="es-CO" sz="1000" dirty="0" err="1">
                <a:latin typeface="+mj-lt"/>
              </a:rPr>
              <a:t>for</a:t>
            </a:r>
            <a:r>
              <a:rPr lang="es-CO" sz="1000" dirty="0">
                <a:latin typeface="+mj-lt"/>
              </a:rPr>
              <a:t> </a:t>
            </a:r>
            <a:r>
              <a:rPr lang="es-CO" sz="1000" dirty="0" err="1">
                <a:latin typeface="+mj-lt"/>
              </a:rPr>
              <a:t>inflammatory</a:t>
            </a:r>
            <a:r>
              <a:rPr lang="es-CO" sz="1000" dirty="0">
                <a:latin typeface="+mj-lt"/>
              </a:rPr>
              <a:t> periodontal </a:t>
            </a:r>
            <a:r>
              <a:rPr lang="es-CO" sz="1000" dirty="0" err="1">
                <a:latin typeface="+mj-lt"/>
              </a:rPr>
              <a:t>disease</a:t>
            </a:r>
            <a:r>
              <a:rPr lang="es-CO" sz="1000" dirty="0">
                <a:latin typeface="+mj-lt"/>
              </a:rPr>
              <a:t> - PubMed [Internet]. [citado 10 de junio de 2024]. Disponible en: https://pubmed.ncbi.nlm.nih.gov/23066302/</a:t>
            </a:r>
          </a:p>
        </p:txBody>
      </p:sp>
      <p:sp>
        <p:nvSpPr>
          <p:cNvPr id="5" name="Rounded Rectangle 1">
            <a:extLst>
              <a:ext uri="{FF2B5EF4-FFF2-40B4-BE49-F238E27FC236}">
                <a16:creationId xmlns:a16="http://schemas.microsoft.com/office/drawing/2014/main" id="{917758BF-2827-4C27-A98A-F3484BE88E22}"/>
              </a:ext>
            </a:extLst>
          </p:cNvPr>
          <p:cNvSpPr/>
          <p:nvPr/>
        </p:nvSpPr>
        <p:spPr>
          <a:xfrm>
            <a:off x="6175141" y="1749472"/>
            <a:ext cx="46359" cy="3395015"/>
          </a:xfrm>
          <a:custGeom>
            <a:avLst/>
            <a:gdLst/>
            <a:ahLst/>
            <a:cxnLst/>
            <a:rect l="0" t="0" r="0" b="0"/>
            <a:pathLst>
              <a:path w="9525" h="2057400">
                <a:moveTo>
                  <a:pt x="0" y="0"/>
                </a:moveTo>
                <a:lnTo>
                  <a:pt x="0" y="228600"/>
                </a:lnTo>
                <a:moveTo>
                  <a:pt x="0" y="457200"/>
                </a:moveTo>
                <a:lnTo>
                  <a:pt x="0" y="685800"/>
                </a:lnTo>
                <a:moveTo>
                  <a:pt x="0" y="914400"/>
                </a:moveTo>
                <a:lnTo>
                  <a:pt x="0" y="1143000"/>
                </a:lnTo>
                <a:moveTo>
                  <a:pt x="0" y="1371600"/>
                </a:moveTo>
                <a:lnTo>
                  <a:pt x="0" y="1600200"/>
                </a:lnTo>
                <a:moveTo>
                  <a:pt x="0" y="1828800"/>
                </a:moveTo>
                <a:lnTo>
                  <a:pt x="0" y="2057400"/>
                </a:lnTo>
              </a:path>
            </a:pathLst>
          </a:custGeom>
          <a:noFill/>
          <a:ln w="14287">
            <a:solidFill>
              <a:srgbClr val="484848"/>
            </a:solidFill>
          </a:ln>
        </p:spPr>
        <p:txBody>
          <a:bodyPr rtlCol="0" anchor="ctr"/>
          <a:lstStyle/>
          <a:p>
            <a:pPr algn="ctr"/>
            <a:endParaRPr/>
          </a:p>
        </p:txBody>
      </p:sp>
      <p:grpSp>
        <p:nvGrpSpPr>
          <p:cNvPr id="8" name="Group 7">
            <a:extLst>
              <a:ext uri="{FF2B5EF4-FFF2-40B4-BE49-F238E27FC236}">
                <a16:creationId xmlns:a16="http://schemas.microsoft.com/office/drawing/2014/main" id="{A405CB8A-05DD-4FCE-B2D0-D1A5BCA328A3}"/>
              </a:ext>
            </a:extLst>
          </p:cNvPr>
          <p:cNvGrpSpPr/>
          <p:nvPr/>
        </p:nvGrpSpPr>
        <p:grpSpPr>
          <a:xfrm>
            <a:off x="6027740" y="1381353"/>
            <a:ext cx="790976" cy="373487"/>
            <a:chOff x="3429000" y="1600200"/>
            <a:chExt cx="571500" cy="228600"/>
          </a:xfrm>
        </p:grpSpPr>
        <p:sp>
          <p:nvSpPr>
            <p:cNvPr id="9" name="Rounded Rectangle 2">
              <a:extLst>
                <a:ext uri="{FF2B5EF4-FFF2-40B4-BE49-F238E27FC236}">
                  <a16:creationId xmlns:a16="http://schemas.microsoft.com/office/drawing/2014/main" id="{D4DEB882-454B-4CD0-A41D-2E1F156C4ED8}"/>
                </a:ext>
              </a:extLst>
            </p:cNvPr>
            <p:cNvSpPr/>
            <p:nvPr/>
          </p:nvSpPr>
          <p:spPr>
            <a:xfrm>
              <a:off x="3486150" y="1657350"/>
              <a:ext cx="114300" cy="114300"/>
            </a:xfrm>
            <a:custGeom>
              <a:avLst/>
              <a:gdLst/>
              <a:ahLst/>
              <a:cxnLst/>
              <a:rect l="0" t="0" r="0" b="0"/>
              <a:pathLst>
                <a:path w="114300" h="114300">
                  <a:moveTo>
                    <a:pt x="0" y="57150"/>
                  </a:moveTo>
                  <a:cubicBezTo>
                    <a:pt x="0" y="25586"/>
                    <a:pt x="25586" y="0"/>
                    <a:pt x="57150" y="0"/>
                  </a:cubicBezTo>
                  <a:cubicBezTo>
                    <a:pt x="88713" y="0"/>
                    <a:pt x="114300" y="25586"/>
                    <a:pt x="114300" y="57150"/>
                  </a:cubicBezTo>
                  <a:cubicBezTo>
                    <a:pt x="114300" y="88713"/>
                    <a:pt x="88713" y="114300"/>
                    <a:pt x="57150" y="114300"/>
                  </a:cubicBezTo>
                  <a:cubicBezTo>
                    <a:pt x="25586" y="114300"/>
                    <a:pt x="0" y="88713"/>
                    <a:pt x="0" y="57150"/>
                  </a:cubicBezTo>
                </a:path>
              </a:pathLst>
            </a:custGeom>
            <a:noFill/>
            <a:ln w="14287">
              <a:solidFill>
                <a:srgbClr val="E55753"/>
              </a:solidFill>
            </a:ln>
          </p:spPr>
          <p:txBody>
            <a:bodyPr rtlCol="0" anchor="ctr"/>
            <a:lstStyle/>
            <a:p>
              <a:pPr algn="ctr"/>
              <a:endParaRPr sz="1800"/>
            </a:p>
          </p:txBody>
        </p:sp>
        <p:sp>
          <p:nvSpPr>
            <p:cNvPr id="10" name="Rounded Rectangle 3">
              <a:extLst>
                <a:ext uri="{FF2B5EF4-FFF2-40B4-BE49-F238E27FC236}">
                  <a16:creationId xmlns:a16="http://schemas.microsoft.com/office/drawing/2014/main" id="{861B98F5-7788-4AD2-9B17-4E9FDE2CD596}"/>
                </a:ext>
              </a:extLst>
            </p:cNvPr>
            <p:cNvSpPr/>
            <p:nvPr/>
          </p:nvSpPr>
          <p:spPr>
            <a:xfrm>
              <a:off x="3429000" y="1600200"/>
              <a:ext cx="571500" cy="228600"/>
            </a:xfrm>
            <a:custGeom>
              <a:avLst/>
              <a:gdLst/>
              <a:ahLst/>
              <a:cxnLst/>
              <a:rect l="0" t="0" r="0" b="0"/>
              <a:pathLst>
                <a:path w="571500" h="228600">
                  <a:moveTo>
                    <a:pt x="0" y="114300"/>
                  </a:moveTo>
                  <a:cubicBezTo>
                    <a:pt x="0" y="51173"/>
                    <a:pt x="51173" y="0"/>
                    <a:pt x="114300" y="0"/>
                  </a:cubicBezTo>
                  <a:cubicBezTo>
                    <a:pt x="177426" y="0"/>
                    <a:pt x="228600" y="51173"/>
                    <a:pt x="228600" y="114300"/>
                  </a:cubicBezTo>
                  <a:cubicBezTo>
                    <a:pt x="228600" y="177426"/>
                    <a:pt x="177426" y="228600"/>
                    <a:pt x="114300" y="228600"/>
                  </a:cubicBezTo>
                  <a:cubicBezTo>
                    <a:pt x="51173" y="228600"/>
                    <a:pt x="0" y="177426"/>
                    <a:pt x="0" y="114300"/>
                  </a:cubicBezTo>
                  <a:moveTo>
                    <a:pt x="228600" y="114300"/>
                  </a:moveTo>
                  <a:lnTo>
                    <a:pt x="571500" y="114300"/>
                  </a:lnTo>
                </a:path>
              </a:pathLst>
            </a:custGeom>
            <a:noFill/>
            <a:ln w="14287">
              <a:solidFill>
                <a:srgbClr val="E55753"/>
              </a:solidFill>
            </a:ln>
          </p:spPr>
          <p:txBody>
            <a:bodyPr rtlCol="0" anchor="ctr"/>
            <a:lstStyle/>
            <a:p>
              <a:pPr algn="ctr"/>
              <a:endParaRPr sz="1800"/>
            </a:p>
          </p:txBody>
        </p:sp>
      </p:grpSp>
      <p:sp>
        <p:nvSpPr>
          <p:cNvPr id="11" name="Rounded Rectangle 5">
            <a:extLst>
              <a:ext uri="{FF2B5EF4-FFF2-40B4-BE49-F238E27FC236}">
                <a16:creationId xmlns:a16="http://schemas.microsoft.com/office/drawing/2014/main" id="{96FF974B-92D1-4700-A8B3-2D82F46085C1}"/>
              </a:ext>
            </a:extLst>
          </p:cNvPr>
          <p:cNvSpPr/>
          <p:nvPr/>
        </p:nvSpPr>
        <p:spPr>
          <a:xfrm>
            <a:off x="5467302" y="2088667"/>
            <a:ext cx="850610" cy="375730"/>
          </a:xfrm>
          <a:custGeom>
            <a:avLst/>
            <a:gdLst/>
            <a:ahLst/>
            <a:cxnLst/>
            <a:rect l="0" t="0" r="0" b="0"/>
            <a:pathLst>
              <a:path w="571500" h="228600">
                <a:moveTo>
                  <a:pt x="400050" y="114300"/>
                </a:moveTo>
                <a:cubicBezTo>
                  <a:pt x="400050" y="145862"/>
                  <a:pt x="425637" y="171450"/>
                  <a:pt x="457200" y="171450"/>
                </a:cubicBezTo>
                <a:cubicBezTo>
                  <a:pt x="488762" y="171450"/>
                  <a:pt x="514350" y="145862"/>
                  <a:pt x="514350" y="114300"/>
                </a:cubicBezTo>
                <a:cubicBezTo>
                  <a:pt x="514350" y="82737"/>
                  <a:pt x="488762" y="57150"/>
                  <a:pt x="457200" y="57150"/>
                </a:cubicBezTo>
                <a:cubicBezTo>
                  <a:pt x="425637" y="57150"/>
                  <a:pt x="400050" y="82737"/>
                  <a:pt x="400050" y="114300"/>
                </a:cubicBezTo>
                <a:close/>
                <a:moveTo>
                  <a:pt x="457200" y="0"/>
                </a:moveTo>
                <a:cubicBezTo>
                  <a:pt x="520325" y="0"/>
                  <a:pt x="571500" y="51174"/>
                  <a:pt x="571500" y="114300"/>
                </a:cubicBezTo>
                <a:cubicBezTo>
                  <a:pt x="571500" y="177425"/>
                  <a:pt x="520325" y="228600"/>
                  <a:pt x="457200" y="228600"/>
                </a:cubicBezTo>
                <a:cubicBezTo>
                  <a:pt x="394074" y="228600"/>
                  <a:pt x="342900" y="177425"/>
                  <a:pt x="342900" y="114300"/>
                </a:cubicBezTo>
                <a:cubicBezTo>
                  <a:pt x="342900" y="51174"/>
                  <a:pt x="394074" y="0"/>
                  <a:pt x="457200" y="0"/>
                </a:cubicBezTo>
                <a:close/>
                <a:moveTo>
                  <a:pt x="342900" y="114300"/>
                </a:moveTo>
                <a:lnTo>
                  <a:pt x="0" y="114300"/>
                </a:lnTo>
              </a:path>
            </a:pathLst>
          </a:custGeom>
          <a:noFill/>
          <a:ln w="14287">
            <a:solidFill>
              <a:srgbClr val="DE8431"/>
            </a:solidFill>
          </a:ln>
        </p:spPr>
        <p:txBody>
          <a:bodyPr rtlCol="0" anchor="ctr"/>
          <a:lstStyle/>
          <a:p>
            <a:pPr algn="ctr"/>
            <a:endParaRPr/>
          </a:p>
        </p:txBody>
      </p:sp>
      <p:grpSp>
        <p:nvGrpSpPr>
          <p:cNvPr id="12" name="Group 11">
            <a:extLst>
              <a:ext uri="{FF2B5EF4-FFF2-40B4-BE49-F238E27FC236}">
                <a16:creationId xmlns:a16="http://schemas.microsoft.com/office/drawing/2014/main" id="{FEA09F82-E62D-48BD-8266-7E3456F30753}"/>
              </a:ext>
            </a:extLst>
          </p:cNvPr>
          <p:cNvGrpSpPr/>
          <p:nvPr/>
        </p:nvGrpSpPr>
        <p:grpSpPr>
          <a:xfrm>
            <a:off x="6011422" y="2849490"/>
            <a:ext cx="790976" cy="373487"/>
            <a:chOff x="3429000" y="2514600"/>
            <a:chExt cx="571500" cy="228600"/>
          </a:xfrm>
        </p:grpSpPr>
        <p:sp>
          <p:nvSpPr>
            <p:cNvPr id="13" name="Rounded Rectangle 6">
              <a:extLst>
                <a:ext uri="{FF2B5EF4-FFF2-40B4-BE49-F238E27FC236}">
                  <a16:creationId xmlns:a16="http://schemas.microsoft.com/office/drawing/2014/main" id="{9BF1C115-6877-4E2A-B598-BF4C3F748E39}"/>
                </a:ext>
              </a:extLst>
            </p:cNvPr>
            <p:cNvSpPr/>
            <p:nvPr/>
          </p:nvSpPr>
          <p:spPr>
            <a:xfrm>
              <a:off x="3486150" y="2571750"/>
              <a:ext cx="114300" cy="114300"/>
            </a:xfrm>
            <a:custGeom>
              <a:avLst/>
              <a:gdLst/>
              <a:ahLst/>
              <a:cxnLst/>
              <a:rect l="0" t="0" r="0" b="0"/>
              <a:pathLst>
                <a:path w="114300" h="114300">
                  <a:moveTo>
                    <a:pt x="0" y="57150"/>
                  </a:moveTo>
                  <a:cubicBezTo>
                    <a:pt x="0" y="25586"/>
                    <a:pt x="25586" y="0"/>
                    <a:pt x="57150" y="0"/>
                  </a:cubicBezTo>
                  <a:cubicBezTo>
                    <a:pt x="88713" y="0"/>
                    <a:pt x="114300" y="25586"/>
                    <a:pt x="114300" y="57150"/>
                  </a:cubicBezTo>
                  <a:cubicBezTo>
                    <a:pt x="114300" y="88713"/>
                    <a:pt x="88713" y="114300"/>
                    <a:pt x="57150" y="114300"/>
                  </a:cubicBezTo>
                  <a:cubicBezTo>
                    <a:pt x="25586" y="114300"/>
                    <a:pt x="0" y="88713"/>
                    <a:pt x="0" y="57150"/>
                  </a:cubicBezTo>
                </a:path>
              </a:pathLst>
            </a:custGeom>
            <a:noFill/>
            <a:ln w="14287">
              <a:solidFill>
                <a:srgbClr val="E0CB15"/>
              </a:solidFill>
            </a:ln>
          </p:spPr>
          <p:txBody>
            <a:bodyPr rtlCol="0" anchor="ctr"/>
            <a:lstStyle/>
            <a:p>
              <a:pPr algn="ctr"/>
              <a:endParaRPr sz="1800"/>
            </a:p>
          </p:txBody>
        </p:sp>
        <p:sp>
          <p:nvSpPr>
            <p:cNvPr id="14" name="Rounded Rectangle 7">
              <a:extLst>
                <a:ext uri="{FF2B5EF4-FFF2-40B4-BE49-F238E27FC236}">
                  <a16:creationId xmlns:a16="http://schemas.microsoft.com/office/drawing/2014/main" id="{39DE32B6-B8C6-4FB3-91F3-2CC56661DA1A}"/>
                </a:ext>
              </a:extLst>
            </p:cNvPr>
            <p:cNvSpPr/>
            <p:nvPr/>
          </p:nvSpPr>
          <p:spPr>
            <a:xfrm>
              <a:off x="3429000" y="2514600"/>
              <a:ext cx="571500" cy="228600"/>
            </a:xfrm>
            <a:custGeom>
              <a:avLst/>
              <a:gdLst/>
              <a:ahLst/>
              <a:cxnLst/>
              <a:rect l="0" t="0" r="0" b="0"/>
              <a:pathLst>
                <a:path w="571500" h="228600">
                  <a:moveTo>
                    <a:pt x="0" y="114300"/>
                  </a:moveTo>
                  <a:cubicBezTo>
                    <a:pt x="0" y="51173"/>
                    <a:pt x="51173" y="0"/>
                    <a:pt x="114300" y="0"/>
                  </a:cubicBezTo>
                  <a:cubicBezTo>
                    <a:pt x="177426" y="0"/>
                    <a:pt x="228600" y="51173"/>
                    <a:pt x="228600" y="114300"/>
                  </a:cubicBezTo>
                  <a:cubicBezTo>
                    <a:pt x="228600" y="177426"/>
                    <a:pt x="177426" y="228600"/>
                    <a:pt x="114300" y="228600"/>
                  </a:cubicBezTo>
                  <a:cubicBezTo>
                    <a:pt x="51173" y="228600"/>
                    <a:pt x="0" y="177426"/>
                    <a:pt x="0" y="114300"/>
                  </a:cubicBezTo>
                  <a:moveTo>
                    <a:pt x="228600" y="114300"/>
                  </a:moveTo>
                  <a:lnTo>
                    <a:pt x="571500" y="114300"/>
                  </a:lnTo>
                </a:path>
              </a:pathLst>
            </a:custGeom>
            <a:noFill/>
            <a:ln w="14287">
              <a:solidFill>
                <a:srgbClr val="E0CB15"/>
              </a:solidFill>
            </a:ln>
          </p:spPr>
          <p:txBody>
            <a:bodyPr rtlCol="0" anchor="ctr"/>
            <a:lstStyle/>
            <a:p>
              <a:pPr algn="ctr"/>
              <a:endParaRPr sz="1800"/>
            </a:p>
          </p:txBody>
        </p:sp>
      </p:grpSp>
      <p:sp>
        <p:nvSpPr>
          <p:cNvPr id="15" name="Rounded Rectangle 9">
            <a:extLst>
              <a:ext uri="{FF2B5EF4-FFF2-40B4-BE49-F238E27FC236}">
                <a16:creationId xmlns:a16="http://schemas.microsoft.com/office/drawing/2014/main" id="{57268404-6AB4-4941-852B-9B09057D4239}"/>
              </a:ext>
            </a:extLst>
          </p:cNvPr>
          <p:cNvSpPr/>
          <p:nvPr/>
        </p:nvSpPr>
        <p:spPr>
          <a:xfrm>
            <a:off x="5455446" y="3605177"/>
            <a:ext cx="850610" cy="375730"/>
          </a:xfrm>
          <a:custGeom>
            <a:avLst/>
            <a:gdLst/>
            <a:ahLst/>
            <a:cxnLst/>
            <a:rect l="0" t="0" r="0" b="0"/>
            <a:pathLst>
              <a:path w="571500" h="228600">
                <a:moveTo>
                  <a:pt x="400050" y="114300"/>
                </a:moveTo>
                <a:cubicBezTo>
                  <a:pt x="400050" y="145862"/>
                  <a:pt x="425637" y="171450"/>
                  <a:pt x="457200" y="171450"/>
                </a:cubicBezTo>
                <a:cubicBezTo>
                  <a:pt x="488762" y="171450"/>
                  <a:pt x="514350" y="145862"/>
                  <a:pt x="514350" y="114300"/>
                </a:cubicBezTo>
                <a:cubicBezTo>
                  <a:pt x="514350" y="82737"/>
                  <a:pt x="488762" y="57150"/>
                  <a:pt x="457200" y="57150"/>
                </a:cubicBezTo>
                <a:cubicBezTo>
                  <a:pt x="425637" y="57150"/>
                  <a:pt x="400050" y="82737"/>
                  <a:pt x="400050" y="114300"/>
                </a:cubicBezTo>
                <a:close/>
                <a:moveTo>
                  <a:pt x="457200" y="0"/>
                </a:moveTo>
                <a:cubicBezTo>
                  <a:pt x="520325" y="0"/>
                  <a:pt x="571500" y="51174"/>
                  <a:pt x="571500" y="114300"/>
                </a:cubicBezTo>
                <a:cubicBezTo>
                  <a:pt x="571500" y="177425"/>
                  <a:pt x="520325" y="228600"/>
                  <a:pt x="457200" y="228600"/>
                </a:cubicBezTo>
                <a:cubicBezTo>
                  <a:pt x="394074" y="228600"/>
                  <a:pt x="342900" y="177425"/>
                  <a:pt x="342900" y="114300"/>
                </a:cubicBezTo>
                <a:cubicBezTo>
                  <a:pt x="342900" y="51174"/>
                  <a:pt x="394074" y="0"/>
                  <a:pt x="457200" y="0"/>
                </a:cubicBezTo>
                <a:close/>
                <a:moveTo>
                  <a:pt x="342900" y="114300"/>
                </a:moveTo>
                <a:lnTo>
                  <a:pt x="0" y="114300"/>
                </a:lnTo>
              </a:path>
            </a:pathLst>
          </a:custGeom>
          <a:noFill/>
          <a:ln w="14287">
            <a:solidFill>
              <a:srgbClr val="3CC583"/>
            </a:solidFill>
          </a:ln>
        </p:spPr>
        <p:txBody>
          <a:bodyPr rtlCol="0" anchor="ctr"/>
          <a:lstStyle/>
          <a:p>
            <a:pPr algn="ctr"/>
            <a:endParaRPr/>
          </a:p>
        </p:txBody>
      </p:sp>
      <p:grpSp>
        <p:nvGrpSpPr>
          <p:cNvPr id="16" name="Group 15">
            <a:extLst>
              <a:ext uri="{FF2B5EF4-FFF2-40B4-BE49-F238E27FC236}">
                <a16:creationId xmlns:a16="http://schemas.microsoft.com/office/drawing/2014/main" id="{FD4B17DA-8C50-47C9-BF3E-E1B321E187B1}"/>
              </a:ext>
            </a:extLst>
          </p:cNvPr>
          <p:cNvGrpSpPr/>
          <p:nvPr/>
        </p:nvGrpSpPr>
        <p:grpSpPr>
          <a:xfrm>
            <a:off x="6035794" y="4392669"/>
            <a:ext cx="790976" cy="373487"/>
            <a:chOff x="3429000" y="3429000"/>
            <a:chExt cx="571500" cy="228600"/>
          </a:xfrm>
        </p:grpSpPr>
        <p:sp>
          <p:nvSpPr>
            <p:cNvPr id="17" name="Rounded Rectangle 10">
              <a:extLst>
                <a:ext uri="{FF2B5EF4-FFF2-40B4-BE49-F238E27FC236}">
                  <a16:creationId xmlns:a16="http://schemas.microsoft.com/office/drawing/2014/main" id="{0CAA2862-FEB6-4215-A8E8-E88AFE544C02}"/>
                </a:ext>
              </a:extLst>
            </p:cNvPr>
            <p:cNvSpPr/>
            <p:nvPr/>
          </p:nvSpPr>
          <p:spPr>
            <a:xfrm>
              <a:off x="3486150" y="3486150"/>
              <a:ext cx="114300" cy="114300"/>
            </a:xfrm>
            <a:custGeom>
              <a:avLst/>
              <a:gdLst/>
              <a:ahLst/>
              <a:cxnLst/>
              <a:rect l="0" t="0" r="0" b="0"/>
              <a:pathLst>
                <a:path w="114300" h="114300">
                  <a:moveTo>
                    <a:pt x="0" y="57150"/>
                  </a:moveTo>
                  <a:cubicBezTo>
                    <a:pt x="0" y="25586"/>
                    <a:pt x="25586" y="0"/>
                    <a:pt x="57150" y="0"/>
                  </a:cubicBezTo>
                  <a:cubicBezTo>
                    <a:pt x="88713" y="0"/>
                    <a:pt x="114300" y="25586"/>
                    <a:pt x="114300" y="57150"/>
                  </a:cubicBezTo>
                  <a:cubicBezTo>
                    <a:pt x="114300" y="88713"/>
                    <a:pt x="88713" y="114300"/>
                    <a:pt x="57150" y="114300"/>
                  </a:cubicBezTo>
                  <a:cubicBezTo>
                    <a:pt x="25586" y="114300"/>
                    <a:pt x="0" y="88713"/>
                    <a:pt x="0" y="57150"/>
                  </a:cubicBezTo>
                </a:path>
              </a:pathLst>
            </a:custGeom>
            <a:noFill/>
            <a:ln w="14287">
              <a:solidFill>
                <a:srgbClr val="4E88E7"/>
              </a:solidFill>
            </a:ln>
          </p:spPr>
          <p:txBody>
            <a:bodyPr rtlCol="0" anchor="ctr"/>
            <a:lstStyle/>
            <a:p>
              <a:pPr algn="ctr"/>
              <a:endParaRPr sz="1800"/>
            </a:p>
          </p:txBody>
        </p:sp>
        <p:sp>
          <p:nvSpPr>
            <p:cNvPr id="18" name="Rounded Rectangle 11">
              <a:extLst>
                <a:ext uri="{FF2B5EF4-FFF2-40B4-BE49-F238E27FC236}">
                  <a16:creationId xmlns:a16="http://schemas.microsoft.com/office/drawing/2014/main" id="{C3454103-5585-4635-879A-C137C61B9E3D}"/>
                </a:ext>
              </a:extLst>
            </p:cNvPr>
            <p:cNvSpPr/>
            <p:nvPr/>
          </p:nvSpPr>
          <p:spPr>
            <a:xfrm>
              <a:off x="3429000" y="3429000"/>
              <a:ext cx="571500" cy="228600"/>
            </a:xfrm>
            <a:custGeom>
              <a:avLst/>
              <a:gdLst/>
              <a:ahLst/>
              <a:cxnLst/>
              <a:rect l="0" t="0" r="0" b="0"/>
              <a:pathLst>
                <a:path w="571500" h="228600">
                  <a:moveTo>
                    <a:pt x="0" y="114300"/>
                  </a:moveTo>
                  <a:cubicBezTo>
                    <a:pt x="0" y="51173"/>
                    <a:pt x="51173" y="0"/>
                    <a:pt x="114300" y="0"/>
                  </a:cubicBezTo>
                  <a:cubicBezTo>
                    <a:pt x="177426" y="0"/>
                    <a:pt x="228600" y="51173"/>
                    <a:pt x="228600" y="114300"/>
                  </a:cubicBezTo>
                  <a:cubicBezTo>
                    <a:pt x="228600" y="177426"/>
                    <a:pt x="177426" y="228600"/>
                    <a:pt x="114300" y="228600"/>
                  </a:cubicBezTo>
                  <a:cubicBezTo>
                    <a:pt x="51173" y="228600"/>
                    <a:pt x="0" y="177426"/>
                    <a:pt x="0" y="114300"/>
                  </a:cubicBezTo>
                  <a:moveTo>
                    <a:pt x="228600" y="114300"/>
                  </a:moveTo>
                  <a:lnTo>
                    <a:pt x="571500" y="114300"/>
                  </a:lnTo>
                </a:path>
              </a:pathLst>
            </a:custGeom>
            <a:noFill/>
            <a:ln w="14287">
              <a:solidFill>
                <a:srgbClr val="4E88E7"/>
              </a:solidFill>
            </a:ln>
          </p:spPr>
          <p:txBody>
            <a:bodyPr rtlCol="0" anchor="ctr"/>
            <a:lstStyle/>
            <a:p>
              <a:pPr algn="ctr"/>
              <a:endParaRPr sz="1800"/>
            </a:p>
          </p:txBody>
        </p:sp>
      </p:grpSp>
      <p:sp>
        <p:nvSpPr>
          <p:cNvPr id="19" name="Rounded Rectangle 13">
            <a:extLst>
              <a:ext uri="{FF2B5EF4-FFF2-40B4-BE49-F238E27FC236}">
                <a16:creationId xmlns:a16="http://schemas.microsoft.com/office/drawing/2014/main" id="{8FC62F64-FB55-4069-88B7-C20CC703B91B}"/>
              </a:ext>
            </a:extLst>
          </p:cNvPr>
          <p:cNvSpPr/>
          <p:nvPr/>
        </p:nvSpPr>
        <p:spPr>
          <a:xfrm>
            <a:off x="5385404" y="5153983"/>
            <a:ext cx="850610" cy="375730"/>
          </a:xfrm>
          <a:custGeom>
            <a:avLst/>
            <a:gdLst/>
            <a:ahLst/>
            <a:cxnLst/>
            <a:rect l="0" t="0" r="0" b="0"/>
            <a:pathLst>
              <a:path w="571500" h="228600">
                <a:moveTo>
                  <a:pt x="400050" y="114300"/>
                </a:moveTo>
                <a:cubicBezTo>
                  <a:pt x="400050" y="145862"/>
                  <a:pt x="425637" y="171450"/>
                  <a:pt x="457200" y="171450"/>
                </a:cubicBezTo>
                <a:cubicBezTo>
                  <a:pt x="488762" y="171450"/>
                  <a:pt x="514350" y="145862"/>
                  <a:pt x="514350" y="114300"/>
                </a:cubicBezTo>
                <a:cubicBezTo>
                  <a:pt x="514350" y="82737"/>
                  <a:pt x="488762" y="57150"/>
                  <a:pt x="457200" y="57150"/>
                </a:cubicBezTo>
                <a:cubicBezTo>
                  <a:pt x="425637" y="57150"/>
                  <a:pt x="400050" y="82737"/>
                  <a:pt x="400050" y="114300"/>
                </a:cubicBezTo>
                <a:close/>
                <a:moveTo>
                  <a:pt x="457200" y="0"/>
                </a:moveTo>
                <a:cubicBezTo>
                  <a:pt x="520325" y="0"/>
                  <a:pt x="571500" y="51174"/>
                  <a:pt x="571500" y="114300"/>
                </a:cubicBezTo>
                <a:cubicBezTo>
                  <a:pt x="571500" y="177425"/>
                  <a:pt x="520325" y="228600"/>
                  <a:pt x="457200" y="228600"/>
                </a:cubicBezTo>
                <a:cubicBezTo>
                  <a:pt x="394074" y="228600"/>
                  <a:pt x="342900" y="177425"/>
                  <a:pt x="342900" y="114300"/>
                </a:cubicBezTo>
                <a:cubicBezTo>
                  <a:pt x="342900" y="51174"/>
                  <a:pt x="394074" y="0"/>
                  <a:pt x="457200" y="0"/>
                </a:cubicBezTo>
                <a:close/>
                <a:moveTo>
                  <a:pt x="342900" y="114300"/>
                </a:moveTo>
                <a:lnTo>
                  <a:pt x="0" y="114300"/>
                </a:lnTo>
              </a:path>
            </a:pathLst>
          </a:custGeom>
          <a:noFill/>
          <a:ln w="14287">
            <a:solidFill>
              <a:srgbClr val="7F64EA"/>
            </a:solidFill>
          </a:ln>
        </p:spPr>
        <p:txBody>
          <a:bodyPr rtlCol="0" anchor="ctr"/>
          <a:lstStyle/>
          <a:p>
            <a:pPr algn="ctr"/>
            <a:endParaRPr/>
          </a:p>
        </p:txBody>
      </p:sp>
      <p:sp>
        <p:nvSpPr>
          <p:cNvPr id="20" name="TextBox 19">
            <a:extLst>
              <a:ext uri="{FF2B5EF4-FFF2-40B4-BE49-F238E27FC236}">
                <a16:creationId xmlns:a16="http://schemas.microsoft.com/office/drawing/2014/main" id="{6FB00401-B99B-49F8-8D5C-CBD2964D5058}"/>
              </a:ext>
            </a:extLst>
          </p:cNvPr>
          <p:cNvSpPr txBox="1"/>
          <p:nvPr/>
        </p:nvSpPr>
        <p:spPr>
          <a:xfrm>
            <a:off x="7637659" y="1914031"/>
            <a:ext cx="3166485" cy="492443"/>
          </a:xfrm>
          <a:prstGeom prst="rect">
            <a:avLst/>
          </a:prstGeom>
          <a:noFill/>
          <a:ln>
            <a:noFill/>
          </a:ln>
        </p:spPr>
        <p:txBody>
          <a:bodyPr wrap="square" lIns="0" tIns="0" rIns="0" bIns="0" anchor="t">
            <a:spAutoFit/>
          </a:bodyPr>
          <a:lstStyle/>
          <a:p>
            <a:pPr algn="ctr"/>
            <a:r>
              <a:rPr sz="1600" b="0" dirty="0">
                <a:solidFill>
                  <a:srgbClr val="484848"/>
                </a:solidFill>
                <a:latin typeface="+mn-lt"/>
              </a:rPr>
              <a:t>ENSAB IV </a:t>
            </a:r>
            <a:r>
              <a:rPr sz="1600" b="0" dirty="0" err="1">
                <a:solidFill>
                  <a:srgbClr val="484848"/>
                </a:solidFill>
                <a:latin typeface="+mn-lt"/>
              </a:rPr>
              <a:t>informa</a:t>
            </a:r>
            <a:r>
              <a:rPr sz="1600" b="0" dirty="0">
                <a:solidFill>
                  <a:srgbClr val="484848"/>
                </a:solidFill>
                <a:latin typeface="+mn-lt"/>
              </a:rPr>
              <a:t> que la </a:t>
            </a:r>
            <a:r>
              <a:rPr sz="1600" b="0" dirty="0" err="1">
                <a:solidFill>
                  <a:srgbClr val="484848"/>
                </a:solidFill>
                <a:latin typeface="+mn-lt"/>
              </a:rPr>
              <a:t>lengua</a:t>
            </a:r>
            <a:r>
              <a:rPr sz="1600" b="0" dirty="0">
                <a:solidFill>
                  <a:srgbClr val="484848"/>
                </a:solidFill>
                <a:latin typeface="+mn-lt"/>
              </a:rPr>
              <a:t>
es un sitio </a:t>
            </a:r>
            <a:r>
              <a:rPr sz="1600" b="0" dirty="0" err="1">
                <a:solidFill>
                  <a:srgbClr val="484848"/>
                </a:solidFill>
                <a:latin typeface="+mn-lt"/>
              </a:rPr>
              <a:t>común</a:t>
            </a:r>
            <a:r>
              <a:rPr sz="1600" b="0" dirty="0">
                <a:solidFill>
                  <a:srgbClr val="484848"/>
                </a:solidFill>
                <a:latin typeface="+mn-lt"/>
              </a:rPr>
              <a:t> de </a:t>
            </a:r>
            <a:r>
              <a:rPr sz="1600" b="0" dirty="0" err="1">
                <a:solidFill>
                  <a:srgbClr val="484848"/>
                </a:solidFill>
                <a:latin typeface="+mn-lt"/>
              </a:rPr>
              <a:t>cáncer</a:t>
            </a:r>
            <a:r>
              <a:rPr sz="1600" b="0" dirty="0">
                <a:solidFill>
                  <a:srgbClr val="484848"/>
                </a:solidFill>
                <a:latin typeface="+mn-lt"/>
              </a:rPr>
              <a:t> oral</a:t>
            </a:r>
          </a:p>
        </p:txBody>
      </p:sp>
      <p:sp>
        <p:nvSpPr>
          <p:cNvPr id="21" name="TextBox 20">
            <a:extLst>
              <a:ext uri="{FF2B5EF4-FFF2-40B4-BE49-F238E27FC236}">
                <a16:creationId xmlns:a16="http://schemas.microsoft.com/office/drawing/2014/main" id="{C4399F78-8301-4CB3-9054-A96BA2A9BDAB}"/>
              </a:ext>
            </a:extLst>
          </p:cNvPr>
          <p:cNvSpPr txBox="1"/>
          <p:nvPr/>
        </p:nvSpPr>
        <p:spPr>
          <a:xfrm>
            <a:off x="1169918" y="2710659"/>
            <a:ext cx="3282456" cy="492443"/>
          </a:xfrm>
          <a:prstGeom prst="rect">
            <a:avLst/>
          </a:prstGeom>
          <a:noFill/>
          <a:ln>
            <a:noFill/>
          </a:ln>
        </p:spPr>
        <p:txBody>
          <a:bodyPr wrap="square" lIns="0" tIns="0" rIns="0" bIns="0" anchor="t">
            <a:spAutoFit/>
          </a:bodyPr>
          <a:lstStyle/>
          <a:p>
            <a:pPr algn="ctr"/>
            <a:r>
              <a:rPr sz="1600" b="0" dirty="0">
                <a:solidFill>
                  <a:srgbClr val="484848"/>
                </a:solidFill>
                <a:latin typeface="+mn-lt"/>
              </a:rPr>
              <a:t>Tov</a:t>
            </a:r>
            <a:r>
              <a:rPr lang="es-CO" sz="1600" b="0" dirty="0">
                <a:solidFill>
                  <a:srgbClr val="484848"/>
                </a:solidFill>
                <a:latin typeface="+mn-lt"/>
              </a:rPr>
              <a:t>í</a:t>
            </a:r>
            <a:r>
              <a:rPr sz="1600" b="0" dirty="0">
                <a:solidFill>
                  <a:srgbClr val="484848"/>
                </a:solidFill>
                <a:latin typeface="+mn-lt"/>
              </a:rPr>
              <a:t>o Cols </a:t>
            </a:r>
            <a:r>
              <a:rPr sz="1600" b="0" dirty="0" err="1">
                <a:solidFill>
                  <a:srgbClr val="484848"/>
                </a:solidFill>
                <a:latin typeface="+mn-lt"/>
              </a:rPr>
              <a:t>destaca</a:t>
            </a:r>
            <a:r>
              <a:rPr sz="1600" b="0" dirty="0">
                <a:solidFill>
                  <a:srgbClr val="484848"/>
                </a:solidFill>
                <a:latin typeface="+mn-lt"/>
              </a:rPr>
              <a:t> </a:t>
            </a:r>
            <a:r>
              <a:rPr sz="1600" b="0" dirty="0" err="1">
                <a:solidFill>
                  <a:srgbClr val="484848"/>
                </a:solidFill>
                <a:latin typeface="+mn-lt"/>
              </a:rPr>
              <a:t>el</a:t>
            </a:r>
            <a:r>
              <a:rPr sz="1600" b="0" dirty="0">
                <a:solidFill>
                  <a:srgbClr val="484848"/>
                </a:solidFill>
                <a:latin typeface="+mn-lt"/>
              </a:rPr>
              <a:t> tabaco
</a:t>
            </a:r>
            <a:r>
              <a:rPr sz="1600" b="0" dirty="0" err="1">
                <a:solidFill>
                  <a:srgbClr val="484848"/>
                </a:solidFill>
                <a:latin typeface="+mn-lt"/>
              </a:rPr>
              <a:t>como</a:t>
            </a:r>
            <a:r>
              <a:rPr sz="1600" b="0" dirty="0">
                <a:solidFill>
                  <a:srgbClr val="484848"/>
                </a:solidFill>
                <a:latin typeface="+mn-lt"/>
              </a:rPr>
              <a:t> un factor de </a:t>
            </a:r>
            <a:r>
              <a:rPr sz="1600" b="0" dirty="0" err="1">
                <a:solidFill>
                  <a:srgbClr val="484848"/>
                </a:solidFill>
                <a:latin typeface="+mn-lt"/>
              </a:rPr>
              <a:t>riesgo</a:t>
            </a:r>
            <a:endParaRPr sz="1600" b="0" dirty="0">
              <a:solidFill>
                <a:srgbClr val="484848"/>
              </a:solidFill>
              <a:latin typeface="+mn-lt"/>
            </a:endParaRPr>
          </a:p>
        </p:txBody>
      </p:sp>
      <p:sp>
        <p:nvSpPr>
          <p:cNvPr id="22" name="TextBox 21">
            <a:extLst>
              <a:ext uri="{FF2B5EF4-FFF2-40B4-BE49-F238E27FC236}">
                <a16:creationId xmlns:a16="http://schemas.microsoft.com/office/drawing/2014/main" id="{8C473934-ADEC-4B6D-BBD9-622E865648E7}"/>
              </a:ext>
            </a:extLst>
          </p:cNvPr>
          <p:cNvSpPr txBox="1"/>
          <p:nvPr/>
        </p:nvSpPr>
        <p:spPr>
          <a:xfrm>
            <a:off x="3410368" y="1997029"/>
            <a:ext cx="833438" cy="307777"/>
          </a:xfrm>
          <a:prstGeom prst="rect">
            <a:avLst/>
          </a:prstGeom>
          <a:noFill/>
          <a:ln>
            <a:noFill/>
          </a:ln>
        </p:spPr>
        <p:txBody>
          <a:bodyPr wrap="square" lIns="0" tIns="0" rIns="0" bIns="0" anchor="t">
            <a:spAutoFit/>
          </a:bodyPr>
          <a:lstStyle/>
          <a:p>
            <a:pPr algn="r"/>
            <a:r>
              <a:rPr sz="2000" b="1" dirty="0">
                <a:solidFill>
                  <a:srgbClr val="DE8431"/>
                </a:solidFill>
                <a:latin typeface="Roboto"/>
              </a:rPr>
              <a:t>2018</a:t>
            </a:r>
          </a:p>
        </p:txBody>
      </p:sp>
      <p:sp>
        <p:nvSpPr>
          <p:cNvPr id="23" name="TextBox 22">
            <a:extLst>
              <a:ext uri="{FF2B5EF4-FFF2-40B4-BE49-F238E27FC236}">
                <a16:creationId xmlns:a16="http://schemas.microsoft.com/office/drawing/2014/main" id="{CAE4C443-A26F-414A-B27E-877E8C505E3E}"/>
              </a:ext>
            </a:extLst>
          </p:cNvPr>
          <p:cNvSpPr txBox="1"/>
          <p:nvPr/>
        </p:nvSpPr>
        <p:spPr>
          <a:xfrm>
            <a:off x="7748075" y="2680439"/>
            <a:ext cx="711878" cy="307777"/>
          </a:xfrm>
          <a:prstGeom prst="rect">
            <a:avLst/>
          </a:prstGeom>
          <a:noFill/>
          <a:ln>
            <a:noFill/>
          </a:ln>
        </p:spPr>
        <p:txBody>
          <a:bodyPr wrap="square" lIns="0" tIns="0" rIns="0" bIns="0" anchor="t">
            <a:spAutoFit/>
          </a:bodyPr>
          <a:lstStyle/>
          <a:p>
            <a:pPr algn="l"/>
            <a:r>
              <a:rPr sz="2000" b="1" dirty="0">
                <a:solidFill>
                  <a:srgbClr val="E0CB15"/>
                </a:solidFill>
                <a:latin typeface="Roboto"/>
              </a:rPr>
              <a:t>2020</a:t>
            </a:r>
          </a:p>
        </p:txBody>
      </p:sp>
      <p:sp>
        <p:nvSpPr>
          <p:cNvPr id="24" name="TextBox 23">
            <a:extLst>
              <a:ext uri="{FF2B5EF4-FFF2-40B4-BE49-F238E27FC236}">
                <a16:creationId xmlns:a16="http://schemas.microsoft.com/office/drawing/2014/main" id="{A0F253D0-7A30-489D-A529-A10A5E43C76A}"/>
              </a:ext>
            </a:extLst>
          </p:cNvPr>
          <p:cNvSpPr txBox="1"/>
          <p:nvPr/>
        </p:nvSpPr>
        <p:spPr>
          <a:xfrm>
            <a:off x="3477161" y="3513551"/>
            <a:ext cx="833438" cy="307777"/>
          </a:xfrm>
          <a:prstGeom prst="rect">
            <a:avLst/>
          </a:prstGeom>
          <a:noFill/>
          <a:ln>
            <a:noFill/>
          </a:ln>
        </p:spPr>
        <p:txBody>
          <a:bodyPr wrap="square" lIns="0" tIns="0" rIns="0" bIns="0" anchor="t">
            <a:spAutoFit/>
          </a:bodyPr>
          <a:lstStyle/>
          <a:p>
            <a:pPr algn="r"/>
            <a:r>
              <a:rPr sz="2000" b="1" dirty="0">
                <a:solidFill>
                  <a:srgbClr val="3CC583"/>
                </a:solidFill>
                <a:latin typeface="Roboto"/>
              </a:rPr>
              <a:t>2021</a:t>
            </a:r>
          </a:p>
        </p:txBody>
      </p:sp>
      <p:sp>
        <p:nvSpPr>
          <p:cNvPr id="25" name="TextBox 24">
            <a:extLst>
              <a:ext uri="{FF2B5EF4-FFF2-40B4-BE49-F238E27FC236}">
                <a16:creationId xmlns:a16="http://schemas.microsoft.com/office/drawing/2014/main" id="{842C177B-64F8-4B30-B715-12A698E8F864}"/>
              </a:ext>
            </a:extLst>
          </p:cNvPr>
          <p:cNvSpPr txBox="1"/>
          <p:nvPr/>
        </p:nvSpPr>
        <p:spPr>
          <a:xfrm>
            <a:off x="7603933" y="3044887"/>
            <a:ext cx="3300011" cy="738664"/>
          </a:xfrm>
          <a:prstGeom prst="rect">
            <a:avLst/>
          </a:prstGeom>
          <a:noFill/>
          <a:ln>
            <a:noFill/>
          </a:ln>
        </p:spPr>
        <p:txBody>
          <a:bodyPr wrap="square" lIns="0" tIns="0" rIns="0" bIns="0" anchor="t">
            <a:spAutoFit/>
          </a:bodyPr>
          <a:lstStyle/>
          <a:p>
            <a:pPr algn="ctr"/>
            <a:r>
              <a:rPr sz="1600" b="0" dirty="0" err="1">
                <a:solidFill>
                  <a:srgbClr val="484848"/>
                </a:solidFill>
                <a:latin typeface="+mn-lt"/>
              </a:rPr>
              <a:t>Estudio</a:t>
            </a:r>
            <a:r>
              <a:rPr sz="1600" b="0" dirty="0">
                <a:solidFill>
                  <a:srgbClr val="484848"/>
                </a:solidFill>
                <a:latin typeface="+mn-lt"/>
              </a:rPr>
              <a:t> de Perdomo y Cols </a:t>
            </a:r>
            <a:r>
              <a:rPr sz="1600" b="0" dirty="0" err="1">
                <a:solidFill>
                  <a:srgbClr val="484848"/>
                </a:solidFill>
                <a:latin typeface="+mn-lt"/>
              </a:rPr>
              <a:t>sobre</a:t>
            </a:r>
            <a:r>
              <a:rPr sz="1600" b="0" dirty="0">
                <a:solidFill>
                  <a:srgbClr val="484848"/>
                </a:solidFill>
                <a:latin typeface="+mn-lt"/>
              </a:rPr>
              <a:t>
los </a:t>
            </a:r>
            <a:r>
              <a:rPr sz="1600" b="0" dirty="0" err="1">
                <a:solidFill>
                  <a:srgbClr val="484848"/>
                </a:solidFill>
                <a:latin typeface="+mn-lt"/>
              </a:rPr>
              <a:t>genotipos</a:t>
            </a:r>
            <a:r>
              <a:rPr sz="1600" b="0" dirty="0">
                <a:solidFill>
                  <a:srgbClr val="484848"/>
                </a:solidFill>
                <a:latin typeface="+mn-lt"/>
              </a:rPr>
              <a:t> de VPH </a:t>
            </a:r>
            <a:r>
              <a:rPr sz="1600" b="0" dirty="0" err="1">
                <a:solidFill>
                  <a:srgbClr val="484848"/>
                </a:solidFill>
                <a:latin typeface="+mn-lt"/>
              </a:rPr>
              <a:t>en</a:t>
            </a:r>
            <a:r>
              <a:rPr sz="1600" b="0" dirty="0">
                <a:solidFill>
                  <a:srgbClr val="484848"/>
                </a:solidFill>
                <a:latin typeface="+mn-lt"/>
              </a:rPr>
              <a:t> </a:t>
            </a:r>
            <a:r>
              <a:rPr sz="1600" b="0" dirty="0" err="1">
                <a:solidFill>
                  <a:srgbClr val="484848"/>
                </a:solidFill>
                <a:latin typeface="+mn-lt"/>
              </a:rPr>
              <a:t>lesiones</a:t>
            </a:r>
            <a:r>
              <a:rPr sz="1600" b="0" dirty="0">
                <a:solidFill>
                  <a:srgbClr val="484848"/>
                </a:solidFill>
                <a:latin typeface="+mn-lt"/>
              </a:rPr>
              <a:t>
</a:t>
            </a:r>
            <a:r>
              <a:rPr sz="1600" b="0" dirty="0" err="1">
                <a:solidFill>
                  <a:srgbClr val="484848"/>
                </a:solidFill>
                <a:latin typeface="+mn-lt"/>
              </a:rPr>
              <a:t>orales</a:t>
            </a:r>
            <a:endParaRPr sz="1600" b="0" dirty="0">
              <a:solidFill>
                <a:srgbClr val="484848"/>
              </a:solidFill>
              <a:latin typeface="+mn-lt"/>
            </a:endParaRPr>
          </a:p>
        </p:txBody>
      </p:sp>
      <p:sp>
        <p:nvSpPr>
          <p:cNvPr id="26" name="TextBox 25">
            <a:extLst>
              <a:ext uri="{FF2B5EF4-FFF2-40B4-BE49-F238E27FC236}">
                <a16:creationId xmlns:a16="http://schemas.microsoft.com/office/drawing/2014/main" id="{201139B3-DD9A-413E-BB3E-C1D73634BB31}"/>
              </a:ext>
            </a:extLst>
          </p:cNvPr>
          <p:cNvSpPr txBox="1"/>
          <p:nvPr/>
        </p:nvSpPr>
        <p:spPr>
          <a:xfrm>
            <a:off x="7733920" y="1441695"/>
            <a:ext cx="711878" cy="307777"/>
          </a:xfrm>
          <a:prstGeom prst="rect">
            <a:avLst/>
          </a:prstGeom>
          <a:noFill/>
          <a:ln>
            <a:noFill/>
          </a:ln>
        </p:spPr>
        <p:txBody>
          <a:bodyPr wrap="square" lIns="0" tIns="0" rIns="0" bIns="0" anchor="t">
            <a:spAutoFit/>
          </a:bodyPr>
          <a:lstStyle/>
          <a:p>
            <a:pPr algn="l"/>
            <a:r>
              <a:rPr sz="2000" b="1" dirty="0">
                <a:solidFill>
                  <a:srgbClr val="E55753"/>
                </a:solidFill>
                <a:latin typeface="Roboto"/>
              </a:rPr>
              <a:t>2017</a:t>
            </a:r>
          </a:p>
        </p:txBody>
      </p:sp>
      <p:sp>
        <p:nvSpPr>
          <p:cNvPr id="27" name="TextBox 26">
            <a:extLst>
              <a:ext uri="{FF2B5EF4-FFF2-40B4-BE49-F238E27FC236}">
                <a16:creationId xmlns:a16="http://schemas.microsoft.com/office/drawing/2014/main" id="{4B6E3D86-DDEF-4A3A-9CFF-C612F755CA07}"/>
              </a:ext>
            </a:extLst>
          </p:cNvPr>
          <p:cNvSpPr txBox="1"/>
          <p:nvPr/>
        </p:nvSpPr>
        <p:spPr>
          <a:xfrm>
            <a:off x="1001100" y="3930630"/>
            <a:ext cx="3301879" cy="492443"/>
          </a:xfrm>
          <a:prstGeom prst="rect">
            <a:avLst/>
          </a:prstGeom>
          <a:noFill/>
          <a:ln>
            <a:noFill/>
          </a:ln>
        </p:spPr>
        <p:txBody>
          <a:bodyPr wrap="square" lIns="0" tIns="0" rIns="0" bIns="0" anchor="t">
            <a:spAutoFit/>
          </a:bodyPr>
          <a:lstStyle/>
          <a:p>
            <a:pPr algn="ctr"/>
            <a:r>
              <a:rPr lang="es-CO" sz="1600" b="0" dirty="0">
                <a:solidFill>
                  <a:srgbClr val="484848"/>
                </a:solidFill>
                <a:latin typeface="+mn-lt"/>
              </a:rPr>
              <a:t>M</a:t>
            </a:r>
            <a:r>
              <a:rPr sz="1600" b="0" dirty="0">
                <a:solidFill>
                  <a:srgbClr val="484848"/>
                </a:solidFill>
                <a:latin typeface="+mn-lt"/>
              </a:rPr>
              <a:t>eta</a:t>
            </a:r>
            <a:r>
              <a:rPr lang="es-CO" sz="1600" b="0" dirty="0" err="1">
                <a:solidFill>
                  <a:srgbClr val="484848"/>
                </a:solidFill>
                <a:latin typeface="+mn-lt"/>
              </a:rPr>
              <a:t>nálisis</a:t>
            </a:r>
            <a:r>
              <a:rPr sz="1600" b="0" dirty="0">
                <a:solidFill>
                  <a:srgbClr val="484848"/>
                </a:solidFill>
                <a:latin typeface="+mn-lt"/>
              </a:rPr>
              <a:t> de Bradi et al </a:t>
            </a:r>
            <a:r>
              <a:rPr sz="1600" b="0" dirty="0" err="1">
                <a:solidFill>
                  <a:srgbClr val="484848"/>
                </a:solidFill>
                <a:latin typeface="+mn-lt"/>
              </a:rPr>
              <a:t>sobre</a:t>
            </a:r>
            <a:r>
              <a:rPr sz="1600" b="0" dirty="0">
                <a:solidFill>
                  <a:srgbClr val="484848"/>
                </a:solidFill>
                <a:latin typeface="+mn-lt"/>
              </a:rPr>
              <a:t>
</a:t>
            </a:r>
            <a:r>
              <a:rPr sz="1600" b="0" dirty="0" err="1">
                <a:solidFill>
                  <a:srgbClr val="484848"/>
                </a:solidFill>
                <a:latin typeface="+mn-lt"/>
              </a:rPr>
              <a:t>el</a:t>
            </a:r>
            <a:r>
              <a:rPr sz="1600" b="0" dirty="0">
                <a:solidFill>
                  <a:srgbClr val="484848"/>
                </a:solidFill>
                <a:latin typeface="+mn-lt"/>
              </a:rPr>
              <a:t> VPH y </a:t>
            </a:r>
            <a:r>
              <a:rPr sz="1600" b="0" dirty="0" err="1">
                <a:solidFill>
                  <a:srgbClr val="484848"/>
                </a:solidFill>
                <a:latin typeface="+mn-lt"/>
              </a:rPr>
              <a:t>el</a:t>
            </a:r>
            <a:r>
              <a:rPr sz="1600" b="0" dirty="0">
                <a:solidFill>
                  <a:srgbClr val="484848"/>
                </a:solidFill>
                <a:latin typeface="+mn-lt"/>
              </a:rPr>
              <a:t> </a:t>
            </a:r>
            <a:r>
              <a:rPr sz="1600" b="0" dirty="0" err="1">
                <a:solidFill>
                  <a:srgbClr val="484848"/>
                </a:solidFill>
                <a:latin typeface="+mn-lt"/>
              </a:rPr>
              <a:t>cáncer</a:t>
            </a:r>
            <a:r>
              <a:rPr sz="1600" b="0" dirty="0">
                <a:solidFill>
                  <a:srgbClr val="484848"/>
                </a:solidFill>
                <a:latin typeface="+mn-lt"/>
              </a:rPr>
              <a:t> </a:t>
            </a:r>
            <a:r>
              <a:rPr sz="1600" b="0" dirty="0" err="1">
                <a:solidFill>
                  <a:srgbClr val="484848"/>
                </a:solidFill>
                <a:latin typeface="+mn-lt"/>
              </a:rPr>
              <a:t>orofaríngeo</a:t>
            </a:r>
            <a:endParaRPr sz="1600" b="0" dirty="0">
              <a:solidFill>
                <a:srgbClr val="484848"/>
              </a:solidFill>
              <a:latin typeface="+mn-lt"/>
            </a:endParaRPr>
          </a:p>
        </p:txBody>
      </p:sp>
      <p:sp>
        <p:nvSpPr>
          <p:cNvPr id="28" name="TextBox 27">
            <a:extLst>
              <a:ext uri="{FF2B5EF4-FFF2-40B4-BE49-F238E27FC236}">
                <a16:creationId xmlns:a16="http://schemas.microsoft.com/office/drawing/2014/main" id="{10C869C8-53EB-43E0-BB6E-458E60E434BC}"/>
              </a:ext>
            </a:extLst>
          </p:cNvPr>
          <p:cNvSpPr txBox="1"/>
          <p:nvPr/>
        </p:nvSpPr>
        <p:spPr>
          <a:xfrm>
            <a:off x="7756252" y="4094248"/>
            <a:ext cx="711878" cy="307777"/>
          </a:xfrm>
          <a:prstGeom prst="rect">
            <a:avLst/>
          </a:prstGeom>
          <a:noFill/>
          <a:ln>
            <a:noFill/>
          </a:ln>
        </p:spPr>
        <p:txBody>
          <a:bodyPr wrap="square" lIns="0" tIns="0" rIns="0" bIns="0" anchor="t">
            <a:spAutoFit/>
          </a:bodyPr>
          <a:lstStyle/>
          <a:p>
            <a:pPr algn="l"/>
            <a:r>
              <a:rPr sz="2000" b="1" dirty="0">
                <a:solidFill>
                  <a:srgbClr val="4E88E7"/>
                </a:solidFill>
                <a:latin typeface="Roboto"/>
              </a:rPr>
              <a:t>2022</a:t>
            </a:r>
          </a:p>
        </p:txBody>
      </p:sp>
      <p:sp>
        <p:nvSpPr>
          <p:cNvPr id="29" name="TextBox 28">
            <a:extLst>
              <a:ext uri="{FF2B5EF4-FFF2-40B4-BE49-F238E27FC236}">
                <a16:creationId xmlns:a16="http://schemas.microsoft.com/office/drawing/2014/main" id="{64C9D717-164D-42EB-B671-CBD759EDDB93}"/>
              </a:ext>
            </a:extLst>
          </p:cNvPr>
          <p:cNvSpPr txBox="1"/>
          <p:nvPr/>
        </p:nvSpPr>
        <p:spPr>
          <a:xfrm>
            <a:off x="3469541" y="4603184"/>
            <a:ext cx="833438" cy="307777"/>
          </a:xfrm>
          <a:prstGeom prst="rect">
            <a:avLst/>
          </a:prstGeom>
          <a:noFill/>
          <a:ln>
            <a:noFill/>
          </a:ln>
        </p:spPr>
        <p:txBody>
          <a:bodyPr wrap="square" lIns="0" tIns="0" rIns="0" bIns="0" anchor="t">
            <a:spAutoFit/>
          </a:bodyPr>
          <a:lstStyle/>
          <a:p>
            <a:pPr algn="r"/>
            <a:r>
              <a:rPr sz="2000" b="1" dirty="0">
                <a:solidFill>
                  <a:srgbClr val="7F64EA"/>
                </a:solidFill>
                <a:latin typeface="Roboto"/>
              </a:rPr>
              <a:t>2023</a:t>
            </a:r>
          </a:p>
        </p:txBody>
      </p:sp>
      <p:sp>
        <p:nvSpPr>
          <p:cNvPr id="30" name="TextBox 29">
            <a:extLst>
              <a:ext uri="{FF2B5EF4-FFF2-40B4-BE49-F238E27FC236}">
                <a16:creationId xmlns:a16="http://schemas.microsoft.com/office/drawing/2014/main" id="{EC0AFA0A-3861-4C85-B2C6-6411926F6B33}"/>
              </a:ext>
            </a:extLst>
          </p:cNvPr>
          <p:cNvSpPr txBox="1"/>
          <p:nvPr/>
        </p:nvSpPr>
        <p:spPr>
          <a:xfrm>
            <a:off x="1314214" y="5058393"/>
            <a:ext cx="3301879" cy="738664"/>
          </a:xfrm>
          <a:prstGeom prst="rect">
            <a:avLst/>
          </a:prstGeom>
          <a:noFill/>
          <a:ln>
            <a:noFill/>
          </a:ln>
        </p:spPr>
        <p:txBody>
          <a:bodyPr wrap="square" lIns="0" tIns="0" rIns="0" bIns="0" anchor="t">
            <a:spAutoFit/>
          </a:bodyPr>
          <a:lstStyle/>
          <a:p>
            <a:pPr algn="ctr"/>
            <a:r>
              <a:rPr sz="1600" b="0">
                <a:solidFill>
                  <a:srgbClr val="484848"/>
                </a:solidFill>
                <a:latin typeface="+mn-lt"/>
              </a:rPr>
              <a:t>Katirachi et al encuentra
prevalencia variable de VPH por
región</a:t>
            </a:r>
          </a:p>
        </p:txBody>
      </p:sp>
      <p:sp>
        <p:nvSpPr>
          <p:cNvPr id="31" name="TextBox 30">
            <a:extLst>
              <a:ext uri="{FF2B5EF4-FFF2-40B4-BE49-F238E27FC236}">
                <a16:creationId xmlns:a16="http://schemas.microsoft.com/office/drawing/2014/main" id="{8788A312-676C-48BC-8CA2-97133FD63B7C}"/>
              </a:ext>
            </a:extLst>
          </p:cNvPr>
          <p:cNvSpPr txBox="1"/>
          <p:nvPr/>
        </p:nvSpPr>
        <p:spPr>
          <a:xfrm>
            <a:off x="7609046" y="4609612"/>
            <a:ext cx="3294898" cy="738664"/>
          </a:xfrm>
          <a:prstGeom prst="rect">
            <a:avLst/>
          </a:prstGeom>
          <a:noFill/>
          <a:ln>
            <a:noFill/>
          </a:ln>
        </p:spPr>
        <p:txBody>
          <a:bodyPr wrap="square" lIns="0" tIns="0" rIns="0" bIns="0" anchor="t">
            <a:spAutoFit/>
          </a:bodyPr>
          <a:lstStyle/>
          <a:p>
            <a:pPr algn="ctr"/>
            <a:r>
              <a:rPr sz="1600" b="0" dirty="0">
                <a:solidFill>
                  <a:srgbClr val="484848"/>
                </a:solidFill>
                <a:latin typeface="+mn-lt"/>
              </a:rPr>
              <a:t>Menezes et al </a:t>
            </a:r>
            <a:r>
              <a:rPr lang="es-CO" sz="1600" dirty="0">
                <a:solidFill>
                  <a:srgbClr val="484848"/>
                </a:solidFill>
                <a:latin typeface="+mn-lt"/>
              </a:rPr>
              <a:t>reportaron</a:t>
            </a:r>
            <a:r>
              <a:rPr sz="1600" b="0" dirty="0">
                <a:solidFill>
                  <a:srgbClr val="484848"/>
                </a:solidFill>
                <a:latin typeface="+mn-lt"/>
              </a:rPr>
              <a:t>
la </a:t>
            </a:r>
            <a:r>
              <a:rPr sz="1600" b="0" dirty="0" err="1">
                <a:solidFill>
                  <a:srgbClr val="484848"/>
                </a:solidFill>
                <a:latin typeface="+mn-lt"/>
              </a:rPr>
              <a:t>prevalencia</a:t>
            </a:r>
            <a:r>
              <a:rPr sz="1600" b="0" dirty="0">
                <a:solidFill>
                  <a:srgbClr val="484848"/>
                </a:solidFill>
                <a:latin typeface="+mn-lt"/>
              </a:rPr>
              <a:t> del VPH </a:t>
            </a:r>
            <a:r>
              <a:rPr lang="es-CO" sz="1600" b="0" dirty="0">
                <a:solidFill>
                  <a:srgbClr val="484848"/>
                </a:solidFill>
                <a:latin typeface="+mn-lt"/>
              </a:rPr>
              <a:t> en el CECO </a:t>
            </a:r>
            <a:r>
              <a:rPr sz="1600" b="0" dirty="0" err="1">
                <a:solidFill>
                  <a:srgbClr val="484848"/>
                </a:solidFill>
                <a:latin typeface="+mn-lt"/>
              </a:rPr>
              <a:t>en</a:t>
            </a:r>
            <a:r>
              <a:rPr sz="1600" b="0" dirty="0">
                <a:solidFill>
                  <a:srgbClr val="484848"/>
                </a:solidFill>
                <a:latin typeface="+mn-lt"/>
              </a:rPr>
              <a:t> </a:t>
            </a:r>
            <a:r>
              <a:rPr sz="1600" b="0" dirty="0" err="1">
                <a:solidFill>
                  <a:srgbClr val="484848"/>
                </a:solidFill>
                <a:latin typeface="+mn-lt"/>
              </a:rPr>
              <a:t>Brasil</a:t>
            </a:r>
            <a:endParaRPr sz="1600" b="0" dirty="0">
              <a:solidFill>
                <a:srgbClr val="484848"/>
              </a:solidFill>
              <a:latin typeface="+mn-lt"/>
            </a:endParaRPr>
          </a:p>
        </p:txBody>
      </p:sp>
      <p:sp>
        <p:nvSpPr>
          <p:cNvPr id="32" name="Rounded Rectangle 27">
            <a:extLst>
              <a:ext uri="{FF2B5EF4-FFF2-40B4-BE49-F238E27FC236}">
                <a16:creationId xmlns:a16="http://schemas.microsoft.com/office/drawing/2014/main" id="{9423D5E0-1F20-47C7-8FAB-2A3F925E8A84}"/>
              </a:ext>
            </a:extLst>
          </p:cNvPr>
          <p:cNvSpPr/>
          <p:nvPr/>
        </p:nvSpPr>
        <p:spPr>
          <a:xfrm>
            <a:off x="4661408" y="1762163"/>
            <a:ext cx="711878" cy="738664"/>
          </a:xfrm>
          <a:custGeom>
            <a:avLst/>
            <a:gdLst/>
            <a:ahLst/>
            <a:cxnLst/>
            <a:rect l="0" t="0" r="0" b="0"/>
            <a:pathLst>
              <a:path w="439330" h="439944">
                <a:moveTo>
                  <a:pt x="0" y="0"/>
                </a:moveTo>
                <a:moveTo>
                  <a:pt x="153981" y="304952"/>
                </a:moveTo>
                <a:lnTo>
                  <a:pt x="385313" y="171392"/>
                </a:lnTo>
                <a:cubicBezTo>
                  <a:pt x="385313" y="171392"/>
                  <a:pt x="401811" y="161867"/>
                  <a:pt x="411336" y="178365"/>
                </a:cubicBezTo>
                <a:lnTo>
                  <a:pt x="429805" y="210354"/>
                </a:lnTo>
                <a:cubicBezTo>
                  <a:pt x="429805" y="210354"/>
                  <a:pt x="439330" y="226852"/>
                  <a:pt x="422832" y="236377"/>
                </a:cubicBezTo>
                <a:lnTo>
                  <a:pt x="191500" y="369937"/>
                </a:lnTo>
                <a:cubicBezTo>
                  <a:pt x="191500" y="369937"/>
                  <a:pt x="175002" y="379462"/>
                  <a:pt x="165477" y="362964"/>
                </a:cubicBezTo>
                <a:lnTo>
                  <a:pt x="147008" y="330975"/>
                </a:lnTo>
                <a:cubicBezTo>
                  <a:pt x="147008" y="330975"/>
                  <a:pt x="137483" y="314477"/>
                  <a:pt x="153981" y="304952"/>
                </a:cubicBezTo>
                <a:moveTo>
                  <a:pt x="0" y="0"/>
                </a:moveTo>
                <a:moveTo>
                  <a:pt x="214053" y="270273"/>
                </a:moveTo>
                <a:lnTo>
                  <a:pt x="251566" y="335251"/>
                </a:lnTo>
                <a:moveTo>
                  <a:pt x="439327" y="353971"/>
                </a:moveTo>
                <a:lnTo>
                  <a:pt x="439327" y="439944"/>
                </a:lnTo>
                <a:lnTo>
                  <a:pt x="17872" y="439944"/>
                </a:lnTo>
                <a:lnTo>
                  <a:pt x="17872" y="353971"/>
                </a:lnTo>
                <a:moveTo>
                  <a:pt x="0" y="0"/>
                </a:moveTo>
                <a:moveTo>
                  <a:pt x="23839" y="20121"/>
                </a:moveTo>
                <a:lnTo>
                  <a:pt x="23839" y="41911"/>
                </a:lnTo>
                <a:cubicBezTo>
                  <a:pt x="23839" y="86742"/>
                  <a:pt x="60182" y="123085"/>
                  <a:pt x="105013" y="123085"/>
                </a:cubicBezTo>
                <a:lnTo>
                  <a:pt x="105013" y="123085"/>
                </a:lnTo>
                <a:cubicBezTo>
                  <a:pt x="122946" y="123085"/>
                  <a:pt x="137483" y="137622"/>
                  <a:pt x="137483" y="155554"/>
                </a:cubicBezTo>
                <a:lnTo>
                  <a:pt x="137483" y="223732"/>
                </a:lnTo>
                <a:moveTo>
                  <a:pt x="0" y="0"/>
                </a:moveTo>
                <a:moveTo>
                  <a:pt x="83778" y="23019"/>
                </a:moveTo>
                <a:lnTo>
                  <a:pt x="83778" y="32395"/>
                </a:lnTo>
                <a:cubicBezTo>
                  <a:pt x="83778" y="55286"/>
                  <a:pt x="102335" y="73842"/>
                  <a:pt x="125225" y="73842"/>
                </a:cubicBezTo>
                <a:lnTo>
                  <a:pt x="125225" y="73842"/>
                </a:lnTo>
                <a:cubicBezTo>
                  <a:pt x="163377" y="73842"/>
                  <a:pt x="194304" y="104770"/>
                  <a:pt x="194306" y="142922"/>
                </a:cubicBezTo>
                <a:lnTo>
                  <a:pt x="194306" y="223732"/>
                </a:lnTo>
              </a:path>
            </a:pathLst>
          </a:custGeom>
          <a:noFill/>
          <a:ln w="14287">
            <a:solidFill>
              <a:srgbClr val="DE8431"/>
            </a:solidFill>
          </a:ln>
        </p:spPr>
        <p:txBody>
          <a:bodyPr rtlCol="0" anchor="ctr"/>
          <a:lstStyle/>
          <a:p>
            <a:pPr algn="ctr"/>
            <a:endParaRPr sz="2000"/>
          </a:p>
        </p:txBody>
      </p:sp>
      <p:sp>
        <p:nvSpPr>
          <p:cNvPr id="33" name="Rounded Rectangle 28">
            <a:extLst>
              <a:ext uri="{FF2B5EF4-FFF2-40B4-BE49-F238E27FC236}">
                <a16:creationId xmlns:a16="http://schemas.microsoft.com/office/drawing/2014/main" id="{C66E88E1-235E-48A7-9F30-081EB15BE2CC}"/>
              </a:ext>
            </a:extLst>
          </p:cNvPr>
          <p:cNvSpPr/>
          <p:nvPr/>
        </p:nvSpPr>
        <p:spPr>
          <a:xfrm>
            <a:off x="6706746" y="2617967"/>
            <a:ext cx="606415" cy="715851"/>
          </a:xfrm>
          <a:custGeom>
            <a:avLst/>
            <a:gdLst/>
            <a:ahLst/>
            <a:cxnLst/>
            <a:rect l="0" t="0" r="0" b="0"/>
            <a:pathLst>
              <a:path w="438150" h="438150">
                <a:moveTo>
                  <a:pt x="114300" y="0"/>
                </a:moveTo>
                <a:lnTo>
                  <a:pt x="114300" y="114300"/>
                </a:lnTo>
                <a:moveTo>
                  <a:pt x="133350" y="114300"/>
                </a:moveTo>
                <a:lnTo>
                  <a:pt x="95250" y="114300"/>
                </a:lnTo>
                <a:moveTo>
                  <a:pt x="133350" y="0"/>
                </a:moveTo>
                <a:lnTo>
                  <a:pt x="95250" y="0"/>
                </a:lnTo>
                <a:moveTo>
                  <a:pt x="381000" y="438150"/>
                </a:moveTo>
                <a:lnTo>
                  <a:pt x="381000" y="352425"/>
                </a:lnTo>
                <a:cubicBezTo>
                  <a:pt x="381000" y="336643"/>
                  <a:pt x="393793" y="323850"/>
                  <a:pt x="409575" y="323850"/>
                </a:cubicBezTo>
                <a:cubicBezTo>
                  <a:pt x="425356" y="323850"/>
                  <a:pt x="438150" y="336643"/>
                  <a:pt x="438150" y="352425"/>
                </a:cubicBezTo>
                <a:lnTo>
                  <a:pt x="438150" y="438150"/>
                </a:lnTo>
                <a:moveTo>
                  <a:pt x="438150" y="381000"/>
                </a:moveTo>
                <a:lnTo>
                  <a:pt x="381000" y="381000"/>
                </a:lnTo>
                <a:moveTo>
                  <a:pt x="247650" y="409575"/>
                </a:moveTo>
                <a:cubicBezTo>
                  <a:pt x="247650" y="425356"/>
                  <a:pt x="234856" y="438150"/>
                  <a:pt x="219075" y="438150"/>
                </a:cubicBezTo>
                <a:cubicBezTo>
                  <a:pt x="203293" y="438150"/>
                  <a:pt x="190500" y="425356"/>
                  <a:pt x="190500" y="409575"/>
                </a:cubicBezTo>
                <a:lnTo>
                  <a:pt x="190500" y="352425"/>
                </a:lnTo>
                <a:cubicBezTo>
                  <a:pt x="190500" y="336643"/>
                  <a:pt x="203293" y="323850"/>
                  <a:pt x="219075" y="323850"/>
                </a:cubicBezTo>
                <a:cubicBezTo>
                  <a:pt x="234856" y="323850"/>
                  <a:pt x="247650" y="336643"/>
                  <a:pt x="247650" y="352425"/>
                </a:cubicBezTo>
                <a:close/>
                <a:moveTo>
                  <a:pt x="342900" y="438150"/>
                </a:moveTo>
                <a:lnTo>
                  <a:pt x="304800" y="438150"/>
                </a:lnTo>
                <a:cubicBezTo>
                  <a:pt x="294278" y="438150"/>
                  <a:pt x="285750" y="429621"/>
                  <a:pt x="285750" y="419100"/>
                </a:cubicBezTo>
                <a:lnTo>
                  <a:pt x="285750" y="323850"/>
                </a:lnTo>
                <a:moveTo>
                  <a:pt x="57150" y="0"/>
                </a:moveTo>
                <a:lnTo>
                  <a:pt x="57150" y="114300"/>
                </a:lnTo>
                <a:moveTo>
                  <a:pt x="0" y="0"/>
                </a:moveTo>
                <a:lnTo>
                  <a:pt x="0" y="114300"/>
                </a:lnTo>
                <a:moveTo>
                  <a:pt x="0" y="57150"/>
                </a:moveTo>
                <a:lnTo>
                  <a:pt x="57150" y="57150"/>
                </a:lnTo>
                <a:moveTo>
                  <a:pt x="152400" y="323850"/>
                </a:moveTo>
                <a:lnTo>
                  <a:pt x="152400" y="438150"/>
                </a:lnTo>
                <a:moveTo>
                  <a:pt x="95250" y="438150"/>
                </a:moveTo>
                <a:lnTo>
                  <a:pt x="95250" y="323850"/>
                </a:lnTo>
                <a:moveTo>
                  <a:pt x="95250" y="381000"/>
                </a:moveTo>
                <a:lnTo>
                  <a:pt x="152400" y="381000"/>
                </a:lnTo>
                <a:moveTo>
                  <a:pt x="419100" y="171450"/>
                </a:moveTo>
                <a:lnTo>
                  <a:pt x="381000" y="209550"/>
                </a:lnTo>
                <a:lnTo>
                  <a:pt x="342900" y="171450"/>
                </a:lnTo>
                <a:moveTo>
                  <a:pt x="0" y="247650"/>
                </a:moveTo>
                <a:lnTo>
                  <a:pt x="38100" y="209550"/>
                </a:lnTo>
                <a:lnTo>
                  <a:pt x="76200" y="247650"/>
                </a:lnTo>
                <a:moveTo>
                  <a:pt x="61169" y="295503"/>
                </a:moveTo>
                <a:cubicBezTo>
                  <a:pt x="46010" y="269397"/>
                  <a:pt x="38050" y="239737"/>
                  <a:pt x="38100" y="209550"/>
                </a:cubicBezTo>
                <a:moveTo>
                  <a:pt x="209550" y="38100"/>
                </a:moveTo>
                <a:cubicBezTo>
                  <a:pt x="304239" y="38100"/>
                  <a:pt x="381000" y="114860"/>
                  <a:pt x="381000" y="209550"/>
                </a:cubicBezTo>
              </a:path>
            </a:pathLst>
          </a:custGeom>
          <a:noFill/>
          <a:ln w="14287">
            <a:solidFill>
              <a:srgbClr val="E0CB15"/>
            </a:solidFill>
          </a:ln>
        </p:spPr>
        <p:txBody>
          <a:bodyPr rtlCol="0" anchor="ctr"/>
          <a:lstStyle/>
          <a:p>
            <a:pPr algn="ctr"/>
            <a:endParaRPr sz="1800"/>
          </a:p>
        </p:txBody>
      </p:sp>
      <p:sp>
        <p:nvSpPr>
          <p:cNvPr id="34" name="Rounded Rectangle 29">
            <a:extLst>
              <a:ext uri="{FF2B5EF4-FFF2-40B4-BE49-F238E27FC236}">
                <a16:creationId xmlns:a16="http://schemas.microsoft.com/office/drawing/2014/main" id="{235370ED-C16A-413C-9E5A-FBBA962ADBFE}"/>
              </a:ext>
            </a:extLst>
          </p:cNvPr>
          <p:cNvSpPr/>
          <p:nvPr/>
        </p:nvSpPr>
        <p:spPr>
          <a:xfrm>
            <a:off x="4696819" y="3455347"/>
            <a:ext cx="709966" cy="735652"/>
          </a:xfrm>
          <a:custGeom>
            <a:avLst/>
            <a:gdLst/>
            <a:ahLst/>
            <a:cxnLst/>
            <a:rect l="0" t="0" r="0" b="0"/>
            <a:pathLst>
              <a:path w="438150" h="438150">
                <a:moveTo>
                  <a:pt x="0" y="219075"/>
                </a:moveTo>
                <a:cubicBezTo>
                  <a:pt x="0" y="98083"/>
                  <a:pt x="98083" y="0"/>
                  <a:pt x="219075" y="0"/>
                </a:cubicBezTo>
                <a:cubicBezTo>
                  <a:pt x="340066" y="0"/>
                  <a:pt x="438150" y="98083"/>
                  <a:pt x="438150" y="219075"/>
                </a:cubicBezTo>
                <a:cubicBezTo>
                  <a:pt x="438150" y="340066"/>
                  <a:pt x="340066" y="438150"/>
                  <a:pt x="219075" y="438150"/>
                </a:cubicBezTo>
                <a:cubicBezTo>
                  <a:pt x="98083" y="438150"/>
                  <a:pt x="0" y="340066"/>
                  <a:pt x="0" y="219075"/>
                </a:cubicBezTo>
                <a:moveTo>
                  <a:pt x="180975" y="219075"/>
                </a:moveTo>
                <a:cubicBezTo>
                  <a:pt x="180975" y="240117"/>
                  <a:pt x="198032" y="257175"/>
                  <a:pt x="219075" y="257175"/>
                </a:cubicBezTo>
                <a:cubicBezTo>
                  <a:pt x="240117" y="257175"/>
                  <a:pt x="257175" y="240117"/>
                  <a:pt x="257175" y="219075"/>
                </a:cubicBezTo>
                <a:cubicBezTo>
                  <a:pt x="257175" y="198032"/>
                  <a:pt x="240117" y="180975"/>
                  <a:pt x="219075" y="180975"/>
                </a:cubicBezTo>
                <a:cubicBezTo>
                  <a:pt x="198032" y="180975"/>
                  <a:pt x="180975" y="198032"/>
                  <a:pt x="180975" y="219075"/>
                </a:cubicBezTo>
                <a:moveTo>
                  <a:pt x="152590" y="427863"/>
                </a:moveTo>
                <a:lnTo>
                  <a:pt x="208597" y="255651"/>
                </a:lnTo>
                <a:moveTo>
                  <a:pt x="285559" y="427863"/>
                </a:moveTo>
                <a:lnTo>
                  <a:pt x="188023" y="318897"/>
                </a:lnTo>
                <a:moveTo>
                  <a:pt x="285559" y="427863"/>
                </a:moveTo>
                <a:lnTo>
                  <a:pt x="229552" y="255651"/>
                </a:lnTo>
                <a:moveTo>
                  <a:pt x="152590" y="427863"/>
                </a:moveTo>
                <a:lnTo>
                  <a:pt x="250126" y="318897"/>
                </a:lnTo>
                <a:moveTo>
                  <a:pt x="98488" y="125920"/>
                </a:moveTo>
                <a:cubicBezTo>
                  <a:pt x="56108" y="180793"/>
                  <a:pt x="56108" y="257356"/>
                  <a:pt x="98488" y="312229"/>
                </a:cubicBezTo>
                <a:moveTo>
                  <a:pt x="146113" y="157734"/>
                </a:moveTo>
                <a:cubicBezTo>
                  <a:pt x="116271" y="193183"/>
                  <a:pt x="116271" y="244966"/>
                  <a:pt x="146113" y="280416"/>
                </a:cubicBezTo>
                <a:moveTo>
                  <a:pt x="339661" y="312229"/>
                </a:moveTo>
                <a:cubicBezTo>
                  <a:pt x="382041" y="257356"/>
                  <a:pt x="382041" y="180793"/>
                  <a:pt x="339661" y="125920"/>
                </a:cubicBezTo>
                <a:moveTo>
                  <a:pt x="292036" y="280416"/>
                </a:moveTo>
                <a:cubicBezTo>
                  <a:pt x="321878" y="244966"/>
                  <a:pt x="321878" y="193183"/>
                  <a:pt x="292036" y="157734"/>
                </a:cubicBezTo>
              </a:path>
            </a:pathLst>
          </a:custGeom>
          <a:noFill/>
          <a:ln w="14287">
            <a:solidFill>
              <a:srgbClr val="3CC583"/>
            </a:solidFill>
          </a:ln>
        </p:spPr>
        <p:txBody>
          <a:bodyPr rtlCol="0" anchor="ctr"/>
          <a:lstStyle/>
          <a:p>
            <a:pPr algn="ctr"/>
            <a:endParaRPr sz="2000"/>
          </a:p>
        </p:txBody>
      </p:sp>
      <p:sp>
        <p:nvSpPr>
          <p:cNvPr id="35" name="Rounded Rectangle 30">
            <a:extLst>
              <a:ext uri="{FF2B5EF4-FFF2-40B4-BE49-F238E27FC236}">
                <a16:creationId xmlns:a16="http://schemas.microsoft.com/office/drawing/2014/main" id="{52254B05-2EC5-47B8-B40B-28E9E437E24C}"/>
              </a:ext>
            </a:extLst>
          </p:cNvPr>
          <p:cNvSpPr/>
          <p:nvPr/>
        </p:nvSpPr>
        <p:spPr>
          <a:xfrm>
            <a:off x="6723064" y="1117897"/>
            <a:ext cx="606415" cy="738664"/>
          </a:xfrm>
          <a:custGeom>
            <a:avLst/>
            <a:gdLst/>
            <a:ahLst/>
            <a:cxnLst/>
            <a:rect l="0" t="0" r="0" b="0"/>
            <a:pathLst>
              <a:path w="438150" h="452113">
                <a:moveTo>
                  <a:pt x="357854" y="246221"/>
                </a:moveTo>
                <a:cubicBezTo>
                  <a:pt x="366560" y="251063"/>
                  <a:pt x="370124" y="261755"/>
                  <a:pt x="366064" y="270852"/>
                </a:cubicBezTo>
                <a:cubicBezTo>
                  <a:pt x="339337" y="330746"/>
                  <a:pt x="319697" y="394677"/>
                  <a:pt x="243230" y="430872"/>
                </a:cubicBezTo>
                <a:cubicBezTo>
                  <a:pt x="240670" y="432113"/>
                  <a:pt x="237864" y="432763"/>
                  <a:pt x="235019" y="432777"/>
                </a:cubicBezTo>
                <a:lnTo>
                  <a:pt x="203130" y="432777"/>
                </a:lnTo>
                <a:cubicBezTo>
                  <a:pt x="200285" y="432763"/>
                  <a:pt x="197479" y="432113"/>
                  <a:pt x="194919" y="430872"/>
                </a:cubicBezTo>
                <a:cubicBezTo>
                  <a:pt x="118452" y="394677"/>
                  <a:pt x="98755" y="330765"/>
                  <a:pt x="72085" y="270852"/>
                </a:cubicBezTo>
                <a:cubicBezTo>
                  <a:pt x="68025" y="261755"/>
                  <a:pt x="71589" y="251063"/>
                  <a:pt x="80295" y="246221"/>
                </a:cubicBezTo>
                <a:cubicBezTo>
                  <a:pt x="122864" y="223072"/>
                  <a:pt x="170620" y="211128"/>
                  <a:pt x="219074" y="211512"/>
                </a:cubicBezTo>
                <a:cubicBezTo>
                  <a:pt x="267529" y="211128"/>
                  <a:pt x="315285" y="223072"/>
                  <a:pt x="357854" y="246221"/>
                </a:cubicBezTo>
                <a:close/>
                <a:moveTo>
                  <a:pt x="0" y="365455"/>
                </a:moveTo>
                <a:cubicBezTo>
                  <a:pt x="0" y="365455"/>
                  <a:pt x="36195" y="307524"/>
                  <a:pt x="88011" y="307562"/>
                </a:cubicBezTo>
                <a:moveTo>
                  <a:pt x="24765" y="408774"/>
                </a:moveTo>
                <a:cubicBezTo>
                  <a:pt x="24765" y="408774"/>
                  <a:pt x="57264" y="350158"/>
                  <a:pt x="109537" y="350901"/>
                </a:cubicBezTo>
                <a:moveTo>
                  <a:pt x="49358" y="452113"/>
                </a:moveTo>
                <a:cubicBezTo>
                  <a:pt x="49358" y="452113"/>
                  <a:pt x="89535" y="392658"/>
                  <a:pt x="142189" y="394258"/>
                </a:cubicBezTo>
                <a:moveTo>
                  <a:pt x="350138" y="307562"/>
                </a:moveTo>
                <a:cubicBezTo>
                  <a:pt x="401954" y="307524"/>
                  <a:pt x="438150" y="365455"/>
                  <a:pt x="438150" y="365455"/>
                </a:cubicBezTo>
                <a:moveTo>
                  <a:pt x="328707" y="350901"/>
                </a:moveTo>
                <a:cubicBezTo>
                  <a:pt x="380980" y="350158"/>
                  <a:pt x="413480" y="408774"/>
                  <a:pt x="413480" y="408774"/>
                </a:cubicBezTo>
                <a:moveTo>
                  <a:pt x="295960" y="394258"/>
                </a:moveTo>
                <a:cubicBezTo>
                  <a:pt x="348672" y="392658"/>
                  <a:pt x="388791" y="452113"/>
                  <a:pt x="388791" y="452113"/>
                </a:cubicBezTo>
                <a:moveTo>
                  <a:pt x="177622" y="46844"/>
                </a:moveTo>
                <a:cubicBezTo>
                  <a:pt x="180512" y="48800"/>
                  <a:pt x="182119" y="52167"/>
                  <a:pt x="181823" y="55644"/>
                </a:cubicBezTo>
                <a:cubicBezTo>
                  <a:pt x="181526" y="59122"/>
                  <a:pt x="179373" y="62168"/>
                  <a:pt x="176193" y="63608"/>
                </a:cubicBezTo>
                <a:cubicBezTo>
                  <a:pt x="151853" y="73361"/>
                  <a:pt x="131051" y="90283"/>
                  <a:pt x="116547" y="112128"/>
                </a:cubicBezTo>
                <a:cubicBezTo>
                  <a:pt x="129698" y="113804"/>
                  <a:pt x="142980" y="114212"/>
                  <a:pt x="156209" y="113347"/>
                </a:cubicBezTo>
                <a:cubicBezTo>
                  <a:pt x="160058" y="113154"/>
                  <a:pt x="163650" y="115276"/>
                  <a:pt x="165339" y="118740"/>
                </a:cubicBezTo>
                <a:cubicBezTo>
                  <a:pt x="167027" y="122204"/>
                  <a:pt x="166486" y="126341"/>
                  <a:pt x="163963" y="129254"/>
                </a:cubicBezTo>
                <a:cubicBezTo>
                  <a:pt x="126625" y="172478"/>
                  <a:pt x="41643" y="189471"/>
                  <a:pt x="21755" y="136874"/>
                </a:cubicBezTo>
                <a:cubicBezTo>
                  <a:pt x="1238" y="82810"/>
                  <a:pt x="108280" y="0"/>
                  <a:pt x="177622" y="46844"/>
                </a:cubicBezTo>
                <a:close/>
                <a:moveTo>
                  <a:pt x="100965" y="235858"/>
                </a:moveTo>
                <a:cubicBezTo>
                  <a:pt x="59006" y="219000"/>
                  <a:pt x="28918" y="181427"/>
                  <a:pt x="21640" y="136798"/>
                </a:cubicBezTo>
                <a:moveTo>
                  <a:pt x="416490" y="136874"/>
                </a:moveTo>
                <a:cubicBezTo>
                  <a:pt x="396601" y="189471"/>
                  <a:pt x="311619" y="172478"/>
                  <a:pt x="274281" y="129254"/>
                </a:cubicBezTo>
                <a:cubicBezTo>
                  <a:pt x="271759" y="126341"/>
                  <a:pt x="271217" y="122204"/>
                  <a:pt x="272905" y="118740"/>
                </a:cubicBezTo>
                <a:cubicBezTo>
                  <a:pt x="274594" y="115276"/>
                  <a:pt x="278186" y="113154"/>
                  <a:pt x="282035" y="113347"/>
                </a:cubicBezTo>
                <a:cubicBezTo>
                  <a:pt x="295232" y="114206"/>
                  <a:pt x="308482" y="113797"/>
                  <a:pt x="321602" y="112128"/>
                </a:cubicBezTo>
                <a:cubicBezTo>
                  <a:pt x="307097" y="90282"/>
                  <a:pt x="286296" y="73361"/>
                  <a:pt x="261956" y="63607"/>
                </a:cubicBezTo>
                <a:cubicBezTo>
                  <a:pt x="258776" y="62168"/>
                  <a:pt x="256623" y="59122"/>
                  <a:pt x="256326" y="55644"/>
                </a:cubicBezTo>
                <a:cubicBezTo>
                  <a:pt x="256030" y="52166"/>
                  <a:pt x="257637" y="48800"/>
                  <a:pt x="260527" y="46843"/>
                </a:cubicBezTo>
                <a:cubicBezTo>
                  <a:pt x="329869" y="0"/>
                  <a:pt x="436911" y="82810"/>
                  <a:pt x="416490" y="136874"/>
                </a:cubicBezTo>
                <a:close/>
                <a:moveTo>
                  <a:pt x="416509" y="136798"/>
                </a:moveTo>
                <a:cubicBezTo>
                  <a:pt x="409231" y="181427"/>
                  <a:pt x="379143" y="219000"/>
                  <a:pt x="337185" y="235858"/>
                </a:cubicBezTo>
                <a:moveTo>
                  <a:pt x="219075" y="294036"/>
                </a:moveTo>
                <a:lnTo>
                  <a:pt x="219075" y="255517"/>
                </a:lnTo>
                <a:moveTo>
                  <a:pt x="157600" y="265499"/>
                </a:moveTo>
                <a:lnTo>
                  <a:pt x="174021" y="300323"/>
                </a:lnTo>
                <a:moveTo>
                  <a:pt x="280549" y="265499"/>
                </a:moveTo>
                <a:lnTo>
                  <a:pt x="264128" y="300323"/>
                </a:lnTo>
              </a:path>
            </a:pathLst>
          </a:custGeom>
          <a:noFill/>
          <a:ln w="14287">
            <a:solidFill>
              <a:srgbClr val="E55753"/>
            </a:solidFill>
          </a:ln>
        </p:spPr>
        <p:txBody>
          <a:bodyPr rtlCol="0" anchor="ctr"/>
          <a:lstStyle/>
          <a:p>
            <a:pPr algn="ctr"/>
            <a:endParaRPr sz="1800"/>
          </a:p>
        </p:txBody>
      </p:sp>
      <p:sp>
        <p:nvSpPr>
          <p:cNvPr id="36" name="Rounded Rectangle 31">
            <a:extLst>
              <a:ext uri="{FF2B5EF4-FFF2-40B4-BE49-F238E27FC236}">
                <a16:creationId xmlns:a16="http://schemas.microsoft.com/office/drawing/2014/main" id="{060FF8E2-A7D6-4A62-93EE-F37F939D99C8}"/>
              </a:ext>
            </a:extLst>
          </p:cNvPr>
          <p:cNvSpPr/>
          <p:nvPr/>
        </p:nvSpPr>
        <p:spPr>
          <a:xfrm>
            <a:off x="6746734" y="4161018"/>
            <a:ext cx="584380" cy="715982"/>
          </a:xfrm>
          <a:custGeom>
            <a:avLst/>
            <a:gdLst/>
            <a:ahLst/>
            <a:cxnLst/>
            <a:rect l="0" t="0" r="0" b="0"/>
            <a:pathLst>
              <a:path w="422230" h="438230">
                <a:moveTo>
                  <a:pt x="139641" y="300213"/>
                </a:moveTo>
                <a:cubicBezTo>
                  <a:pt x="139631" y="297593"/>
                  <a:pt x="137499" y="295478"/>
                  <a:pt x="134879" y="295489"/>
                </a:cubicBezTo>
                <a:moveTo>
                  <a:pt x="134974" y="295489"/>
                </a:moveTo>
                <a:cubicBezTo>
                  <a:pt x="132354" y="295478"/>
                  <a:pt x="130222" y="297593"/>
                  <a:pt x="130212" y="300213"/>
                </a:cubicBezTo>
                <a:moveTo>
                  <a:pt x="130116" y="300156"/>
                </a:moveTo>
                <a:cubicBezTo>
                  <a:pt x="130127" y="302776"/>
                  <a:pt x="132259" y="304891"/>
                  <a:pt x="134879" y="304880"/>
                </a:cubicBezTo>
                <a:moveTo>
                  <a:pt x="134974" y="304937"/>
                </a:moveTo>
                <a:cubicBezTo>
                  <a:pt x="137594" y="304948"/>
                  <a:pt x="139726" y="302833"/>
                  <a:pt x="139737" y="300213"/>
                </a:cubicBezTo>
                <a:moveTo>
                  <a:pt x="196887" y="230128"/>
                </a:moveTo>
                <a:cubicBezTo>
                  <a:pt x="196876" y="227505"/>
                  <a:pt x="194747" y="225385"/>
                  <a:pt x="192124" y="225385"/>
                </a:cubicBezTo>
                <a:moveTo>
                  <a:pt x="192124" y="225385"/>
                </a:moveTo>
                <a:cubicBezTo>
                  <a:pt x="189501" y="225385"/>
                  <a:pt x="187372" y="227505"/>
                  <a:pt x="187362" y="230128"/>
                </a:cubicBezTo>
                <a:moveTo>
                  <a:pt x="187362" y="230128"/>
                </a:moveTo>
                <a:cubicBezTo>
                  <a:pt x="187372" y="232748"/>
                  <a:pt x="189504" y="234863"/>
                  <a:pt x="192124" y="234852"/>
                </a:cubicBezTo>
                <a:moveTo>
                  <a:pt x="192124" y="234852"/>
                </a:moveTo>
                <a:cubicBezTo>
                  <a:pt x="194744" y="234863"/>
                  <a:pt x="196876" y="232748"/>
                  <a:pt x="196887" y="230128"/>
                </a:cubicBezTo>
                <a:moveTo>
                  <a:pt x="225462" y="328788"/>
                </a:moveTo>
                <a:cubicBezTo>
                  <a:pt x="225451" y="326168"/>
                  <a:pt x="223319" y="324053"/>
                  <a:pt x="220699" y="324064"/>
                </a:cubicBezTo>
                <a:moveTo>
                  <a:pt x="220699" y="324064"/>
                </a:moveTo>
                <a:cubicBezTo>
                  <a:pt x="218079" y="324053"/>
                  <a:pt x="215947" y="326168"/>
                  <a:pt x="215937" y="328788"/>
                </a:cubicBezTo>
                <a:moveTo>
                  <a:pt x="215937" y="328731"/>
                </a:moveTo>
                <a:cubicBezTo>
                  <a:pt x="215947" y="331351"/>
                  <a:pt x="218079" y="333466"/>
                  <a:pt x="220699" y="333455"/>
                </a:cubicBezTo>
                <a:moveTo>
                  <a:pt x="220699" y="333512"/>
                </a:moveTo>
                <a:cubicBezTo>
                  <a:pt x="223319" y="333523"/>
                  <a:pt x="225451" y="331408"/>
                  <a:pt x="225462" y="328788"/>
                </a:cubicBezTo>
                <a:moveTo>
                  <a:pt x="82587" y="219803"/>
                </a:moveTo>
                <a:cubicBezTo>
                  <a:pt x="82576" y="217183"/>
                  <a:pt x="80444" y="215068"/>
                  <a:pt x="77824" y="215078"/>
                </a:cubicBezTo>
                <a:moveTo>
                  <a:pt x="77824" y="215078"/>
                </a:moveTo>
                <a:cubicBezTo>
                  <a:pt x="75204" y="215068"/>
                  <a:pt x="73072" y="217183"/>
                  <a:pt x="73062" y="219803"/>
                </a:cubicBezTo>
                <a:moveTo>
                  <a:pt x="73062" y="219803"/>
                </a:moveTo>
                <a:cubicBezTo>
                  <a:pt x="73062" y="221064"/>
                  <a:pt x="73564" y="222274"/>
                  <a:pt x="74458" y="223164"/>
                </a:cubicBezTo>
                <a:cubicBezTo>
                  <a:pt x="75351" y="224054"/>
                  <a:pt x="76563" y="224551"/>
                  <a:pt x="77824" y="224546"/>
                </a:cubicBezTo>
                <a:moveTo>
                  <a:pt x="77824" y="224546"/>
                </a:moveTo>
                <a:cubicBezTo>
                  <a:pt x="79086" y="224551"/>
                  <a:pt x="80297" y="224054"/>
                  <a:pt x="81191" y="223164"/>
                </a:cubicBezTo>
                <a:cubicBezTo>
                  <a:pt x="82084" y="222274"/>
                  <a:pt x="82587" y="221064"/>
                  <a:pt x="82587" y="219803"/>
                </a:cubicBezTo>
                <a:moveTo>
                  <a:pt x="139641" y="144994"/>
                </a:moveTo>
                <a:cubicBezTo>
                  <a:pt x="139641" y="143732"/>
                  <a:pt x="139139" y="142523"/>
                  <a:pt x="138245" y="141633"/>
                </a:cubicBezTo>
                <a:cubicBezTo>
                  <a:pt x="137352" y="140743"/>
                  <a:pt x="136140" y="140245"/>
                  <a:pt x="134879" y="140250"/>
                </a:cubicBezTo>
                <a:moveTo>
                  <a:pt x="134974" y="140250"/>
                </a:moveTo>
                <a:cubicBezTo>
                  <a:pt x="133713" y="140245"/>
                  <a:pt x="132501" y="140743"/>
                  <a:pt x="131608" y="141633"/>
                </a:cubicBezTo>
                <a:cubicBezTo>
                  <a:pt x="130714" y="142523"/>
                  <a:pt x="130212" y="143732"/>
                  <a:pt x="130212" y="144994"/>
                </a:cubicBezTo>
                <a:moveTo>
                  <a:pt x="130116" y="144994"/>
                </a:moveTo>
                <a:cubicBezTo>
                  <a:pt x="130127" y="147613"/>
                  <a:pt x="132259" y="149728"/>
                  <a:pt x="134879" y="149718"/>
                </a:cubicBezTo>
                <a:moveTo>
                  <a:pt x="134974" y="149718"/>
                </a:moveTo>
                <a:cubicBezTo>
                  <a:pt x="137594" y="149728"/>
                  <a:pt x="139726" y="147613"/>
                  <a:pt x="139737" y="144994"/>
                </a:cubicBezTo>
                <a:moveTo>
                  <a:pt x="139737" y="438230"/>
                </a:moveTo>
                <a:lnTo>
                  <a:pt x="139737" y="381080"/>
                </a:lnTo>
                <a:lnTo>
                  <a:pt x="120687" y="381080"/>
                </a:lnTo>
                <a:cubicBezTo>
                  <a:pt x="89124" y="381080"/>
                  <a:pt x="63537" y="355493"/>
                  <a:pt x="63537" y="323930"/>
                </a:cubicBezTo>
                <a:lnTo>
                  <a:pt x="63537" y="266780"/>
                </a:lnTo>
                <a:lnTo>
                  <a:pt x="10006" y="266780"/>
                </a:lnTo>
                <a:cubicBezTo>
                  <a:pt x="6958" y="266782"/>
                  <a:pt x="4093" y="265325"/>
                  <a:pt x="2299" y="262860"/>
                </a:cubicBezTo>
                <a:cubicBezTo>
                  <a:pt x="505" y="260396"/>
                  <a:pt x="0" y="257222"/>
                  <a:pt x="938" y="254321"/>
                </a:cubicBezTo>
                <a:cubicBezTo>
                  <a:pt x="40391" y="132192"/>
                  <a:pt x="67823" y="80"/>
                  <a:pt x="220699" y="80"/>
                </a:cubicBezTo>
                <a:cubicBezTo>
                  <a:pt x="301062" y="0"/>
                  <a:pt x="372345" y="51657"/>
                  <a:pt x="397287" y="128051"/>
                </a:cubicBezTo>
                <a:cubicBezTo>
                  <a:pt x="422230" y="204445"/>
                  <a:pt x="395164" y="288213"/>
                  <a:pt x="330237" y="335570"/>
                </a:cubicBezTo>
                <a:lnTo>
                  <a:pt x="330237" y="438230"/>
                </a:lnTo>
              </a:path>
            </a:pathLst>
          </a:custGeom>
          <a:noFill/>
          <a:ln w="14287">
            <a:solidFill>
              <a:srgbClr val="4E88E7"/>
            </a:solidFill>
          </a:ln>
        </p:spPr>
        <p:txBody>
          <a:bodyPr rtlCol="0" anchor="ctr"/>
          <a:lstStyle/>
          <a:p>
            <a:pPr algn="ctr"/>
            <a:endParaRPr sz="1800"/>
          </a:p>
        </p:txBody>
      </p:sp>
      <p:sp>
        <p:nvSpPr>
          <p:cNvPr id="37" name="Rounded Rectangle 32">
            <a:extLst>
              <a:ext uri="{FF2B5EF4-FFF2-40B4-BE49-F238E27FC236}">
                <a16:creationId xmlns:a16="http://schemas.microsoft.com/office/drawing/2014/main" id="{750DC859-A507-405E-B5C5-DA075F7C2EC6}"/>
              </a:ext>
            </a:extLst>
          </p:cNvPr>
          <p:cNvSpPr/>
          <p:nvPr/>
        </p:nvSpPr>
        <p:spPr>
          <a:xfrm>
            <a:off x="4601073" y="4992211"/>
            <a:ext cx="735762" cy="765182"/>
          </a:xfrm>
          <a:custGeom>
            <a:avLst/>
            <a:gdLst/>
            <a:ahLst/>
            <a:cxnLst/>
            <a:rect l="0" t="0" r="0" b="0"/>
            <a:pathLst>
              <a:path w="454070" h="455738">
                <a:moveTo>
                  <a:pt x="263477" y="0"/>
                </a:moveTo>
                <a:cubicBezTo>
                  <a:pt x="368687" y="0"/>
                  <a:pt x="453977" y="85289"/>
                  <a:pt x="453977" y="190500"/>
                </a:cubicBezTo>
                <a:lnTo>
                  <a:pt x="273002" y="190500"/>
                </a:lnTo>
                <a:cubicBezTo>
                  <a:pt x="267742" y="190500"/>
                  <a:pt x="263477" y="186235"/>
                  <a:pt x="263477" y="180975"/>
                </a:cubicBezTo>
                <a:close/>
                <a:moveTo>
                  <a:pt x="270202" y="235324"/>
                </a:moveTo>
                <a:cubicBezTo>
                  <a:pt x="266506" y="231628"/>
                  <a:pt x="267763" y="228600"/>
                  <a:pt x="273002" y="228600"/>
                </a:cubicBezTo>
                <a:lnTo>
                  <a:pt x="453977" y="228600"/>
                </a:lnTo>
                <a:cubicBezTo>
                  <a:pt x="454070" y="279127"/>
                  <a:pt x="434016" y="327606"/>
                  <a:pt x="398256" y="363302"/>
                </a:cubicBezTo>
                <a:close/>
                <a:moveTo>
                  <a:pt x="206327" y="238125"/>
                </a:moveTo>
                <a:cubicBezTo>
                  <a:pt x="206653" y="244149"/>
                  <a:pt x="209026" y="249881"/>
                  <a:pt x="213052" y="254374"/>
                </a:cubicBezTo>
                <a:lnTo>
                  <a:pt x="341030" y="382352"/>
                </a:lnTo>
                <a:cubicBezTo>
                  <a:pt x="280062" y="443321"/>
                  <a:pt x="185745" y="455738"/>
                  <a:pt x="111075" y="412627"/>
                </a:cubicBezTo>
                <a:cubicBezTo>
                  <a:pt x="36404" y="369517"/>
                  <a:pt x="0" y="281627"/>
                  <a:pt x="22316" y="198343"/>
                </a:cubicBezTo>
                <a:cubicBezTo>
                  <a:pt x="44632" y="115059"/>
                  <a:pt x="120105" y="57148"/>
                  <a:pt x="206327" y="57149"/>
                </a:cubicBezTo>
                <a:close/>
              </a:path>
            </a:pathLst>
          </a:custGeom>
          <a:noFill/>
          <a:ln w="14287">
            <a:solidFill>
              <a:srgbClr val="7F64EA"/>
            </a:solidFill>
          </a:ln>
        </p:spPr>
        <p:txBody>
          <a:bodyPr rtlCol="0" anchor="ctr"/>
          <a:lstStyle/>
          <a:p>
            <a:pPr algn="ctr"/>
            <a:endParaRPr sz="2000"/>
          </a:p>
        </p:txBody>
      </p:sp>
      <p:sp>
        <p:nvSpPr>
          <p:cNvPr id="38" name="TextBox 37">
            <a:extLst>
              <a:ext uri="{FF2B5EF4-FFF2-40B4-BE49-F238E27FC236}">
                <a16:creationId xmlns:a16="http://schemas.microsoft.com/office/drawing/2014/main" id="{33A6CD0A-0465-4496-B996-38A49CB3CB30}"/>
              </a:ext>
            </a:extLst>
          </p:cNvPr>
          <p:cNvSpPr txBox="1"/>
          <p:nvPr/>
        </p:nvSpPr>
        <p:spPr>
          <a:xfrm>
            <a:off x="2255662" y="889920"/>
            <a:ext cx="7718460" cy="307777"/>
          </a:xfrm>
          <a:prstGeom prst="rect">
            <a:avLst/>
          </a:prstGeom>
          <a:noFill/>
          <a:ln>
            <a:noFill/>
          </a:ln>
        </p:spPr>
        <p:txBody>
          <a:bodyPr wrap="none" lIns="0" tIns="0" rIns="0" bIns="0" anchor="t">
            <a:spAutoFit/>
          </a:bodyPr>
          <a:lstStyle/>
          <a:p>
            <a:pPr algn="ctr"/>
            <a:r>
              <a:rPr lang="es-CO" sz="2000" b="1" dirty="0">
                <a:solidFill>
                  <a:srgbClr val="969696"/>
                </a:solidFill>
                <a:latin typeface="Roboto"/>
              </a:rPr>
              <a:t>COMPRENDIENDO LOS FACTORES DE RIESGO Y LA PREVALENCIA </a:t>
            </a:r>
          </a:p>
        </p:txBody>
      </p:sp>
    </p:spTree>
    <p:extLst>
      <p:ext uri="{BB962C8B-B14F-4D97-AF65-F5344CB8AC3E}">
        <p14:creationId xmlns:p14="http://schemas.microsoft.com/office/powerpoint/2010/main" val="14656404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38200" y="35577"/>
            <a:ext cx="10515600" cy="1177036"/>
          </a:xfrm>
        </p:spPr>
        <p:txBody>
          <a:bodyPr/>
          <a:lstStyle/>
          <a:p>
            <a:pPr algn="ctr"/>
            <a:r>
              <a:rPr lang="es-ES" sz="3600" b="1" dirty="0"/>
              <a:t>DISCUSIÓN</a:t>
            </a:r>
            <a:endParaRPr lang="es-ES" b="1"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32</a:t>
            </a:fld>
            <a:endParaRPr lang="es-CO"/>
          </a:p>
        </p:txBody>
      </p:sp>
      <p:sp>
        <p:nvSpPr>
          <p:cNvPr id="4" name="Rounded Rectangle 1">
            <a:extLst>
              <a:ext uri="{FF2B5EF4-FFF2-40B4-BE49-F238E27FC236}">
                <a16:creationId xmlns:a16="http://schemas.microsoft.com/office/drawing/2014/main" id="{AC19F144-F820-4A9C-B35D-F24A25EECA4B}"/>
              </a:ext>
            </a:extLst>
          </p:cNvPr>
          <p:cNvSpPr/>
          <p:nvPr/>
        </p:nvSpPr>
        <p:spPr>
          <a:xfrm>
            <a:off x="2746624" y="3057456"/>
            <a:ext cx="6374683" cy="747452"/>
          </a:xfrm>
          <a:custGeom>
            <a:avLst/>
            <a:gdLst/>
            <a:ahLst/>
            <a:cxnLst/>
            <a:rect l="0" t="0" r="0" b="0"/>
            <a:pathLst>
              <a:path w="6374683" h="747452">
                <a:moveTo>
                  <a:pt x="5726290" y="373726"/>
                </a:moveTo>
                <a:lnTo>
                  <a:pt x="6374683" y="373726"/>
                </a:lnTo>
                <a:moveTo>
                  <a:pt x="864523" y="369223"/>
                </a:moveTo>
                <a:lnTo>
                  <a:pt x="2269374" y="369223"/>
                </a:lnTo>
                <a:moveTo>
                  <a:pt x="2485505" y="369223"/>
                </a:moveTo>
                <a:lnTo>
                  <a:pt x="3890356" y="369223"/>
                </a:lnTo>
                <a:moveTo>
                  <a:pt x="2377440" y="481791"/>
                </a:moveTo>
                <a:lnTo>
                  <a:pt x="2377440" y="747452"/>
                </a:lnTo>
                <a:moveTo>
                  <a:pt x="3998421" y="0"/>
                </a:moveTo>
                <a:lnTo>
                  <a:pt x="3998421" y="265660"/>
                </a:lnTo>
                <a:moveTo>
                  <a:pt x="4106487" y="369223"/>
                </a:moveTo>
                <a:lnTo>
                  <a:pt x="5511338" y="369223"/>
                </a:lnTo>
                <a:moveTo>
                  <a:pt x="5619403" y="481791"/>
                </a:moveTo>
                <a:lnTo>
                  <a:pt x="5619403" y="747452"/>
                </a:lnTo>
                <a:moveTo>
                  <a:pt x="0" y="369223"/>
                </a:moveTo>
                <a:lnTo>
                  <a:pt x="648392" y="369223"/>
                </a:lnTo>
                <a:moveTo>
                  <a:pt x="756458" y="265660"/>
                </a:moveTo>
                <a:lnTo>
                  <a:pt x="756458" y="0"/>
                </a:lnTo>
              </a:path>
            </a:pathLst>
          </a:custGeom>
          <a:noFill/>
          <a:ln w="13507">
            <a:solidFill>
              <a:srgbClr val="808080"/>
            </a:solidFill>
          </a:ln>
        </p:spPr>
        <p:txBody>
          <a:bodyPr rtlCol="0" anchor="ctr"/>
          <a:lstStyle/>
          <a:p>
            <a:pPr algn="ctr"/>
            <a:endParaRPr sz="2800"/>
          </a:p>
        </p:txBody>
      </p:sp>
      <p:grpSp>
        <p:nvGrpSpPr>
          <p:cNvPr id="5" name="Group 4">
            <a:extLst>
              <a:ext uri="{FF2B5EF4-FFF2-40B4-BE49-F238E27FC236}">
                <a16:creationId xmlns:a16="http://schemas.microsoft.com/office/drawing/2014/main" id="{32152B39-C962-4BB9-82DA-DBE11BCFC541}"/>
              </a:ext>
            </a:extLst>
          </p:cNvPr>
          <p:cNvGrpSpPr/>
          <p:nvPr/>
        </p:nvGrpSpPr>
        <p:grpSpPr>
          <a:xfrm>
            <a:off x="3097838" y="1945282"/>
            <a:ext cx="810490" cy="1593965"/>
            <a:chOff x="784654" y="1756063"/>
            <a:chExt cx="810490" cy="1593965"/>
          </a:xfrm>
        </p:grpSpPr>
        <p:sp>
          <p:nvSpPr>
            <p:cNvPr id="7" name="Rounded Rectangle 2">
              <a:extLst>
                <a:ext uri="{FF2B5EF4-FFF2-40B4-BE49-F238E27FC236}">
                  <a16:creationId xmlns:a16="http://schemas.microsoft.com/office/drawing/2014/main" id="{68FC5ED7-B012-42B5-AF3B-C21E7AF0CF2D}"/>
                </a:ext>
              </a:extLst>
            </p:cNvPr>
            <p:cNvSpPr/>
            <p:nvPr/>
          </p:nvSpPr>
          <p:spPr>
            <a:xfrm>
              <a:off x="784654" y="1756063"/>
              <a:ext cx="810490" cy="1111368"/>
            </a:xfrm>
            <a:custGeom>
              <a:avLst/>
              <a:gdLst/>
              <a:ahLst/>
              <a:cxnLst/>
              <a:rect l="0" t="0" r="0" b="0"/>
              <a:pathLst>
                <a:path w="810490" h="1111368">
                  <a:moveTo>
                    <a:pt x="810490" y="405245"/>
                  </a:moveTo>
                  <a:cubicBezTo>
                    <a:pt x="810490" y="506502"/>
                    <a:pt x="760960" y="608656"/>
                    <a:pt x="711430" y="684414"/>
                  </a:cubicBezTo>
                  <a:lnTo>
                    <a:pt x="412593" y="1106302"/>
                  </a:lnTo>
                  <a:cubicBezTo>
                    <a:pt x="409005" y="1111368"/>
                    <a:pt x="401485" y="1111368"/>
                    <a:pt x="397897" y="1106302"/>
                  </a:cubicBezTo>
                  <a:lnTo>
                    <a:pt x="99060" y="684414"/>
                  </a:lnTo>
                  <a:cubicBezTo>
                    <a:pt x="40524" y="603365"/>
                    <a:pt x="0" y="510865"/>
                    <a:pt x="0" y="405245"/>
                  </a:cubicBezTo>
                  <a:cubicBezTo>
                    <a:pt x="0" y="181434"/>
                    <a:pt x="181434" y="0"/>
                    <a:pt x="405245" y="0"/>
                  </a:cubicBezTo>
                  <a:cubicBezTo>
                    <a:pt x="629056" y="0"/>
                    <a:pt x="810490" y="181434"/>
                    <a:pt x="810490" y="405245"/>
                  </a:cubicBezTo>
                  <a:close/>
                  <a:moveTo>
                    <a:pt x="405245" y="729441"/>
                  </a:moveTo>
                  <a:cubicBezTo>
                    <a:pt x="584293" y="729441"/>
                    <a:pt x="729441" y="584293"/>
                    <a:pt x="729441" y="405245"/>
                  </a:cubicBezTo>
                  <a:cubicBezTo>
                    <a:pt x="729441" y="226196"/>
                    <a:pt x="584293" y="81049"/>
                    <a:pt x="405245" y="81049"/>
                  </a:cubicBezTo>
                  <a:cubicBezTo>
                    <a:pt x="226196" y="81049"/>
                    <a:pt x="81049" y="226196"/>
                    <a:pt x="81049" y="405245"/>
                  </a:cubicBezTo>
                  <a:cubicBezTo>
                    <a:pt x="81049" y="584293"/>
                    <a:pt x="226196" y="729441"/>
                    <a:pt x="405245" y="729441"/>
                  </a:cubicBezTo>
                  <a:close/>
                </a:path>
              </a:pathLst>
            </a:custGeom>
            <a:noFill/>
            <a:ln w="13507">
              <a:solidFill>
                <a:srgbClr val="4E88E7"/>
              </a:solidFill>
            </a:ln>
          </p:spPr>
          <p:txBody>
            <a:bodyPr rtlCol="0" anchor="ctr"/>
            <a:lstStyle/>
            <a:p>
              <a:pPr algn="ctr"/>
              <a:endParaRPr sz="2800"/>
            </a:p>
          </p:txBody>
        </p:sp>
        <p:sp>
          <p:nvSpPr>
            <p:cNvPr id="8" name="Rounded Rectangle 3">
              <a:extLst>
                <a:ext uri="{FF2B5EF4-FFF2-40B4-BE49-F238E27FC236}">
                  <a16:creationId xmlns:a16="http://schemas.microsoft.com/office/drawing/2014/main" id="{9DAF5F02-4B17-4553-8D09-FD222C326180}"/>
                </a:ext>
              </a:extLst>
            </p:cNvPr>
            <p:cNvSpPr/>
            <p:nvPr/>
          </p:nvSpPr>
          <p:spPr>
            <a:xfrm>
              <a:off x="1081834" y="3133898"/>
              <a:ext cx="216130" cy="216130"/>
            </a:xfrm>
            <a:custGeom>
              <a:avLst/>
              <a:gdLst/>
              <a:ahLst/>
              <a:cxnLst/>
              <a:rect l="0" t="0" r="0" b="0"/>
              <a:pathLst>
                <a:path w="216130" h="216130">
                  <a:moveTo>
                    <a:pt x="0" y="108065"/>
                  </a:moveTo>
                  <a:cubicBezTo>
                    <a:pt x="0" y="48382"/>
                    <a:pt x="48382" y="0"/>
                    <a:pt x="108065" y="0"/>
                  </a:cubicBezTo>
                  <a:cubicBezTo>
                    <a:pt x="167748" y="0"/>
                    <a:pt x="216130" y="48382"/>
                    <a:pt x="216130" y="108065"/>
                  </a:cubicBezTo>
                  <a:cubicBezTo>
                    <a:pt x="216130" y="167748"/>
                    <a:pt x="167748" y="216130"/>
                    <a:pt x="108065" y="216130"/>
                  </a:cubicBezTo>
                  <a:cubicBezTo>
                    <a:pt x="48382" y="216130"/>
                    <a:pt x="0" y="167748"/>
                    <a:pt x="0" y="108065"/>
                  </a:cubicBezTo>
                  <a:close/>
                  <a:moveTo>
                    <a:pt x="108065" y="162098"/>
                  </a:moveTo>
                  <a:cubicBezTo>
                    <a:pt x="137906" y="162098"/>
                    <a:pt x="162098" y="137906"/>
                    <a:pt x="162098" y="108065"/>
                  </a:cubicBezTo>
                  <a:cubicBezTo>
                    <a:pt x="162098" y="78224"/>
                    <a:pt x="137906" y="54032"/>
                    <a:pt x="108065" y="54032"/>
                  </a:cubicBezTo>
                  <a:cubicBezTo>
                    <a:pt x="78224" y="54032"/>
                    <a:pt x="54032" y="78224"/>
                    <a:pt x="54032" y="108065"/>
                  </a:cubicBezTo>
                  <a:cubicBezTo>
                    <a:pt x="54032" y="137906"/>
                    <a:pt x="78224" y="162098"/>
                    <a:pt x="108065" y="162098"/>
                  </a:cubicBezTo>
                  <a:close/>
                </a:path>
              </a:pathLst>
            </a:custGeom>
            <a:noFill/>
            <a:ln w="13507">
              <a:solidFill>
                <a:srgbClr val="4E88E7"/>
              </a:solidFill>
            </a:ln>
          </p:spPr>
          <p:txBody>
            <a:bodyPr rtlCol="0" anchor="ctr"/>
            <a:lstStyle/>
            <a:p>
              <a:pPr algn="ctr"/>
              <a:endParaRPr sz="2800"/>
            </a:p>
          </p:txBody>
        </p:sp>
      </p:grpSp>
      <p:grpSp>
        <p:nvGrpSpPr>
          <p:cNvPr id="9" name="Group 8">
            <a:extLst>
              <a:ext uri="{FF2B5EF4-FFF2-40B4-BE49-F238E27FC236}">
                <a16:creationId xmlns:a16="http://schemas.microsoft.com/office/drawing/2014/main" id="{94B3F03C-7DDA-4939-92E9-E3812C642971}"/>
              </a:ext>
            </a:extLst>
          </p:cNvPr>
          <p:cNvGrpSpPr/>
          <p:nvPr/>
        </p:nvGrpSpPr>
        <p:grpSpPr>
          <a:xfrm>
            <a:off x="4718819" y="3323117"/>
            <a:ext cx="810490" cy="1593968"/>
            <a:chOff x="2405635" y="3133898"/>
            <a:chExt cx="810490" cy="1593968"/>
          </a:xfrm>
        </p:grpSpPr>
        <p:sp>
          <p:nvSpPr>
            <p:cNvPr id="10" name="Rounded Rectangle 5">
              <a:extLst>
                <a:ext uri="{FF2B5EF4-FFF2-40B4-BE49-F238E27FC236}">
                  <a16:creationId xmlns:a16="http://schemas.microsoft.com/office/drawing/2014/main" id="{8F467C21-5EA9-4E3D-82C9-585694434663}"/>
                </a:ext>
              </a:extLst>
            </p:cNvPr>
            <p:cNvSpPr/>
            <p:nvPr/>
          </p:nvSpPr>
          <p:spPr>
            <a:xfrm>
              <a:off x="2405635" y="3616498"/>
              <a:ext cx="810490" cy="1111368"/>
            </a:xfrm>
            <a:custGeom>
              <a:avLst/>
              <a:gdLst/>
              <a:ahLst/>
              <a:cxnLst/>
              <a:rect l="0" t="0" r="0" b="0"/>
              <a:pathLst>
                <a:path w="810490" h="1111368">
                  <a:moveTo>
                    <a:pt x="405245" y="1111368"/>
                  </a:moveTo>
                  <a:cubicBezTo>
                    <a:pt x="181434" y="1111368"/>
                    <a:pt x="0" y="929934"/>
                    <a:pt x="0" y="706123"/>
                  </a:cubicBezTo>
                  <a:cubicBezTo>
                    <a:pt x="0" y="600503"/>
                    <a:pt x="40524" y="508003"/>
                    <a:pt x="99060" y="426954"/>
                  </a:cubicBezTo>
                  <a:lnTo>
                    <a:pt x="397897" y="5067"/>
                  </a:lnTo>
                  <a:cubicBezTo>
                    <a:pt x="401485" y="0"/>
                    <a:pt x="409005" y="0"/>
                    <a:pt x="412593" y="5067"/>
                  </a:cubicBezTo>
                  <a:lnTo>
                    <a:pt x="711430" y="426954"/>
                  </a:lnTo>
                  <a:cubicBezTo>
                    <a:pt x="760960" y="502712"/>
                    <a:pt x="810490" y="604866"/>
                    <a:pt x="810490" y="706123"/>
                  </a:cubicBezTo>
                  <a:cubicBezTo>
                    <a:pt x="810490" y="929934"/>
                    <a:pt x="629056" y="1111368"/>
                    <a:pt x="405245" y="1111368"/>
                  </a:cubicBezTo>
                  <a:close/>
                  <a:moveTo>
                    <a:pt x="81049" y="706123"/>
                  </a:moveTo>
                  <a:cubicBezTo>
                    <a:pt x="81049" y="885172"/>
                    <a:pt x="226196" y="1030319"/>
                    <a:pt x="405245" y="1030319"/>
                  </a:cubicBezTo>
                  <a:cubicBezTo>
                    <a:pt x="584293" y="1030319"/>
                    <a:pt x="729441" y="885172"/>
                    <a:pt x="729441" y="706123"/>
                  </a:cubicBezTo>
                  <a:cubicBezTo>
                    <a:pt x="729441" y="527074"/>
                    <a:pt x="584293" y="381926"/>
                    <a:pt x="405245" y="381926"/>
                  </a:cubicBezTo>
                  <a:cubicBezTo>
                    <a:pt x="226196" y="381926"/>
                    <a:pt x="81049" y="527074"/>
                    <a:pt x="81049" y="706123"/>
                  </a:cubicBezTo>
                  <a:close/>
                </a:path>
              </a:pathLst>
            </a:custGeom>
            <a:noFill/>
            <a:ln w="13507">
              <a:solidFill>
                <a:srgbClr val="1EABDA"/>
              </a:solidFill>
            </a:ln>
          </p:spPr>
          <p:txBody>
            <a:bodyPr rtlCol="0" anchor="ctr"/>
            <a:lstStyle/>
            <a:p>
              <a:pPr algn="ctr"/>
              <a:endParaRPr sz="2800"/>
            </a:p>
          </p:txBody>
        </p:sp>
        <p:sp>
          <p:nvSpPr>
            <p:cNvPr id="11" name="Rounded Rectangle 6">
              <a:extLst>
                <a:ext uri="{FF2B5EF4-FFF2-40B4-BE49-F238E27FC236}">
                  <a16:creationId xmlns:a16="http://schemas.microsoft.com/office/drawing/2014/main" id="{D9EF3FC2-53C4-496E-B655-EEF3D7CBECA0}"/>
                </a:ext>
              </a:extLst>
            </p:cNvPr>
            <p:cNvSpPr/>
            <p:nvPr/>
          </p:nvSpPr>
          <p:spPr>
            <a:xfrm>
              <a:off x="2702815" y="3133898"/>
              <a:ext cx="216130" cy="216130"/>
            </a:xfrm>
            <a:custGeom>
              <a:avLst/>
              <a:gdLst/>
              <a:ahLst/>
              <a:cxnLst/>
              <a:rect l="0" t="0" r="0" b="0"/>
              <a:pathLst>
                <a:path w="216130" h="216130">
                  <a:moveTo>
                    <a:pt x="0" y="108065"/>
                  </a:moveTo>
                  <a:cubicBezTo>
                    <a:pt x="0" y="48382"/>
                    <a:pt x="48382" y="0"/>
                    <a:pt x="108065" y="0"/>
                  </a:cubicBezTo>
                  <a:cubicBezTo>
                    <a:pt x="167748" y="0"/>
                    <a:pt x="216130" y="48382"/>
                    <a:pt x="216130" y="108065"/>
                  </a:cubicBezTo>
                  <a:cubicBezTo>
                    <a:pt x="216130" y="167748"/>
                    <a:pt x="167748" y="216130"/>
                    <a:pt x="108065" y="216130"/>
                  </a:cubicBezTo>
                  <a:cubicBezTo>
                    <a:pt x="48382" y="216130"/>
                    <a:pt x="0" y="167748"/>
                    <a:pt x="0" y="108065"/>
                  </a:cubicBezTo>
                  <a:close/>
                  <a:moveTo>
                    <a:pt x="108065" y="162098"/>
                  </a:moveTo>
                  <a:cubicBezTo>
                    <a:pt x="137906" y="162098"/>
                    <a:pt x="162098" y="137906"/>
                    <a:pt x="162098" y="108065"/>
                  </a:cubicBezTo>
                  <a:cubicBezTo>
                    <a:pt x="162098" y="78224"/>
                    <a:pt x="137906" y="54032"/>
                    <a:pt x="108065" y="54032"/>
                  </a:cubicBezTo>
                  <a:cubicBezTo>
                    <a:pt x="78224" y="54032"/>
                    <a:pt x="54032" y="78224"/>
                    <a:pt x="54032" y="108065"/>
                  </a:cubicBezTo>
                  <a:cubicBezTo>
                    <a:pt x="54032" y="137906"/>
                    <a:pt x="78224" y="162098"/>
                    <a:pt x="108065" y="162098"/>
                  </a:cubicBezTo>
                  <a:close/>
                </a:path>
              </a:pathLst>
            </a:custGeom>
            <a:noFill/>
            <a:ln w="13507">
              <a:solidFill>
                <a:srgbClr val="1EABDA"/>
              </a:solidFill>
            </a:ln>
          </p:spPr>
          <p:txBody>
            <a:bodyPr rtlCol="0" anchor="ctr"/>
            <a:lstStyle/>
            <a:p>
              <a:pPr algn="ctr"/>
              <a:endParaRPr sz="2800"/>
            </a:p>
          </p:txBody>
        </p:sp>
      </p:grpSp>
      <p:grpSp>
        <p:nvGrpSpPr>
          <p:cNvPr id="12" name="Group 11">
            <a:extLst>
              <a:ext uri="{FF2B5EF4-FFF2-40B4-BE49-F238E27FC236}">
                <a16:creationId xmlns:a16="http://schemas.microsoft.com/office/drawing/2014/main" id="{284CD8B1-A49D-42A8-98B1-833A2280F294}"/>
              </a:ext>
            </a:extLst>
          </p:cNvPr>
          <p:cNvGrpSpPr/>
          <p:nvPr/>
        </p:nvGrpSpPr>
        <p:grpSpPr>
          <a:xfrm>
            <a:off x="6339801" y="1945282"/>
            <a:ext cx="810490" cy="1593965"/>
            <a:chOff x="4026617" y="1756063"/>
            <a:chExt cx="810490" cy="1593965"/>
          </a:xfrm>
        </p:grpSpPr>
        <p:sp>
          <p:nvSpPr>
            <p:cNvPr id="13" name="Rounded Rectangle 8">
              <a:extLst>
                <a:ext uri="{FF2B5EF4-FFF2-40B4-BE49-F238E27FC236}">
                  <a16:creationId xmlns:a16="http://schemas.microsoft.com/office/drawing/2014/main" id="{BCB3EB71-5A5A-4EC1-893E-4D0072E31E16}"/>
                </a:ext>
              </a:extLst>
            </p:cNvPr>
            <p:cNvSpPr/>
            <p:nvPr/>
          </p:nvSpPr>
          <p:spPr>
            <a:xfrm>
              <a:off x="4026617" y="1756063"/>
              <a:ext cx="810490" cy="1111368"/>
            </a:xfrm>
            <a:custGeom>
              <a:avLst/>
              <a:gdLst/>
              <a:ahLst/>
              <a:cxnLst/>
              <a:rect l="0" t="0" r="0" b="0"/>
              <a:pathLst>
                <a:path w="810490" h="1111368">
                  <a:moveTo>
                    <a:pt x="810490" y="405245"/>
                  </a:moveTo>
                  <a:cubicBezTo>
                    <a:pt x="810490" y="506502"/>
                    <a:pt x="760960" y="608656"/>
                    <a:pt x="711430" y="684414"/>
                  </a:cubicBezTo>
                  <a:lnTo>
                    <a:pt x="412593" y="1106302"/>
                  </a:lnTo>
                  <a:cubicBezTo>
                    <a:pt x="409005" y="1111368"/>
                    <a:pt x="401485" y="1111368"/>
                    <a:pt x="397897" y="1106302"/>
                  </a:cubicBezTo>
                  <a:lnTo>
                    <a:pt x="99060" y="684414"/>
                  </a:lnTo>
                  <a:cubicBezTo>
                    <a:pt x="40524" y="603365"/>
                    <a:pt x="0" y="510865"/>
                    <a:pt x="0" y="405245"/>
                  </a:cubicBezTo>
                  <a:cubicBezTo>
                    <a:pt x="0" y="181434"/>
                    <a:pt x="181434" y="0"/>
                    <a:pt x="405245" y="0"/>
                  </a:cubicBezTo>
                  <a:cubicBezTo>
                    <a:pt x="629056" y="0"/>
                    <a:pt x="810490" y="181434"/>
                    <a:pt x="810490" y="405245"/>
                  </a:cubicBezTo>
                  <a:close/>
                  <a:moveTo>
                    <a:pt x="405245" y="729441"/>
                  </a:moveTo>
                  <a:cubicBezTo>
                    <a:pt x="584293" y="729441"/>
                    <a:pt x="729441" y="584293"/>
                    <a:pt x="729441" y="405245"/>
                  </a:cubicBezTo>
                  <a:cubicBezTo>
                    <a:pt x="729441" y="226196"/>
                    <a:pt x="584293" y="81049"/>
                    <a:pt x="405245" y="81049"/>
                  </a:cubicBezTo>
                  <a:cubicBezTo>
                    <a:pt x="226196" y="81049"/>
                    <a:pt x="81049" y="226196"/>
                    <a:pt x="81049" y="405245"/>
                  </a:cubicBezTo>
                  <a:cubicBezTo>
                    <a:pt x="81049" y="584293"/>
                    <a:pt x="226196" y="729441"/>
                    <a:pt x="405245" y="729441"/>
                  </a:cubicBezTo>
                  <a:close/>
                </a:path>
              </a:pathLst>
            </a:custGeom>
            <a:noFill/>
            <a:ln w="13507">
              <a:solidFill>
                <a:srgbClr val="3CC583"/>
              </a:solidFill>
            </a:ln>
          </p:spPr>
          <p:txBody>
            <a:bodyPr rtlCol="0" anchor="ctr"/>
            <a:lstStyle/>
            <a:p>
              <a:pPr algn="ctr"/>
              <a:endParaRPr sz="2800"/>
            </a:p>
          </p:txBody>
        </p:sp>
        <p:sp>
          <p:nvSpPr>
            <p:cNvPr id="14" name="Rounded Rectangle 9">
              <a:extLst>
                <a:ext uri="{FF2B5EF4-FFF2-40B4-BE49-F238E27FC236}">
                  <a16:creationId xmlns:a16="http://schemas.microsoft.com/office/drawing/2014/main" id="{8B037EA7-ECDC-4E8D-929B-33040C677333}"/>
                </a:ext>
              </a:extLst>
            </p:cNvPr>
            <p:cNvSpPr/>
            <p:nvPr/>
          </p:nvSpPr>
          <p:spPr>
            <a:xfrm>
              <a:off x="4323797" y="3133898"/>
              <a:ext cx="216130" cy="216130"/>
            </a:xfrm>
            <a:custGeom>
              <a:avLst/>
              <a:gdLst/>
              <a:ahLst/>
              <a:cxnLst/>
              <a:rect l="0" t="0" r="0" b="0"/>
              <a:pathLst>
                <a:path w="216130" h="216130">
                  <a:moveTo>
                    <a:pt x="0" y="108065"/>
                  </a:moveTo>
                  <a:cubicBezTo>
                    <a:pt x="0" y="48382"/>
                    <a:pt x="48382" y="0"/>
                    <a:pt x="108065" y="0"/>
                  </a:cubicBezTo>
                  <a:cubicBezTo>
                    <a:pt x="167748" y="0"/>
                    <a:pt x="216130" y="48382"/>
                    <a:pt x="216130" y="108065"/>
                  </a:cubicBezTo>
                  <a:cubicBezTo>
                    <a:pt x="216130" y="167748"/>
                    <a:pt x="167748" y="216130"/>
                    <a:pt x="108065" y="216130"/>
                  </a:cubicBezTo>
                  <a:cubicBezTo>
                    <a:pt x="48382" y="216130"/>
                    <a:pt x="0" y="167748"/>
                    <a:pt x="0" y="108065"/>
                  </a:cubicBezTo>
                  <a:close/>
                  <a:moveTo>
                    <a:pt x="108065" y="162098"/>
                  </a:moveTo>
                  <a:cubicBezTo>
                    <a:pt x="137906" y="162098"/>
                    <a:pt x="162098" y="137906"/>
                    <a:pt x="162098" y="108065"/>
                  </a:cubicBezTo>
                  <a:cubicBezTo>
                    <a:pt x="162098" y="78224"/>
                    <a:pt x="137906" y="54032"/>
                    <a:pt x="108065" y="54032"/>
                  </a:cubicBezTo>
                  <a:cubicBezTo>
                    <a:pt x="78224" y="54032"/>
                    <a:pt x="54032" y="78224"/>
                    <a:pt x="54032" y="108065"/>
                  </a:cubicBezTo>
                  <a:cubicBezTo>
                    <a:pt x="54032" y="137906"/>
                    <a:pt x="78224" y="162098"/>
                    <a:pt x="108065" y="162098"/>
                  </a:cubicBezTo>
                  <a:close/>
                </a:path>
              </a:pathLst>
            </a:custGeom>
            <a:noFill/>
            <a:ln w="13507">
              <a:solidFill>
                <a:srgbClr val="3CC583"/>
              </a:solidFill>
            </a:ln>
          </p:spPr>
          <p:txBody>
            <a:bodyPr rtlCol="0" anchor="ctr"/>
            <a:lstStyle/>
            <a:p>
              <a:pPr algn="ctr"/>
              <a:endParaRPr sz="2800"/>
            </a:p>
          </p:txBody>
        </p:sp>
      </p:grpSp>
      <p:grpSp>
        <p:nvGrpSpPr>
          <p:cNvPr id="15" name="Group 14">
            <a:extLst>
              <a:ext uri="{FF2B5EF4-FFF2-40B4-BE49-F238E27FC236}">
                <a16:creationId xmlns:a16="http://schemas.microsoft.com/office/drawing/2014/main" id="{C1802A2D-27B8-4AD9-833C-8D302D9F27A4}"/>
              </a:ext>
            </a:extLst>
          </p:cNvPr>
          <p:cNvGrpSpPr/>
          <p:nvPr/>
        </p:nvGrpSpPr>
        <p:grpSpPr>
          <a:xfrm>
            <a:off x="7960783" y="3323117"/>
            <a:ext cx="810490" cy="1593968"/>
            <a:chOff x="5647599" y="3133898"/>
            <a:chExt cx="810490" cy="1593968"/>
          </a:xfrm>
        </p:grpSpPr>
        <p:sp>
          <p:nvSpPr>
            <p:cNvPr id="16" name="Rounded Rectangle 11">
              <a:extLst>
                <a:ext uri="{FF2B5EF4-FFF2-40B4-BE49-F238E27FC236}">
                  <a16:creationId xmlns:a16="http://schemas.microsoft.com/office/drawing/2014/main" id="{EDA67111-1C0C-4BB6-8F63-A62875923017}"/>
                </a:ext>
              </a:extLst>
            </p:cNvPr>
            <p:cNvSpPr/>
            <p:nvPr/>
          </p:nvSpPr>
          <p:spPr>
            <a:xfrm>
              <a:off x="5647599" y="3616498"/>
              <a:ext cx="810490" cy="1111368"/>
            </a:xfrm>
            <a:custGeom>
              <a:avLst/>
              <a:gdLst/>
              <a:ahLst/>
              <a:cxnLst/>
              <a:rect l="0" t="0" r="0" b="0"/>
              <a:pathLst>
                <a:path w="810490" h="1111368">
                  <a:moveTo>
                    <a:pt x="405245" y="1111368"/>
                  </a:moveTo>
                  <a:cubicBezTo>
                    <a:pt x="181434" y="1111368"/>
                    <a:pt x="0" y="929934"/>
                    <a:pt x="0" y="706123"/>
                  </a:cubicBezTo>
                  <a:cubicBezTo>
                    <a:pt x="0" y="600503"/>
                    <a:pt x="40524" y="508003"/>
                    <a:pt x="99060" y="426954"/>
                  </a:cubicBezTo>
                  <a:lnTo>
                    <a:pt x="397897" y="5067"/>
                  </a:lnTo>
                  <a:cubicBezTo>
                    <a:pt x="401485" y="0"/>
                    <a:pt x="409005" y="0"/>
                    <a:pt x="412593" y="5067"/>
                  </a:cubicBezTo>
                  <a:lnTo>
                    <a:pt x="711430" y="426954"/>
                  </a:lnTo>
                  <a:cubicBezTo>
                    <a:pt x="760960" y="502712"/>
                    <a:pt x="810490" y="604866"/>
                    <a:pt x="810490" y="706123"/>
                  </a:cubicBezTo>
                  <a:cubicBezTo>
                    <a:pt x="810490" y="929934"/>
                    <a:pt x="629056" y="1111368"/>
                    <a:pt x="405245" y="1111368"/>
                  </a:cubicBezTo>
                  <a:close/>
                  <a:moveTo>
                    <a:pt x="81049" y="706123"/>
                  </a:moveTo>
                  <a:cubicBezTo>
                    <a:pt x="81049" y="885172"/>
                    <a:pt x="226196" y="1030319"/>
                    <a:pt x="405245" y="1030319"/>
                  </a:cubicBezTo>
                  <a:cubicBezTo>
                    <a:pt x="584293" y="1030319"/>
                    <a:pt x="729441" y="885172"/>
                    <a:pt x="729441" y="706123"/>
                  </a:cubicBezTo>
                  <a:cubicBezTo>
                    <a:pt x="729441" y="527074"/>
                    <a:pt x="584293" y="381926"/>
                    <a:pt x="405245" y="381926"/>
                  </a:cubicBezTo>
                  <a:cubicBezTo>
                    <a:pt x="226196" y="381926"/>
                    <a:pt x="81049" y="527074"/>
                    <a:pt x="81049" y="706123"/>
                  </a:cubicBezTo>
                  <a:close/>
                </a:path>
              </a:pathLst>
            </a:custGeom>
            <a:noFill/>
            <a:ln w="13507">
              <a:solidFill>
                <a:srgbClr val="92BD39"/>
              </a:solidFill>
            </a:ln>
          </p:spPr>
          <p:txBody>
            <a:bodyPr rtlCol="0" anchor="ctr"/>
            <a:lstStyle/>
            <a:p>
              <a:pPr algn="ctr"/>
              <a:endParaRPr sz="2800"/>
            </a:p>
          </p:txBody>
        </p:sp>
        <p:sp>
          <p:nvSpPr>
            <p:cNvPr id="17" name="Rounded Rectangle 12">
              <a:extLst>
                <a:ext uri="{FF2B5EF4-FFF2-40B4-BE49-F238E27FC236}">
                  <a16:creationId xmlns:a16="http://schemas.microsoft.com/office/drawing/2014/main" id="{53933B9F-224A-4BC7-88D0-FA60EFA671B3}"/>
                </a:ext>
              </a:extLst>
            </p:cNvPr>
            <p:cNvSpPr/>
            <p:nvPr/>
          </p:nvSpPr>
          <p:spPr>
            <a:xfrm>
              <a:off x="5944779" y="3133898"/>
              <a:ext cx="216130" cy="216130"/>
            </a:xfrm>
            <a:custGeom>
              <a:avLst/>
              <a:gdLst/>
              <a:ahLst/>
              <a:cxnLst/>
              <a:rect l="0" t="0" r="0" b="0"/>
              <a:pathLst>
                <a:path w="216130" h="216130">
                  <a:moveTo>
                    <a:pt x="0" y="108065"/>
                  </a:moveTo>
                  <a:cubicBezTo>
                    <a:pt x="0" y="48382"/>
                    <a:pt x="48382" y="0"/>
                    <a:pt x="108065" y="0"/>
                  </a:cubicBezTo>
                  <a:cubicBezTo>
                    <a:pt x="167748" y="0"/>
                    <a:pt x="216130" y="48382"/>
                    <a:pt x="216130" y="108065"/>
                  </a:cubicBezTo>
                  <a:cubicBezTo>
                    <a:pt x="216130" y="167748"/>
                    <a:pt x="167748" y="216130"/>
                    <a:pt x="108065" y="216130"/>
                  </a:cubicBezTo>
                  <a:cubicBezTo>
                    <a:pt x="48382" y="216130"/>
                    <a:pt x="0" y="167748"/>
                    <a:pt x="0" y="108065"/>
                  </a:cubicBezTo>
                  <a:close/>
                  <a:moveTo>
                    <a:pt x="108065" y="162098"/>
                  </a:moveTo>
                  <a:cubicBezTo>
                    <a:pt x="137906" y="162098"/>
                    <a:pt x="162098" y="137906"/>
                    <a:pt x="162098" y="108065"/>
                  </a:cubicBezTo>
                  <a:cubicBezTo>
                    <a:pt x="162098" y="78224"/>
                    <a:pt x="137906" y="54032"/>
                    <a:pt x="108065" y="54032"/>
                  </a:cubicBezTo>
                  <a:cubicBezTo>
                    <a:pt x="78224" y="54032"/>
                    <a:pt x="54032" y="78224"/>
                    <a:pt x="54032" y="108065"/>
                  </a:cubicBezTo>
                  <a:cubicBezTo>
                    <a:pt x="54032" y="137906"/>
                    <a:pt x="78224" y="162098"/>
                    <a:pt x="108065" y="162098"/>
                  </a:cubicBezTo>
                  <a:close/>
                </a:path>
              </a:pathLst>
            </a:custGeom>
            <a:noFill/>
            <a:ln w="13507">
              <a:solidFill>
                <a:srgbClr val="92BD39"/>
              </a:solidFill>
            </a:ln>
          </p:spPr>
          <p:txBody>
            <a:bodyPr rtlCol="0" anchor="ctr"/>
            <a:lstStyle/>
            <a:p>
              <a:pPr algn="ctr"/>
              <a:endParaRPr sz="2800"/>
            </a:p>
          </p:txBody>
        </p:sp>
      </p:grpSp>
      <p:sp>
        <p:nvSpPr>
          <p:cNvPr id="18" name="TextBox 17">
            <a:extLst>
              <a:ext uri="{FF2B5EF4-FFF2-40B4-BE49-F238E27FC236}">
                <a16:creationId xmlns:a16="http://schemas.microsoft.com/office/drawing/2014/main" id="{5BC3FB9A-4575-4002-9A6F-F861CD613053}"/>
              </a:ext>
            </a:extLst>
          </p:cNvPr>
          <p:cNvSpPr txBox="1"/>
          <p:nvPr/>
        </p:nvSpPr>
        <p:spPr>
          <a:xfrm>
            <a:off x="4750827" y="1463745"/>
            <a:ext cx="705322" cy="369332"/>
          </a:xfrm>
          <a:prstGeom prst="rect">
            <a:avLst/>
          </a:prstGeom>
          <a:noFill/>
          <a:ln>
            <a:noFill/>
          </a:ln>
        </p:spPr>
        <p:txBody>
          <a:bodyPr wrap="none" lIns="0" tIns="0" rIns="0" bIns="0" anchor="t">
            <a:spAutoFit/>
          </a:bodyPr>
          <a:lstStyle/>
          <a:p>
            <a:pPr algn="ctr"/>
            <a:r>
              <a:rPr sz="2400" b="1" dirty="0">
                <a:solidFill>
                  <a:srgbClr val="1EABDA"/>
                </a:solidFill>
                <a:latin typeface="Roboto"/>
              </a:rPr>
              <a:t>202</a:t>
            </a:r>
            <a:r>
              <a:rPr lang="es-CO" sz="2400" b="1" dirty="0">
                <a:solidFill>
                  <a:srgbClr val="1EABDA"/>
                </a:solidFill>
                <a:latin typeface="Roboto"/>
              </a:rPr>
              <a:t>3</a:t>
            </a:r>
            <a:endParaRPr sz="2400" b="1" dirty="0">
              <a:solidFill>
                <a:srgbClr val="1EABDA"/>
              </a:solidFill>
              <a:latin typeface="Roboto"/>
            </a:endParaRPr>
          </a:p>
        </p:txBody>
      </p:sp>
      <p:sp>
        <p:nvSpPr>
          <p:cNvPr id="19" name="TextBox 18">
            <a:extLst>
              <a:ext uri="{FF2B5EF4-FFF2-40B4-BE49-F238E27FC236}">
                <a16:creationId xmlns:a16="http://schemas.microsoft.com/office/drawing/2014/main" id="{596422A4-5A92-44B0-9C97-45CFDB4E641C}"/>
              </a:ext>
            </a:extLst>
          </p:cNvPr>
          <p:cNvSpPr txBox="1"/>
          <p:nvPr/>
        </p:nvSpPr>
        <p:spPr>
          <a:xfrm>
            <a:off x="7992791" y="1463745"/>
            <a:ext cx="705322" cy="369332"/>
          </a:xfrm>
          <a:prstGeom prst="rect">
            <a:avLst/>
          </a:prstGeom>
          <a:noFill/>
          <a:ln>
            <a:noFill/>
          </a:ln>
        </p:spPr>
        <p:txBody>
          <a:bodyPr wrap="none" lIns="0" tIns="0" rIns="0" bIns="0" anchor="t">
            <a:spAutoFit/>
          </a:bodyPr>
          <a:lstStyle/>
          <a:p>
            <a:pPr algn="ctr"/>
            <a:r>
              <a:rPr sz="2400" b="1" dirty="0">
                <a:solidFill>
                  <a:srgbClr val="92BD39"/>
                </a:solidFill>
                <a:latin typeface="Roboto"/>
              </a:rPr>
              <a:t>202</a:t>
            </a:r>
            <a:r>
              <a:rPr lang="es-CO" sz="2400" b="1" dirty="0">
                <a:solidFill>
                  <a:srgbClr val="92BD39"/>
                </a:solidFill>
                <a:latin typeface="Roboto"/>
              </a:rPr>
              <a:t>4</a:t>
            </a:r>
            <a:endParaRPr sz="2400" b="1" dirty="0">
              <a:solidFill>
                <a:srgbClr val="92BD39"/>
              </a:solidFill>
              <a:latin typeface="Roboto"/>
            </a:endParaRPr>
          </a:p>
        </p:txBody>
      </p:sp>
      <p:sp>
        <p:nvSpPr>
          <p:cNvPr id="20" name="TextBox 19">
            <a:extLst>
              <a:ext uri="{FF2B5EF4-FFF2-40B4-BE49-F238E27FC236}">
                <a16:creationId xmlns:a16="http://schemas.microsoft.com/office/drawing/2014/main" id="{C5B3DE4C-979D-4E15-9165-60E992E7F4BF}"/>
              </a:ext>
            </a:extLst>
          </p:cNvPr>
          <p:cNvSpPr txBox="1"/>
          <p:nvPr/>
        </p:nvSpPr>
        <p:spPr>
          <a:xfrm>
            <a:off x="4135931" y="1941682"/>
            <a:ext cx="2087185" cy="1292662"/>
          </a:xfrm>
          <a:prstGeom prst="rect">
            <a:avLst/>
          </a:prstGeom>
          <a:noFill/>
          <a:ln>
            <a:noFill/>
          </a:ln>
        </p:spPr>
        <p:txBody>
          <a:bodyPr wrap="square" lIns="0" tIns="0" rIns="0" bIns="0" anchor="t">
            <a:spAutoFit/>
          </a:bodyPr>
          <a:lstStyle/>
          <a:p>
            <a:pPr algn="ctr"/>
            <a:r>
              <a:rPr lang="es-CO" dirty="0" err="1"/>
              <a:t>Koivikko</a:t>
            </a:r>
            <a:r>
              <a:rPr lang="es-CO" dirty="0"/>
              <a:t> Cols. a pesar de la detección de VHS-1 en una fracción de los tumores, la presencia de este, no se asoció́ con diferencias significativas</a:t>
            </a:r>
            <a:endParaRPr b="0" dirty="0">
              <a:solidFill>
                <a:srgbClr val="484848"/>
              </a:solidFill>
              <a:latin typeface="+mn-lt"/>
            </a:endParaRPr>
          </a:p>
        </p:txBody>
      </p:sp>
      <p:sp>
        <p:nvSpPr>
          <p:cNvPr id="21" name="TextBox 20">
            <a:extLst>
              <a:ext uri="{FF2B5EF4-FFF2-40B4-BE49-F238E27FC236}">
                <a16:creationId xmlns:a16="http://schemas.microsoft.com/office/drawing/2014/main" id="{C6C8E825-BD2C-40D7-B34D-EF8FF4927F76}"/>
              </a:ext>
            </a:extLst>
          </p:cNvPr>
          <p:cNvSpPr txBox="1"/>
          <p:nvPr/>
        </p:nvSpPr>
        <p:spPr>
          <a:xfrm>
            <a:off x="7383329" y="1958309"/>
            <a:ext cx="2656021" cy="646331"/>
          </a:xfrm>
          <a:prstGeom prst="rect">
            <a:avLst/>
          </a:prstGeom>
          <a:noFill/>
          <a:ln>
            <a:noFill/>
          </a:ln>
        </p:spPr>
        <p:txBody>
          <a:bodyPr wrap="square" lIns="0" tIns="0" rIns="0" bIns="0" anchor="t">
            <a:spAutoFit/>
          </a:bodyPr>
          <a:lstStyle/>
          <a:p>
            <a:pPr algn="ctr"/>
            <a:r>
              <a:rPr lang="es-CO" dirty="0" err="1"/>
              <a:t>Nairica</a:t>
            </a:r>
            <a:r>
              <a:rPr lang="es-CO" dirty="0"/>
              <a:t> et al asociaron el VPH con el CECO</a:t>
            </a:r>
            <a:r>
              <a:rPr lang="es-CO" dirty="0">
                <a:solidFill>
                  <a:srgbClr val="484848"/>
                </a:solidFill>
                <a:latin typeface="+mn-lt"/>
              </a:rPr>
              <a:t>, utilizando la </a:t>
            </a:r>
            <a:r>
              <a:rPr lang="es-CO" b="1" dirty="0">
                <a:solidFill>
                  <a:srgbClr val="484848"/>
                </a:solidFill>
                <a:latin typeface="+mn-lt"/>
              </a:rPr>
              <a:t>PCR</a:t>
            </a:r>
            <a:r>
              <a:rPr lang="es-CO" dirty="0">
                <a:solidFill>
                  <a:srgbClr val="484848"/>
                </a:solidFill>
                <a:latin typeface="+mn-lt"/>
              </a:rPr>
              <a:t> </a:t>
            </a:r>
            <a:r>
              <a:rPr lang="es-CO" b="1" dirty="0">
                <a:solidFill>
                  <a:srgbClr val="484848"/>
                </a:solidFill>
                <a:latin typeface="+mn-lt"/>
              </a:rPr>
              <a:t>múltiplex</a:t>
            </a:r>
            <a:r>
              <a:rPr lang="es-CO" dirty="0">
                <a:solidFill>
                  <a:srgbClr val="484848"/>
                </a:solidFill>
                <a:latin typeface="+mn-lt"/>
              </a:rPr>
              <a:t> </a:t>
            </a:r>
            <a:endParaRPr b="0" dirty="0">
              <a:solidFill>
                <a:srgbClr val="484848"/>
              </a:solidFill>
              <a:latin typeface="+mn-lt"/>
            </a:endParaRPr>
          </a:p>
        </p:txBody>
      </p:sp>
      <p:sp>
        <p:nvSpPr>
          <p:cNvPr id="23" name="TextBox 22">
            <a:extLst>
              <a:ext uri="{FF2B5EF4-FFF2-40B4-BE49-F238E27FC236}">
                <a16:creationId xmlns:a16="http://schemas.microsoft.com/office/drawing/2014/main" id="{86223E48-9D51-474A-A846-AC0CDBBD0E13}"/>
              </a:ext>
            </a:extLst>
          </p:cNvPr>
          <p:cNvSpPr txBox="1"/>
          <p:nvPr/>
        </p:nvSpPr>
        <p:spPr>
          <a:xfrm>
            <a:off x="6371809" y="3949250"/>
            <a:ext cx="705321" cy="369332"/>
          </a:xfrm>
          <a:prstGeom prst="rect">
            <a:avLst/>
          </a:prstGeom>
          <a:noFill/>
          <a:ln>
            <a:noFill/>
          </a:ln>
        </p:spPr>
        <p:txBody>
          <a:bodyPr wrap="none" lIns="0" tIns="0" rIns="0" bIns="0" anchor="t">
            <a:spAutoFit/>
          </a:bodyPr>
          <a:lstStyle/>
          <a:p>
            <a:pPr algn="ctr"/>
            <a:r>
              <a:rPr sz="2400" b="1">
                <a:solidFill>
                  <a:srgbClr val="3CC583"/>
                </a:solidFill>
                <a:latin typeface="Roboto"/>
              </a:rPr>
              <a:t>2022</a:t>
            </a:r>
          </a:p>
        </p:txBody>
      </p:sp>
      <p:sp>
        <p:nvSpPr>
          <p:cNvPr id="24" name="TextBox 23">
            <a:extLst>
              <a:ext uri="{FF2B5EF4-FFF2-40B4-BE49-F238E27FC236}">
                <a16:creationId xmlns:a16="http://schemas.microsoft.com/office/drawing/2014/main" id="{850BFB87-CEE3-4035-B8E7-3AA328733B2C}"/>
              </a:ext>
            </a:extLst>
          </p:cNvPr>
          <p:cNvSpPr txBox="1"/>
          <p:nvPr/>
        </p:nvSpPr>
        <p:spPr>
          <a:xfrm>
            <a:off x="5690158" y="4387965"/>
            <a:ext cx="2197359" cy="861774"/>
          </a:xfrm>
          <a:prstGeom prst="rect">
            <a:avLst/>
          </a:prstGeom>
          <a:noFill/>
          <a:ln>
            <a:noFill/>
          </a:ln>
        </p:spPr>
        <p:txBody>
          <a:bodyPr wrap="square" lIns="0" tIns="0" rIns="0" bIns="0" anchor="t">
            <a:spAutoFit/>
          </a:bodyPr>
          <a:lstStyle/>
          <a:p>
            <a:pPr algn="ctr"/>
            <a:r>
              <a:rPr b="0" dirty="0">
                <a:solidFill>
                  <a:srgbClr val="484848"/>
                </a:solidFill>
                <a:latin typeface="+mn-lt"/>
              </a:rPr>
              <a:t>Menezes et al.
</a:t>
            </a:r>
            <a:r>
              <a:rPr b="0" dirty="0" err="1">
                <a:solidFill>
                  <a:srgbClr val="484848"/>
                </a:solidFill>
                <a:latin typeface="+mn-lt"/>
              </a:rPr>
              <a:t>encuentran</a:t>
            </a:r>
            <a:r>
              <a:rPr b="0" dirty="0">
                <a:solidFill>
                  <a:srgbClr val="484848"/>
                </a:solidFill>
                <a:latin typeface="+mn-lt"/>
              </a:rPr>
              <a:t> una
</a:t>
            </a:r>
            <a:r>
              <a:rPr b="0" dirty="0" err="1">
                <a:solidFill>
                  <a:srgbClr val="484848"/>
                </a:solidFill>
                <a:latin typeface="+mn-lt"/>
              </a:rPr>
              <a:t>prevalencia</a:t>
            </a:r>
            <a:r>
              <a:rPr b="0" dirty="0">
                <a:solidFill>
                  <a:srgbClr val="484848"/>
                </a:solidFill>
                <a:latin typeface="+mn-lt"/>
              </a:rPr>
              <a:t> del 28.8% de
VPH </a:t>
            </a:r>
            <a:r>
              <a:rPr b="0" dirty="0" err="1">
                <a:solidFill>
                  <a:srgbClr val="484848"/>
                </a:solidFill>
                <a:latin typeface="+mn-lt"/>
              </a:rPr>
              <a:t>en</a:t>
            </a:r>
            <a:r>
              <a:rPr b="0" dirty="0">
                <a:solidFill>
                  <a:srgbClr val="484848"/>
                </a:solidFill>
                <a:latin typeface="+mn-lt"/>
              </a:rPr>
              <a:t> CECO </a:t>
            </a:r>
            <a:r>
              <a:rPr b="0" dirty="0" err="1">
                <a:solidFill>
                  <a:srgbClr val="484848"/>
                </a:solidFill>
                <a:latin typeface="+mn-lt"/>
              </a:rPr>
              <a:t>en</a:t>
            </a:r>
            <a:r>
              <a:rPr b="0" dirty="0">
                <a:solidFill>
                  <a:srgbClr val="484848"/>
                </a:solidFill>
                <a:latin typeface="+mn-lt"/>
              </a:rPr>
              <a:t> </a:t>
            </a:r>
            <a:r>
              <a:rPr b="0" dirty="0" err="1">
                <a:solidFill>
                  <a:srgbClr val="484848"/>
                </a:solidFill>
                <a:latin typeface="+mn-lt"/>
              </a:rPr>
              <a:t>Brasil</a:t>
            </a:r>
            <a:endParaRPr b="0" dirty="0">
              <a:solidFill>
                <a:srgbClr val="484848"/>
              </a:solidFill>
              <a:latin typeface="+mn-lt"/>
            </a:endParaRPr>
          </a:p>
        </p:txBody>
      </p:sp>
      <p:sp>
        <p:nvSpPr>
          <p:cNvPr id="25" name="Rounded Rectangle 23">
            <a:extLst>
              <a:ext uri="{FF2B5EF4-FFF2-40B4-BE49-F238E27FC236}">
                <a16:creationId xmlns:a16="http://schemas.microsoft.com/office/drawing/2014/main" id="{DE46DB06-CF0A-452A-ABBD-5121FA5045B8}"/>
              </a:ext>
            </a:extLst>
          </p:cNvPr>
          <p:cNvSpPr/>
          <p:nvPr/>
        </p:nvSpPr>
        <p:spPr>
          <a:xfrm>
            <a:off x="3304297" y="2159270"/>
            <a:ext cx="397572" cy="382515"/>
          </a:xfrm>
          <a:custGeom>
            <a:avLst/>
            <a:gdLst/>
            <a:ahLst/>
            <a:cxnLst/>
            <a:rect l="0" t="0" r="0" b="0"/>
            <a:pathLst>
              <a:path w="397572" h="382515">
                <a:moveTo>
                  <a:pt x="251846" y="0"/>
                </a:moveTo>
                <a:cubicBezTo>
                  <a:pt x="254945" y="27706"/>
                  <a:pt x="260902" y="55018"/>
                  <a:pt x="269623" y="81499"/>
                </a:cubicBezTo>
                <a:cubicBezTo>
                  <a:pt x="276646" y="101871"/>
                  <a:pt x="291840" y="118397"/>
                  <a:pt x="311552" y="127102"/>
                </a:cubicBezTo>
                <a:cubicBezTo>
                  <a:pt x="334900" y="137447"/>
                  <a:pt x="348764" y="161816"/>
                  <a:pt x="345727" y="187172"/>
                </a:cubicBezTo>
                <a:cubicBezTo>
                  <a:pt x="342690" y="212527"/>
                  <a:pt x="323463" y="232933"/>
                  <a:pt x="298333" y="237471"/>
                </a:cubicBezTo>
                <a:cubicBezTo>
                  <a:pt x="273203" y="242010"/>
                  <a:pt x="248053" y="229618"/>
                  <a:pt x="236339" y="206927"/>
                </a:cubicBezTo>
                <a:moveTo>
                  <a:pt x="165268" y="206927"/>
                </a:moveTo>
                <a:cubicBezTo>
                  <a:pt x="153548" y="229628"/>
                  <a:pt x="128386" y="242022"/>
                  <a:pt x="103246" y="237478"/>
                </a:cubicBezTo>
                <a:cubicBezTo>
                  <a:pt x="78106" y="232934"/>
                  <a:pt x="58875" y="212515"/>
                  <a:pt x="55844" y="187148"/>
                </a:cubicBezTo>
                <a:cubicBezTo>
                  <a:pt x="52813" y="161781"/>
                  <a:pt x="66692" y="137406"/>
                  <a:pt x="90054" y="127067"/>
                </a:cubicBezTo>
                <a:cubicBezTo>
                  <a:pt x="109774" y="118340"/>
                  <a:pt x="124963" y="101787"/>
                  <a:pt x="131965" y="81391"/>
                </a:cubicBezTo>
                <a:cubicBezTo>
                  <a:pt x="140626" y="55125"/>
                  <a:pt x="146565" y="28038"/>
                  <a:pt x="149688" y="558"/>
                </a:cubicBezTo>
                <a:moveTo>
                  <a:pt x="278322" y="189997"/>
                </a:moveTo>
                <a:cubicBezTo>
                  <a:pt x="239563" y="189997"/>
                  <a:pt x="239563" y="219066"/>
                  <a:pt x="200875" y="219066"/>
                </a:cubicBezTo>
                <a:cubicBezTo>
                  <a:pt x="162188" y="219066"/>
                  <a:pt x="162044" y="189997"/>
                  <a:pt x="123266" y="189997"/>
                </a:cubicBezTo>
                <a:moveTo>
                  <a:pt x="0" y="382515"/>
                </a:moveTo>
                <a:lnTo>
                  <a:pt x="0" y="283455"/>
                </a:lnTo>
                <a:moveTo>
                  <a:pt x="0" y="283455"/>
                </a:moveTo>
                <a:lnTo>
                  <a:pt x="10806" y="283455"/>
                </a:lnTo>
                <a:cubicBezTo>
                  <a:pt x="28711" y="283455"/>
                  <a:pt x="43226" y="297970"/>
                  <a:pt x="43226" y="315875"/>
                </a:cubicBezTo>
                <a:cubicBezTo>
                  <a:pt x="43226" y="333780"/>
                  <a:pt x="28711" y="348294"/>
                  <a:pt x="10806" y="348294"/>
                </a:cubicBezTo>
                <a:lnTo>
                  <a:pt x="0" y="348294"/>
                </a:lnTo>
                <a:moveTo>
                  <a:pt x="79247" y="382515"/>
                </a:moveTo>
                <a:lnTo>
                  <a:pt x="79247" y="283455"/>
                </a:lnTo>
                <a:lnTo>
                  <a:pt x="111667" y="337488"/>
                </a:lnTo>
                <a:lnTo>
                  <a:pt x="144087" y="283455"/>
                </a:lnTo>
                <a:lnTo>
                  <a:pt x="144087" y="382515"/>
                </a:lnTo>
                <a:moveTo>
                  <a:pt x="200803" y="310129"/>
                </a:moveTo>
                <a:cubicBezTo>
                  <a:pt x="200803" y="296969"/>
                  <a:pt x="211471" y="286301"/>
                  <a:pt x="224632" y="286301"/>
                </a:cubicBezTo>
                <a:lnTo>
                  <a:pt x="224632" y="286301"/>
                </a:lnTo>
                <a:cubicBezTo>
                  <a:pt x="237799" y="286291"/>
                  <a:pt x="248478" y="296962"/>
                  <a:pt x="248478" y="310129"/>
                </a:cubicBezTo>
                <a:lnTo>
                  <a:pt x="248478" y="310129"/>
                </a:lnTo>
                <a:cubicBezTo>
                  <a:pt x="248478" y="317849"/>
                  <a:pt x="245848" y="325339"/>
                  <a:pt x="241021" y="331364"/>
                </a:cubicBezTo>
                <a:lnTo>
                  <a:pt x="200803" y="381651"/>
                </a:lnTo>
                <a:lnTo>
                  <a:pt x="248478" y="381651"/>
                </a:lnTo>
                <a:moveTo>
                  <a:pt x="349897" y="381723"/>
                </a:moveTo>
                <a:lnTo>
                  <a:pt x="373744" y="381723"/>
                </a:lnTo>
                <a:cubicBezTo>
                  <a:pt x="386654" y="381368"/>
                  <a:pt x="396935" y="370800"/>
                  <a:pt x="396935" y="357885"/>
                </a:cubicBezTo>
                <a:cubicBezTo>
                  <a:pt x="396935" y="344970"/>
                  <a:pt x="386654" y="334403"/>
                  <a:pt x="373744" y="334048"/>
                </a:cubicBezTo>
                <a:lnTo>
                  <a:pt x="361821" y="334048"/>
                </a:lnTo>
                <a:cubicBezTo>
                  <a:pt x="355236" y="334048"/>
                  <a:pt x="349897" y="328710"/>
                  <a:pt x="349897" y="322125"/>
                </a:cubicBezTo>
                <a:lnTo>
                  <a:pt x="349897" y="286373"/>
                </a:lnTo>
                <a:lnTo>
                  <a:pt x="397572" y="286373"/>
                </a:lnTo>
                <a:moveTo>
                  <a:pt x="290425" y="373510"/>
                </a:moveTo>
                <a:cubicBezTo>
                  <a:pt x="290425" y="369780"/>
                  <a:pt x="293449" y="366756"/>
                  <a:pt x="297180" y="366756"/>
                </a:cubicBezTo>
                <a:cubicBezTo>
                  <a:pt x="300910" y="366756"/>
                  <a:pt x="303934" y="369780"/>
                  <a:pt x="303934" y="373510"/>
                </a:cubicBezTo>
                <a:cubicBezTo>
                  <a:pt x="303934" y="377240"/>
                  <a:pt x="300910" y="380264"/>
                  <a:pt x="297180" y="380264"/>
                </a:cubicBezTo>
                <a:cubicBezTo>
                  <a:pt x="293449" y="380264"/>
                  <a:pt x="290425" y="377240"/>
                  <a:pt x="290425" y="373510"/>
                </a:cubicBezTo>
              </a:path>
            </a:pathLst>
          </a:custGeom>
          <a:noFill/>
          <a:ln w="13507">
            <a:solidFill>
              <a:srgbClr val="4E88E7"/>
            </a:solidFill>
          </a:ln>
        </p:spPr>
        <p:txBody>
          <a:bodyPr rtlCol="0" anchor="ctr"/>
          <a:lstStyle/>
          <a:p>
            <a:pPr algn="ctr"/>
            <a:endParaRPr sz="2800"/>
          </a:p>
        </p:txBody>
      </p:sp>
      <p:sp>
        <p:nvSpPr>
          <p:cNvPr id="26" name="Rounded Rectangle 24">
            <a:extLst>
              <a:ext uri="{FF2B5EF4-FFF2-40B4-BE49-F238E27FC236}">
                <a16:creationId xmlns:a16="http://schemas.microsoft.com/office/drawing/2014/main" id="{032F562D-DDEB-48C5-94F5-4AF6DBAABE65}"/>
              </a:ext>
            </a:extLst>
          </p:cNvPr>
          <p:cNvSpPr/>
          <p:nvPr/>
        </p:nvSpPr>
        <p:spPr>
          <a:xfrm>
            <a:off x="6512076" y="2133640"/>
            <a:ext cx="437142" cy="421185"/>
          </a:xfrm>
          <a:custGeom>
            <a:avLst/>
            <a:gdLst/>
            <a:ahLst/>
            <a:cxnLst/>
            <a:rect l="0" t="0" r="0" b="0"/>
            <a:pathLst>
              <a:path w="437142" h="421185">
                <a:moveTo>
                  <a:pt x="190015" y="331130"/>
                </a:moveTo>
                <a:cubicBezTo>
                  <a:pt x="190015" y="306262"/>
                  <a:pt x="210174" y="286103"/>
                  <a:pt x="235042" y="286103"/>
                </a:cubicBezTo>
                <a:cubicBezTo>
                  <a:pt x="259910" y="286103"/>
                  <a:pt x="280069" y="306262"/>
                  <a:pt x="280069" y="331130"/>
                </a:cubicBezTo>
                <a:lnTo>
                  <a:pt x="280069" y="376157"/>
                </a:lnTo>
                <a:cubicBezTo>
                  <a:pt x="280069" y="401025"/>
                  <a:pt x="259910" y="421185"/>
                  <a:pt x="235042" y="421185"/>
                </a:cubicBezTo>
                <a:cubicBezTo>
                  <a:pt x="210174" y="421185"/>
                  <a:pt x="190015" y="401025"/>
                  <a:pt x="190015" y="376157"/>
                </a:cubicBezTo>
                <a:close/>
                <a:moveTo>
                  <a:pt x="280069" y="376157"/>
                </a:moveTo>
                <a:lnTo>
                  <a:pt x="190015" y="331130"/>
                </a:lnTo>
                <a:moveTo>
                  <a:pt x="347088" y="412179"/>
                </a:moveTo>
                <a:lnTo>
                  <a:pt x="410126" y="322125"/>
                </a:lnTo>
                <a:moveTo>
                  <a:pt x="401120" y="403174"/>
                </a:moveTo>
                <a:cubicBezTo>
                  <a:pt x="401120" y="393226"/>
                  <a:pt x="409184" y="385163"/>
                  <a:pt x="419131" y="385163"/>
                </a:cubicBezTo>
                <a:cubicBezTo>
                  <a:pt x="429078" y="385163"/>
                  <a:pt x="437142" y="393226"/>
                  <a:pt x="437142" y="403174"/>
                </a:cubicBezTo>
                <a:cubicBezTo>
                  <a:pt x="437142" y="413121"/>
                  <a:pt x="429078" y="421184"/>
                  <a:pt x="419131" y="421184"/>
                </a:cubicBezTo>
                <a:cubicBezTo>
                  <a:pt x="409184" y="421184"/>
                  <a:pt x="401120" y="413121"/>
                  <a:pt x="401120" y="403174"/>
                </a:cubicBezTo>
                <a:moveTo>
                  <a:pt x="320071" y="331130"/>
                </a:moveTo>
                <a:cubicBezTo>
                  <a:pt x="320071" y="321183"/>
                  <a:pt x="328135" y="313119"/>
                  <a:pt x="338082" y="313119"/>
                </a:cubicBezTo>
                <a:cubicBezTo>
                  <a:pt x="348029" y="313119"/>
                  <a:pt x="356093" y="321183"/>
                  <a:pt x="356093" y="331130"/>
                </a:cubicBezTo>
                <a:cubicBezTo>
                  <a:pt x="356093" y="341077"/>
                  <a:pt x="348029" y="349141"/>
                  <a:pt x="338082" y="349141"/>
                </a:cubicBezTo>
                <a:cubicBezTo>
                  <a:pt x="328135" y="349141"/>
                  <a:pt x="320071" y="341077"/>
                  <a:pt x="320071" y="331130"/>
                </a:cubicBezTo>
                <a:moveTo>
                  <a:pt x="134505" y="339145"/>
                </a:moveTo>
                <a:cubicBezTo>
                  <a:pt x="107845" y="336055"/>
                  <a:pt x="82975" y="324165"/>
                  <a:pt x="63830" y="305356"/>
                </a:cubicBezTo>
                <a:cubicBezTo>
                  <a:pt x="0" y="241526"/>
                  <a:pt x="25143" y="116278"/>
                  <a:pt x="125301" y="47134"/>
                </a:cubicBezTo>
                <a:lnTo>
                  <a:pt x="125301" y="47260"/>
                </a:lnTo>
                <a:cubicBezTo>
                  <a:pt x="192428" y="1891"/>
                  <a:pt x="274035" y="0"/>
                  <a:pt x="321584" y="47584"/>
                </a:cubicBezTo>
                <a:cubicBezTo>
                  <a:pt x="369133" y="95169"/>
                  <a:pt x="367314" y="176776"/>
                  <a:pt x="321944" y="243903"/>
                </a:cubicBezTo>
                <a:lnTo>
                  <a:pt x="322034" y="243993"/>
                </a:lnTo>
                <a:cubicBezTo>
                  <a:pt x="317748" y="250165"/>
                  <a:pt x="313275" y="256061"/>
                  <a:pt x="308616" y="261680"/>
                </a:cubicBezTo>
                <a:moveTo>
                  <a:pt x="323025" y="49025"/>
                </a:moveTo>
                <a:cubicBezTo>
                  <a:pt x="310237" y="66118"/>
                  <a:pt x="301862" y="83606"/>
                  <a:pt x="291362" y="98213"/>
                </a:cubicBezTo>
                <a:cubicBezTo>
                  <a:pt x="283656" y="109540"/>
                  <a:pt x="274782" y="120025"/>
                  <a:pt x="264886" y="129498"/>
                </a:cubicBezTo>
                <a:cubicBezTo>
                  <a:pt x="255611" y="138404"/>
                  <a:pt x="245378" y="146257"/>
                  <a:pt x="234375" y="152912"/>
                </a:cubicBezTo>
                <a:cubicBezTo>
                  <a:pt x="227635" y="157043"/>
                  <a:pt x="220590" y="160656"/>
                  <a:pt x="213303" y="163719"/>
                </a:cubicBezTo>
                <a:cubicBezTo>
                  <a:pt x="208484" y="165785"/>
                  <a:pt x="203633" y="167773"/>
                  <a:pt x="198750" y="169680"/>
                </a:cubicBezTo>
                <a:cubicBezTo>
                  <a:pt x="183285" y="175264"/>
                  <a:pt x="168128" y="181667"/>
                  <a:pt x="153344" y="188862"/>
                </a:cubicBezTo>
                <a:cubicBezTo>
                  <a:pt x="119917" y="205636"/>
                  <a:pt x="93688" y="233938"/>
                  <a:pt x="79500" y="268542"/>
                </a:cubicBezTo>
                <a:cubicBezTo>
                  <a:pt x="73599" y="281752"/>
                  <a:pt x="70098" y="295908"/>
                  <a:pt x="69161" y="310345"/>
                </a:cubicBezTo>
              </a:path>
            </a:pathLst>
          </a:custGeom>
          <a:noFill/>
          <a:ln w="13507">
            <a:solidFill>
              <a:srgbClr val="3CC583"/>
            </a:solidFill>
          </a:ln>
        </p:spPr>
        <p:txBody>
          <a:bodyPr rtlCol="0" anchor="ctr"/>
          <a:lstStyle/>
          <a:p>
            <a:pPr algn="ctr"/>
            <a:endParaRPr sz="2800"/>
          </a:p>
        </p:txBody>
      </p:sp>
      <p:sp>
        <p:nvSpPr>
          <p:cNvPr id="27" name="Rounded Rectangle 25">
            <a:extLst>
              <a:ext uri="{FF2B5EF4-FFF2-40B4-BE49-F238E27FC236}">
                <a16:creationId xmlns:a16="http://schemas.microsoft.com/office/drawing/2014/main" id="{91E092BD-10F9-4D02-BB50-DF5A95E7E653}"/>
              </a:ext>
            </a:extLst>
          </p:cNvPr>
          <p:cNvSpPr/>
          <p:nvPr/>
        </p:nvSpPr>
        <p:spPr>
          <a:xfrm>
            <a:off x="4921442" y="4313717"/>
            <a:ext cx="405245" cy="396239"/>
          </a:xfrm>
          <a:custGeom>
            <a:avLst/>
            <a:gdLst/>
            <a:ahLst/>
            <a:cxnLst/>
            <a:rect l="0" t="0" r="0" b="0"/>
            <a:pathLst>
              <a:path w="405245" h="396239">
                <a:moveTo>
                  <a:pt x="108065" y="126076"/>
                </a:moveTo>
                <a:lnTo>
                  <a:pt x="54032" y="396239"/>
                </a:lnTo>
                <a:lnTo>
                  <a:pt x="0" y="126076"/>
                </a:lnTo>
                <a:moveTo>
                  <a:pt x="153092" y="126076"/>
                </a:moveTo>
                <a:lnTo>
                  <a:pt x="153092" y="396239"/>
                </a:lnTo>
                <a:moveTo>
                  <a:pt x="198119" y="396239"/>
                </a:moveTo>
                <a:lnTo>
                  <a:pt x="198119" y="126076"/>
                </a:lnTo>
                <a:moveTo>
                  <a:pt x="198119" y="126076"/>
                </a:moveTo>
                <a:lnTo>
                  <a:pt x="243147" y="126076"/>
                </a:lnTo>
                <a:cubicBezTo>
                  <a:pt x="263041" y="126076"/>
                  <a:pt x="279169" y="142203"/>
                  <a:pt x="279169" y="162098"/>
                </a:cubicBezTo>
                <a:lnTo>
                  <a:pt x="279169" y="225136"/>
                </a:lnTo>
                <a:cubicBezTo>
                  <a:pt x="279169" y="245030"/>
                  <a:pt x="263041" y="261158"/>
                  <a:pt x="243147" y="261158"/>
                </a:cubicBezTo>
                <a:lnTo>
                  <a:pt x="198119" y="261158"/>
                </a:lnTo>
                <a:lnTo>
                  <a:pt x="198119" y="261158"/>
                </a:lnTo>
                <a:lnTo>
                  <a:pt x="198119" y="126076"/>
                </a:lnTo>
                <a:close/>
                <a:moveTo>
                  <a:pt x="198119" y="261158"/>
                </a:moveTo>
                <a:lnTo>
                  <a:pt x="243147" y="261158"/>
                </a:lnTo>
                <a:cubicBezTo>
                  <a:pt x="263041" y="261158"/>
                  <a:pt x="279169" y="277285"/>
                  <a:pt x="279169" y="297179"/>
                </a:cubicBezTo>
                <a:lnTo>
                  <a:pt x="279169" y="396239"/>
                </a:lnTo>
                <a:moveTo>
                  <a:pt x="324196" y="126076"/>
                </a:moveTo>
                <a:lnTo>
                  <a:pt x="369223" y="126076"/>
                </a:lnTo>
                <a:cubicBezTo>
                  <a:pt x="389117" y="126076"/>
                  <a:pt x="405245" y="142203"/>
                  <a:pt x="405245" y="162098"/>
                </a:cubicBezTo>
                <a:lnTo>
                  <a:pt x="405245" y="225136"/>
                </a:lnTo>
                <a:cubicBezTo>
                  <a:pt x="405245" y="245030"/>
                  <a:pt x="389117" y="261158"/>
                  <a:pt x="369223" y="261158"/>
                </a:cubicBezTo>
                <a:lnTo>
                  <a:pt x="324196" y="261158"/>
                </a:lnTo>
                <a:lnTo>
                  <a:pt x="324196" y="261158"/>
                </a:lnTo>
                <a:lnTo>
                  <a:pt x="324196" y="126076"/>
                </a:lnTo>
                <a:close/>
                <a:moveTo>
                  <a:pt x="324196" y="261158"/>
                </a:moveTo>
                <a:lnTo>
                  <a:pt x="369223" y="261158"/>
                </a:lnTo>
                <a:cubicBezTo>
                  <a:pt x="389117" y="261158"/>
                  <a:pt x="405245" y="277285"/>
                  <a:pt x="405245" y="297179"/>
                </a:cubicBezTo>
                <a:lnTo>
                  <a:pt x="405245" y="360218"/>
                </a:lnTo>
                <a:cubicBezTo>
                  <a:pt x="405245" y="380112"/>
                  <a:pt x="389117" y="396239"/>
                  <a:pt x="369223" y="396239"/>
                </a:cubicBezTo>
                <a:lnTo>
                  <a:pt x="324196" y="396239"/>
                </a:lnTo>
                <a:lnTo>
                  <a:pt x="324196" y="396239"/>
                </a:lnTo>
                <a:lnTo>
                  <a:pt x="324196" y="261158"/>
                </a:lnTo>
                <a:close/>
                <a:moveTo>
                  <a:pt x="108065" y="45027"/>
                </a:moveTo>
                <a:lnTo>
                  <a:pt x="198119" y="45027"/>
                </a:lnTo>
                <a:moveTo>
                  <a:pt x="153092" y="0"/>
                </a:moveTo>
                <a:lnTo>
                  <a:pt x="153092" y="90054"/>
                </a:lnTo>
              </a:path>
            </a:pathLst>
          </a:custGeom>
          <a:noFill/>
          <a:ln w="13507">
            <a:solidFill>
              <a:srgbClr val="1EABDA"/>
            </a:solidFill>
          </a:ln>
        </p:spPr>
        <p:txBody>
          <a:bodyPr rtlCol="0" anchor="ctr"/>
          <a:lstStyle/>
          <a:p>
            <a:pPr algn="ctr"/>
            <a:endParaRPr sz="2800"/>
          </a:p>
        </p:txBody>
      </p:sp>
      <p:sp>
        <p:nvSpPr>
          <p:cNvPr id="28" name="Rounded Rectangle 26">
            <a:extLst>
              <a:ext uri="{FF2B5EF4-FFF2-40B4-BE49-F238E27FC236}">
                <a16:creationId xmlns:a16="http://schemas.microsoft.com/office/drawing/2014/main" id="{2DB9BAB9-12E1-49C5-9438-3AE0CE994B3D}"/>
              </a:ext>
            </a:extLst>
          </p:cNvPr>
          <p:cNvSpPr/>
          <p:nvPr/>
        </p:nvSpPr>
        <p:spPr>
          <a:xfrm>
            <a:off x="8167908" y="4313717"/>
            <a:ext cx="396240" cy="396240"/>
          </a:xfrm>
          <a:custGeom>
            <a:avLst/>
            <a:gdLst/>
            <a:ahLst/>
            <a:cxnLst/>
            <a:rect l="0" t="0" r="0" b="0"/>
            <a:pathLst>
              <a:path w="396240" h="396240">
                <a:moveTo>
                  <a:pt x="54032" y="198120"/>
                </a:moveTo>
                <a:cubicBezTo>
                  <a:pt x="54032" y="118542"/>
                  <a:pt x="118542" y="54032"/>
                  <a:pt x="198120" y="54032"/>
                </a:cubicBezTo>
                <a:cubicBezTo>
                  <a:pt x="277697" y="54032"/>
                  <a:pt x="342207" y="118542"/>
                  <a:pt x="342207" y="198120"/>
                </a:cubicBezTo>
                <a:cubicBezTo>
                  <a:pt x="342207" y="277697"/>
                  <a:pt x="277697" y="342207"/>
                  <a:pt x="198120" y="342207"/>
                </a:cubicBezTo>
                <a:cubicBezTo>
                  <a:pt x="118542" y="342207"/>
                  <a:pt x="54032" y="277697"/>
                  <a:pt x="54032" y="198120"/>
                </a:cubicBezTo>
                <a:moveTo>
                  <a:pt x="198120" y="0"/>
                </a:moveTo>
                <a:lnTo>
                  <a:pt x="198120" y="54032"/>
                </a:lnTo>
                <a:moveTo>
                  <a:pt x="261068" y="39011"/>
                </a:moveTo>
                <a:lnTo>
                  <a:pt x="251126" y="64136"/>
                </a:lnTo>
                <a:moveTo>
                  <a:pt x="355409" y="130777"/>
                </a:moveTo>
                <a:lnTo>
                  <a:pt x="330572" y="141403"/>
                </a:lnTo>
                <a:moveTo>
                  <a:pt x="332103" y="251126"/>
                </a:moveTo>
                <a:lnTo>
                  <a:pt x="357228" y="261068"/>
                </a:lnTo>
                <a:moveTo>
                  <a:pt x="265552" y="355373"/>
                </a:moveTo>
                <a:lnTo>
                  <a:pt x="254908" y="330554"/>
                </a:lnTo>
                <a:moveTo>
                  <a:pt x="135171" y="39011"/>
                </a:moveTo>
                <a:lnTo>
                  <a:pt x="145113" y="64136"/>
                </a:lnTo>
                <a:moveTo>
                  <a:pt x="65667" y="141403"/>
                </a:moveTo>
                <a:lnTo>
                  <a:pt x="40830" y="130777"/>
                </a:lnTo>
                <a:moveTo>
                  <a:pt x="64136" y="251126"/>
                </a:moveTo>
                <a:lnTo>
                  <a:pt x="39011" y="261068"/>
                </a:lnTo>
                <a:moveTo>
                  <a:pt x="130687" y="355373"/>
                </a:moveTo>
                <a:lnTo>
                  <a:pt x="141331" y="330554"/>
                </a:lnTo>
                <a:moveTo>
                  <a:pt x="234141" y="0"/>
                </a:moveTo>
                <a:lnTo>
                  <a:pt x="162098" y="0"/>
                </a:lnTo>
                <a:moveTo>
                  <a:pt x="300007" y="96232"/>
                </a:moveTo>
                <a:lnTo>
                  <a:pt x="338208" y="58031"/>
                </a:lnTo>
                <a:moveTo>
                  <a:pt x="312741" y="32563"/>
                </a:moveTo>
                <a:lnTo>
                  <a:pt x="363676" y="83498"/>
                </a:lnTo>
                <a:moveTo>
                  <a:pt x="396240" y="198120"/>
                </a:moveTo>
                <a:lnTo>
                  <a:pt x="342207" y="198120"/>
                </a:lnTo>
                <a:moveTo>
                  <a:pt x="396240" y="162098"/>
                </a:moveTo>
                <a:lnTo>
                  <a:pt x="396240" y="234141"/>
                </a:lnTo>
                <a:moveTo>
                  <a:pt x="338208" y="338208"/>
                </a:moveTo>
                <a:lnTo>
                  <a:pt x="300007" y="300007"/>
                </a:lnTo>
                <a:moveTo>
                  <a:pt x="312741" y="363676"/>
                </a:moveTo>
                <a:lnTo>
                  <a:pt x="363676" y="312741"/>
                </a:lnTo>
                <a:moveTo>
                  <a:pt x="198120" y="396240"/>
                </a:moveTo>
                <a:lnTo>
                  <a:pt x="198120" y="342207"/>
                </a:lnTo>
                <a:moveTo>
                  <a:pt x="162098" y="396240"/>
                </a:moveTo>
                <a:lnTo>
                  <a:pt x="234141" y="396240"/>
                </a:lnTo>
                <a:moveTo>
                  <a:pt x="58031" y="338208"/>
                </a:moveTo>
                <a:lnTo>
                  <a:pt x="96232" y="300007"/>
                </a:lnTo>
                <a:moveTo>
                  <a:pt x="32563" y="312741"/>
                </a:moveTo>
                <a:lnTo>
                  <a:pt x="83498" y="363676"/>
                </a:lnTo>
                <a:moveTo>
                  <a:pt x="0" y="198120"/>
                </a:moveTo>
                <a:lnTo>
                  <a:pt x="54032" y="198120"/>
                </a:lnTo>
                <a:moveTo>
                  <a:pt x="0" y="162098"/>
                </a:moveTo>
                <a:lnTo>
                  <a:pt x="0" y="234141"/>
                </a:lnTo>
                <a:moveTo>
                  <a:pt x="58031" y="58031"/>
                </a:moveTo>
                <a:lnTo>
                  <a:pt x="96232" y="96232"/>
                </a:lnTo>
                <a:moveTo>
                  <a:pt x="32563" y="83498"/>
                </a:moveTo>
                <a:lnTo>
                  <a:pt x="83498" y="32563"/>
                </a:lnTo>
                <a:moveTo>
                  <a:pt x="162098" y="122708"/>
                </a:moveTo>
                <a:cubicBezTo>
                  <a:pt x="156100" y="95313"/>
                  <a:pt x="196571" y="92107"/>
                  <a:pt x="194697" y="123734"/>
                </a:cubicBezTo>
                <a:cubicBezTo>
                  <a:pt x="192248" y="164475"/>
                  <a:pt x="238464" y="150697"/>
                  <a:pt x="228918" y="124167"/>
                </a:cubicBezTo>
                <a:moveTo>
                  <a:pt x="222416" y="284932"/>
                </a:moveTo>
                <a:cubicBezTo>
                  <a:pt x="242841" y="265498"/>
                  <a:pt x="207701" y="232466"/>
                  <a:pt x="191618" y="270001"/>
                </a:cubicBezTo>
                <a:cubicBezTo>
                  <a:pt x="179136" y="299107"/>
                  <a:pt x="144393" y="278106"/>
                  <a:pt x="162044" y="256331"/>
                </a:cubicBezTo>
                <a:moveTo>
                  <a:pt x="268524" y="171788"/>
                </a:moveTo>
                <a:cubicBezTo>
                  <a:pt x="293109" y="158297"/>
                  <a:pt x="307554" y="196246"/>
                  <a:pt x="276683" y="203325"/>
                </a:cubicBezTo>
                <a:cubicBezTo>
                  <a:pt x="236897" y="212420"/>
                  <a:pt x="263103" y="252909"/>
                  <a:pt x="285887" y="236285"/>
                </a:cubicBezTo>
                <a:moveTo>
                  <a:pt x="175786" y="176236"/>
                </a:moveTo>
                <a:cubicBezTo>
                  <a:pt x="195742" y="195922"/>
                  <a:pt x="163539" y="220651"/>
                  <a:pt x="147905" y="193094"/>
                </a:cubicBezTo>
                <a:cubicBezTo>
                  <a:pt x="127769" y="157595"/>
                  <a:pt x="96502" y="194319"/>
                  <a:pt x="118962" y="211358"/>
                </a:cubicBezTo>
              </a:path>
            </a:pathLst>
          </a:custGeom>
          <a:noFill/>
          <a:ln w="13507">
            <a:solidFill>
              <a:srgbClr val="92BD39"/>
            </a:solidFill>
          </a:ln>
        </p:spPr>
        <p:txBody>
          <a:bodyPr rtlCol="0" anchor="ctr"/>
          <a:lstStyle/>
          <a:p>
            <a:pPr algn="ctr"/>
            <a:endParaRPr sz="2800"/>
          </a:p>
        </p:txBody>
      </p:sp>
      <p:sp>
        <p:nvSpPr>
          <p:cNvPr id="30" name="TextBox 29">
            <a:extLst>
              <a:ext uri="{FF2B5EF4-FFF2-40B4-BE49-F238E27FC236}">
                <a16:creationId xmlns:a16="http://schemas.microsoft.com/office/drawing/2014/main" id="{1A4988D1-886A-4A82-BF0C-250A52ECE406}"/>
              </a:ext>
            </a:extLst>
          </p:cNvPr>
          <p:cNvSpPr txBox="1"/>
          <p:nvPr/>
        </p:nvSpPr>
        <p:spPr>
          <a:xfrm>
            <a:off x="1163212" y="968676"/>
            <a:ext cx="10009150" cy="307777"/>
          </a:xfrm>
          <a:prstGeom prst="rect">
            <a:avLst/>
          </a:prstGeom>
          <a:noFill/>
          <a:ln>
            <a:noFill/>
          </a:ln>
        </p:spPr>
        <p:txBody>
          <a:bodyPr wrap="none" lIns="0" tIns="0" rIns="0" bIns="0" anchor="t">
            <a:spAutoFit/>
          </a:bodyPr>
          <a:lstStyle/>
          <a:p>
            <a:pPr algn="ctr"/>
            <a:r>
              <a:rPr lang="es-CO" sz="2000" b="1" dirty="0">
                <a:solidFill>
                  <a:srgbClr val="969696"/>
                </a:solidFill>
                <a:latin typeface="Roboto"/>
              </a:rPr>
              <a:t>HALLAZGOS CLAVE DE INVESTIGACIÓN SOBRE RIESGOS VIRALES EN CÁNCER ORAL</a:t>
            </a:r>
          </a:p>
        </p:txBody>
      </p:sp>
    </p:spTree>
    <p:extLst>
      <p:ext uri="{BB962C8B-B14F-4D97-AF65-F5344CB8AC3E}">
        <p14:creationId xmlns:p14="http://schemas.microsoft.com/office/powerpoint/2010/main" val="18065887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38200" y="215900"/>
            <a:ext cx="10515600" cy="782390"/>
          </a:xfrm>
        </p:spPr>
        <p:txBody>
          <a:bodyPr/>
          <a:lstStyle/>
          <a:p>
            <a:pPr algn="ctr"/>
            <a:r>
              <a:rPr lang="es-ES" sz="3600" dirty="0"/>
              <a:t>CONCLUSIONES</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33</a:t>
            </a:fld>
            <a:endParaRPr lang="es-CO"/>
          </a:p>
        </p:txBody>
      </p:sp>
      <p:sp>
        <p:nvSpPr>
          <p:cNvPr id="5" name="Rounded Rectangle 1">
            <a:extLst>
              <a:ext uri="{FF2B5EF4-FFF2-40B4-BE49-F238E27FC236}">
                <a16:creationId xmlns:a16="http://schemas.microsoft.com/office/drawing/2014/main" id="{CF0746EA-C796-45F5-81E8-26262A553E80}"/>
              </a:ext>
            </a:extLst>
          </p:cNvPr>
          <p:cNvSpPr/>
          <p:nvPr/>
        </p:nvSpPr>
        <p:spPr>
          <a:xfrm>
            <a:off x="708860" y="2662411"/>
            <a:ext cx="2796248" cy="2875497"/>
          </a:xfrm>
          <a:custGeom>
            <a:avLst/>
            <a:gdLst/>
            <a:ahLst/>
            <a:cxnLst/>
            <a:rect l="0" t="0" r="0" b="0"/>
            <a:pathLst>
              <a:path w="2196391" h="2196391">
                <a:moveTo>
                  <a:pt x="2196391" y="1098195"/>
                </a:moveTo>
                <a:cubicBezTo>
                  <a:pt x="2196391" y="1704712"/>
                  <a:pt x="1704712" y="2196391"/>
                  <a:pt x="1098195" y="2196391"/>
                </a:cubicBezTo>
                <a:cubicBezTo>
                  <a:pt x="491678" y="2196391"/>
                  <a:pt x="0" y="1704712"/>
                  <a:pt x="0" y="1098195"/>
                </a:cubicBezTo>
                <a:cubicBezTo>
                  <a:pt x="0" y="491678"/>
                  <a:pt x="491678" y="0"/>
                  <a:pt x="1098195" y="0"/>
                </a:cubicBezTo>
                <a:cubicBezTo>
                  <a:pt x="1704712" y="0"/>
                  <a:pt x="2196391" y="491678"/>
                  <a:pt x="2196391" y="1098195"/>
                </a:cubicBezTo>
                <a:close/>
              </a:path>
            </a:pathLst>
          </a:custGeom>
          <a:noFill/>
          <a:ln w="8347">
            <a:solidFill>
              <a:srgbClr val="D3D3D3"/>
            </a:solidFill>
          </a:ln>
        </p:spPr>
        <p:txBody>
          <a:bodyPr rtlCol="0" anchor="ctr"/>
          <a:lstStyle/>
          <a:p>
            <a:pPr algn="ctr"/>
            <a:endParaRPr/>
          </a:p>
        </p:txBody>
      </p:sp>
      <p:sp>
        <p:nvSpPr>
          <p:cNvPr id="8" name="Rounded Rectangle 2">
            <a:extLst>
              <a:ext uri="{FF2B5EF4-FFF2-40B4-BE49-F238E27FC236}">
                <a16:creationId xmlns:a16="http://schemas.microsoft.com/office/drawing/2014/main" id="{45917443-AFD9-4F7E-8A59-A2162F67D35B}"/>
              </a:ext>
            </a:extLst>
          </p:cNvPr>
          <p:cNvSpPr/>
          <p:nvPr/>
        </p:nvSpPr>
        <p:spPr>
          <a:xfrm>
            <a:off x="2174031" y="1110325"/>
            <a:ext cx="2196391" cy="1816891"/>
          </a:xfrm>
          <a:custGeom>
            <a:avLst/>
            <a:gdLst/>
            <a:ahLst/>
            <a:cxnLst/>
            <a:rect l="0" t="0" r="0" b="0"/>
            <a:pathLst>
              <a:path w="1602768" h="1158185">
                <a:moveTo>
                  <a:pt x="774565" y="1158185"/>
                </a:moveTo>
                <a:cubicBezTo>
                  <a:pt x="576141" y="961693"/>
                  <a:pt x="303170" y="840346"/>
                  <a:pt x="1857" y="840346"/>
                </a:cubicBezTo>
                <a:lnTo>
                  <a:pt x="0" y="66787"/>
                </a:lnTo>
                <a:cubicBezTo>
                  <a:pt x="515357" y="66787"/>
                  <a:pt x="982020" y="275272"/>
                  <a:pt x="1320248" y="612501"/>
                </a:cubicBezTo>
                <a:close/>
                <a:moveTo>
                  <a:pt x="1602768" y="66782"/>
                </a:moveTo>
                <a:cubicBezTo>
                  <a:pt x="1602768" y="103664"/>
                  <a:pt x="1572869" y="133564"/>
                  <a:pt x="1535986" y="133564"/>
                </a:cubicBezTo>
                <a:cubicBezTo>
                  <a:pt x="1499103" y="133564"/>
                  <a:pt x="1469204" y="103664"/>
                  <a:pt x="1469204" y="66782"/>
                </a:cubicBezTo>
                <a:cubicBezTo>
                  <a:pt x="1469204" y="29899"/>
                  <a:pt x="1499103" y="0"/>
                  <a:pt x="1535986" y="0"/>
                </a:cubicBezTo>
                <a:cubicBezTo>
                  <a:pt x="1572869" y="0"/>
                  <a:pt x="1602768" y="29899"/>
                  <a:pt x="1602768" y="66782"/>
                </a:cubicBezTo>
                <a:close/>
                <a:moveTo>
                  <a:pt x="784688" y="238903"/>
                </a:moveTo>
                <a:lnTo>
                  <a:pt x="784688" y="189215"/>
                </a:lnTo>
                <a:cubicBezTo>
                  <a:pt x="784688" y="121597"/>
                  <a:pt x="839504" y="66782"/>
                  <a:pt x="907122" y="66782"/>
                </a:cubicBezTo>
                <a:lnTo>
                  <a:pt x="1469204" y="66782"/>
                </a:lnTo>
              </a:path>
            </a:pathLst>
          </a:custGeom>
          <a:noFill/>
          <a:ln w="8347">
            <a:solidFill>
              <a:srgbClr val="1AC3FB"/>
            </a:solidFill>
          </a:ln>
        </p:spPr>
        <p:txBody>
          <a:bodyPr rtlCol="0" anchor="ctr"/>
          <a:lstStyle/>
          <a:p>
            <a:pPr algn="ctr"/>
            <a:endParaRPr/>
          </a:p>
        </p:txBody>
      </p:sp>
      <p:sp>
        <p:nvSpPr>
          <p:cNvPr id="9" name="Rounded Rectangle 3">
            <a:extLst>
              <a:ext uri="{FF2B5EF4-FFF2-40B4-BE49-F238E27FC236}">
                <a16:creationId xmlns:a16="http://schemas.microsoft.com/office/drawing/2014/main" id="{0E8BADCA-500F-428D-8903-AB2BCD0024B8}"/>
              </a:ext>
            </a:extLst>
          </p:cNvPr>
          <p:cNvSpPr/>
          <p:nvPr/>
        </p:nvSpPr>
        <p:spPr>
          <a:xfrm>
            <a:off x="3253863" y="2054042"/>
            <a:ext cx="2507693" cy="2080210"/>
          </a:xfrm>
          <a:custGeom>
            <a:avLst/>
            <a:gdLst/>
            <a:ahLst/>
            <a:cxnLst/>
            <a:rect l="0" t="0" r="0" b="0"/>
            <a:pathLst>
              <a:path w="1829934" h="1326039">
                <a:moveTo>
                  <a:pt x="325487" y="1326039"/>
                </a:moveTo>
                <a:cubicBezTo>
                  <a:pt x="325487" y="1020835"/>
                  <a:pt x="200986" y="744711"/>
                  <a:pt x="0" y="545683"/>
                </a:cubicBezTo>
                <a:lnTo>
                  <a:pt x="545682" y="0"/>
                </a:lnTo>
                <a:cubicBezTo>
                  <a:pt x="885224" y="338538"/>
                  <a:pt x="1095330" y="806823"/>
                  <a:pt x="1095330" y="1324182"/>
                </a:cubicBezTo>
                <a:close/>
                <a:moveTo>
                  <a:pt x="1829934" y="723145"/>
                </a:moveTo>
                <a:cubicBezTo>
                  <a:pt x="1829934" y="760028"/>
                  <a:pt x="1800034" y="789927"/>
                  <a:pt x="1763152" y="789927"/>
                </a:cubicBezTo>
                <a:cubicBezTo>
                  <a:pt x="1726269" y="789927"/>
                  <a:pt x="1696370" y="760028"/>
                  <a:pt x="1696370" y="723145"/>
                </a:cubicBezTo>
                <a:cubicBezTo>
                  <a:pt x="1696370" y="686263"/>
                  <a:pt x="1726269" y="656363"/>
                  <a:pt x="1763152" y="656363"/>
                </a:cubicBezTo>
                <a:cubicBezTo>
                  <a:pt x="1800034" y="656363"/>
                  <a:pt x="1829934" y="686263"/>
                  <a:pt x="1829934" y="723145"/>
                </a:cubicBezTo>
                <a:close/>
                <a:moveTo>
                  <a:pt x="996640" y="723145"/>
                </a:moveTo>
                <a:lnTo>
                  <a:pt x="1696370" y="723145"/>
                </a:lnTo>
              </a:path>
            </a:pathLst>
          </a:custGeom>
          <a:noFill/>
          <a:ln w="8347">
            <a:solidFill>
              <a:srgbClr val="43DD93"/>
            </a:solidFill>
          </a:ln>
        </p:spPr>
        <p:txBody>
          <a:bodyPr rtlCol="0" anchor="ctr"/>
          <a:lstStyle/>
          <a:p>
            <a:pPr algn="ctr"/>
            <a:endParaRPr/>
          </a:p>
        </p:txBody>
      </p:sp>
      <p:sp>
        <p:nvSpPr>
          <p:cNvPr id="10" name="Rounded Rectangle 4">
            <a:extLst>
              <a:ext uri="{FF2B5EF4-FFF2-40B4-BE49-F238E27FC236}">
                <a16:creationId xmlns:a16="http://schemas.microsoft.com/office/drawing/2014/main" id="{909D38AC-801A-4B9C-AA3E-CC6AAA738F10}"/>
              </a:ext>
            </a:extLst>
          </p:cNvPr>
          <p:cNvSpPr/>
          <p:nvPr/>
        </p:nvSpPr>
        <p:spPr>
          <a:xfrm>
            <a:off x="3256414" y="4150537"/>
            <a:ext cx="2505142" cy="2077302"/>
          </a:xfrm>
          <a:custGeom>
            <a:avLst/>
            <a:gdLst/>
            <a:ahLst/>
            <a:cxnLst/>
            <a:rect l="0" t="0" r="0" b="0"/>
            <a:pathLst>
              <a:path w="1828072" h="1324185">
                <a:moveTo>
                  <a:pt x="0" y="780366"/>
                </a:moveTo>
                <a:cubicBezTo>
                  <a:pt x="199893" y="581479"/>
                  <a:pt x="323626" y="306118"/>
                  <a:pt x="323626" y="1857"/>
                </a:cubicBezTo>
                <a:lnTo>
                  <a:pt x="1093470" y="0"/>
                </a:lnTo>
                <a:cubicBezTo>
                  <a:pt x="1093470" y="517359"/>
                  <a:pt x="883361" y="985646"/>
                  <a:pt x="543818" y="1324185"/>
                </a:cubicBezTo>
                <a:close/>
                <a:moveTo>
                  <a:pt x="1761290" y="734602"/>
                </a:moveTo>
                <a:cubicBezTo>
                  <a:pt x="1724408" y="734602"/>
                  <a:pt x="1694508" y="704702"/>
                  <a:pt x="1694508" y="667820"/>
                </a:cubicBezTo>
                <a:cubicBezTo>
                  <a:pt x="1694508" y="630937"/>
                  <a:pt x="1724408" y="601038"/>
                  <a:pt x="1761290" y="601038"/>
                </a:cubicBezTo>
                <a:cubicBezTo>
                  <a:pt x="1798173" y="601038"/>
                  <a:pt x="1828072" y="630937"/>
                  <a:pt x="1828072" y="667820"/>
                </a:cubicBezTo>
                <a:cubicBezTo>
                  <a:pt x="1828072" y="704702"/>
                  <a:pt x="1798173" y="734602"/>
                  <a:pt x="1761290" y="734602"/>
                </a:cubicBezTo>
                <a:close/>
                <a:moveTo>
                  <a:pt x="1694508" y="667820"/>
                </a:moveTo>
                <a:lnTo>
                  <a:pt x="970690" y="667820"/>
                </a:lnTo>
              </a:path>
            </a:pathLst>
          </a:custGeom>
          <a:noFill/>
          <a:ln w="8347">
            <a:solidFill>
              <a:srgbClr val="A6DA37"/>
            </a:solidFill>
          </a:ln>
        </p:spPr>
        <p:txBody>
          <a:bodyPr rtlCol="0" anchor="ctr"/>
          <a:lstStyle/>
          <a:p>
            <a:pPr algn="ctr"/>
            <a:endParaRPr/>
          </a:p>
        </p:txBody>
      </p:sp>
      <p:sp>
        <p:nvSpPr>
          <p:cNvPr id="11" name="TextBox 10">
            <a:extLst>
              <a:ext uri="{FF2B5EF4-FFF2-40B4-BE49-F238E27FC236}">
                <a16:creationId xmlns:a16="http://schemas.microsoft.com/office/drawing/2014/main" id="{C58E1289-A6CE-4D67-B993-8412C48D9777}"/>
              </a:ext>
            </a:extLst>
          </p:cNvPr>
          <p:cNvSpPr txBox="1"/>
          <p:nvPr/>
        </p:nvSpPr>
        <p:spPr>
          <a:xfrm>
            <a:off x="1090480" y="3399004"/>
            <a:ext cx="2247162" cy="246221"/>
          </a:xfrm>
          <a:prstGeom prst="rect">
            <a:avLst/>
          </a:prstGeom>
          <a:noFill/>
          <a:ln>
            <a:noFill/>
          </a:ln>
        </p:spPr>
        <p:txBody>
          <a:bodyPr wrap="square" lIns="0" tIns="0" rIns="0" bIns="0" anchor="t">
            <a:spAutoFit/>
          </a:bodyPr>
          <a:lstStyle/>
          <a:p>
            <a:pPr algn="l"/>
            <a:r>
              <a:rPr lang="es-CO" sz="1600" b="1" dirty="0">
                <a:solidFill>
                  <a:srgbClr val="1AC3FB"/>
                </a:solidFill>
                <a:latin typeface="Roboto"/>
              </a:rPr>
              <a:t>FACTORES DE RIESGO</a:t>
            </a:r>
          </a:p>
        </p:txBody>
      </p:sp>
      <p:sp>
        <p:nvSpPr>
          <p:cNvPr id="13" name="TextBox 12">
            <a:extLst>
              <a:ext uri="{FF2B5EF4-FFF2-40B4-BE49-F238E27FC236}">
                <a16:creationId xmlns:a16="http://schemas.microsoft.com/office/drawing/2014/main" id="{1A787C4E-9B02-4D55-8982-E9F31F7AE24D}"/>
              </a:ext>
            </a:extLst>
          </p:cNvPr>
          <p:cNvSpPr txBox="1"/>
          <p:nvPr/>
        </p:nvSpPr>
        <p:spPr>
          <a:xfrm>
            <a:off x="2885565" y="1514382"/>
            <a:ext cx="108520" cy="923330"/>
          </a:xfrm>
          <a:prstGeom prst="rect">
            <a:avLst/>
          </a:prstGeom>
          <a:noFill/>
          <a:ln>
            <a:noFill/>
          </a:ln>
        </p:spPr>
        <p:txBody>
          <a:bodyPr wrap="square" lIns="0" tIns="0" rIns="0" bIns="0" anchor="t">
            <a:spAutoFit/>
          </a:bodyPr>
          <a:lstStyle/>
          <a:p>
            <a:pPr algn="ctr"/>
            <a:r>
              <a:rPr sz="6000" b="1" dirty="0">
                <a:solidFill>
                  <a:srgbClr val="1AC3FB"/>
                </a:solidFill>
                <a:latin typeface="Roboto"/>
              </a:rPr>
              <a:t>1</a:t>
            </a:r>
          </a:p>
        </p:txBody>
      </p:sp>
      <p:sp>
        <p:nvSpPr>
          <p:cNvPr id="14" name="TextBox 13">
            <a:extLst>
              <a:ext uri="{FF2B5EF4-FFF2-40B4-BE49-F238E27FC236}">
                <a16:creationId xmlns:a16="http://schemas.microsoft.com/office/drawing/2014/main" id="{F2975009-D739-43E2-8066-6714E0492E2A}"/>
              </a:ext>
            </a:extLst>
          </p:cNvPr>
          <p:cNvSpPr txBox="1"/>
          <p:nvPr/>
        </p:nvSpPr>
        <p:spPr>
          <a:xfrm>
            <a:off x="4023415" y="2842794"/>
            <a:ext cx="108520" cy="923330"/>
          </a:xfrm>
          <a:prstGeom prst="rect">
            <a:avLst/>
          </a:prstGeom>
          <a:noFill/>
          <a:ln>
            <a:noFill/>
          </a:ln>
        </p:spPr>
        <p:txBody>
          <a:bodyPr wrap="square" lIns="0" tIns="0" rIns="0" bIns="0" anchor="t">
            <a:spAutoFit/>
          </a:bodyPr>
          <a:lstStyle/>
          <a:p>
            <a:pPr algn="ctr"/>
            <a:r>
              <a:rPr sz="6000" b="1" dirty="0">
                <a:solidFill>
                  <a:srgbClr val="43DD93"/>
                </a:solidFill>
                <a:latin typeface="Roboto"/>
              </a:rPr>
              <a:t>2</a:t>
            </a:r>
          </a:p>
        </p:txBody>
      </p:sp>
      <p:sp>
        <p:nvSpPr>
          <p:cNvPr id="15" name="TextBox 14">
            <a:extLst>
              <a:ext uri="{FF2B5EF4-FFF2-40B4-BE49-F238E27FC236}">
                <a16:creationId xmlns:a16="http://schemas.microsoft.com/office/drawing/2014/main" id="{031D5C1D-3CA2-4D85-A54A-AADABF867FDC}"/>
              </a:ext>
            </a:extLst>
          </p:cNvPr>
          <p:cNvSpPr txBox="1"/>
          <p:nvPr/>
        </p:nvSpPr>
        <p:spPr>
          <a:xfrm>
            <a:off x="800598" y="3957018"/>
            <a:ext cx="2796248" cy="246221"/>
          </a:xfrm>
          <a:prstGeom prst="rect">
            <a:avLst/>
          </a:prstGeom>
          <a:noFill/>
          <a:ln>
            <a:noFill/>
          </a:ln>
        </p:spPr>
        <p:txBody>
          <a:bodyPr wrap="square" lIns="0" tIns="0" rIns="0" bIns="0" anchor="t">
            <a:spAutoFit/>
          </a:bodyPr>
          <a:lstStyle/>
          <a:p>
            <a:pPr algn="l"/>
            <a:r>
              <a:rPr lang="es-CO" sz="1600" b="1" dirty="0">
                <a:solidFill>
                  <a:srgbClr val="43DD93"/>
                </a:solidFill>
                <a:latin typeface="Roboto"/>
              </a:rPr>
              <a:t>TÉCNICAS DE DIAGNÓSTICO</a:t>
            </a:r>
          </a:p>
        </p:txBody>
      </p:sp>
      <p:sp>
        <p:nvSpPr>
          <p:cNvPr id="19" name="TextBox 18">
            <a:extLst>
              <a:ext uri="{FF2B5EF4-FFF2-40B4-BE49-F238E27FC236}">
                <a16:creationId xmlns:a16="http://schemas.microsoft.com/office/drawing/2014/main" id="{65ECA775-A792-43DC-908F-A26B3BE67B5D}"/>
              </a:ext>
            </a:extLst>
          </p:cNvPr>
          <p:cNvSpPr txBox="1"/>
          <p:nvPr/>
        </p:nvSpPr>
        <p:spPr>
          <a:xfrm>
            <a:off x="3988625" y="4589396"/>
            <a:ext cx="108520" cy="923330"/>
          </a:xfrm>
          <a:prstGeom prst="rect">
            <a:avLst/>
          </a:prstGeom>
          <a:noFill/>
          <a:ln>
            <a:noFill/>
          </a:ln>
        </p:spPr>
        <p:txBody>
          <a:bodyPr wrap="square" lIns="0" tIns="0" rIns="0" bIns="0" anchor="t">
            <a:spAutoFit/>
          </a:bodyPr>
          <a:lstStyle/>
          <a:p>
            <a:pPr algn="ctr"/>
            <a:r>
              <a:rPr sz="6000" b="1" dirty="0">
                <a:solidFill>
                  <a:srgbClr val="A6DA37"/>
                </a:solidFill>
                <a:latin typeface="Roboto"/>
              </a:rPr>
              <a:t>3</a:t>
            </a:r>
          </a:p>
        </p:txBody>
      </p:sp>
      <p:sp>
        <p:nvSpPr>
          <p:cNvPr id="20" name="TextBox 19">
            <a:extLst>
              <a:ext uri="{FF2B5EF4-FFF2-40B4-BE49-F238E27FC236}">
                <a16:creationId xmlns:a16="http://schemas.microsoft.com/office/drawing/2014/main" id="{94D01964-360C-4FEA-A8AC-254171F16A29}"/>
              </a:ext>
            </a:extLst>
          </p:cNvPr>
          <p:cNvSpPr txBox="1"/>
          <p:nvPr/>
        </p:nvSpPr>
        <p:spPr>
          <a:xfrm>
            <a:off x="851082" y="4591337"/>
            <a:ext cx="2725957" cy="492443"/>
          </a:xfrm>
          <a:prstGeom prst="rect">
            <a:avLst/>
          </a:prstGeom>
          <a:noFill/>
          <a:ln>
            <a:noFill/>
          </a:ln>
        </p:spPr>
        <p:txBody>
          <a:bodyPr wrap="square" lIns="0" tIns="0" rIns="0" bIns="0" anchor="t">
            <a:spAutoFit/>
          </a:bodyPr>
          <a:lstStyle/>
          <a:p>
            <a:pPr algn="ctr"/>
            <a:r>
              <a:rPr lang="es-CO" sz="1600" b="1" dirty="0">
                <a:solidFill>
                  <a:srgbClr val="A6DA37"/>
                </a:solidFill>
                <a:latin typeface="Roboto"/>
              </a:rPr>
              <a:t>ESTRATEGIAS DE
PREVENCIÓN</a:t>
            </a:r>
          </a:p>
        </p:txBody>
      </p:sp>
      <p:sp>
        <p:nvSpPr>
          <p:cNvPr id="22" name="TextBox 21">
            <a:extLst>
              <a:ext uri="{FF2B5EF4-FFF2-40B4-BE49-F238E27FC236}">
                <a16:creationId xmlns:a16="http://schemas.microsoft.com/office/drawing/2014/main" id="{B47BDFF8-3D7E-4DCF-B6FF-1D2E95E7F440}"/>
              </a:ext>
            </a:extLst>
          </p:cNvPr>
          <p:cNvSpPr txBox="1"/>
          <p:nvPr/>
        </p:nvSpPr>
        <p:spPr>
          <a:xfrm>
            <a:off x="8973490" y="2509302"/>
            <a:ext cx="6243402" cy="674480"/>
          </a:xfrm>
          <a:prstGeom prst="rect">
            <a:avLst/>
          </a:prstGeom>
          <a:noFill/>
        </p:spPr>
        <p:txBody>
          <a:bodyPr wrap="square">
            <a:spAutoFit/>
          </a:bodyPr>
          <a:lstStyle/>
          <a:p>
            <a:pPr algn="just">
              <a:lnSpc>
                <a:spcPct val="115000"/>
              </a:lnSpc>
              <a:spcAft>
                <a:spcPts val="800"/>
              </a:spcAft>
            </a:pPr>
            <a:r>
              <a:rPr lang="es-CO" sz="1400" kern="100" dirty="0">
                <a:effectLst/>
                <a:latin typeface="Arial" panose="020B0604020202020204" pitchFamily="34" charset="0"/>
                <a:ea typeface="Arial" panose="020B0604020202020204" pitchFamily="34" charset="0"/>
              </a:rPr>
              <a:t> </a:t>
            </a:r>
            <a:endParaRPr lang="es-CO" sz="1200" kern="100" dirty="0">
              <a:effectLst/>
              <a:latin typeface="Calibri" panose="020F0502020204030204" pitchFamily="34" charset="0"/>
              <a:ea typeface="Calibri" panose="020F0502020204030204" pitchFamily="34" charset="0"/>
            </a:endParaRPr>
          </a:p>
          <a:p>
            <a:pPr algn="just">
              <a:lnSpc>
                <a:spcPct val="115000"/>
              </a:lnSpc>
              <a:spcAft>
                <a:spcPts val="800"/>
              </a:spcAft>
            </a:pPr>
            <a:r>
              <a:rPr lang="es-CO" sz="1400" kern="100" dirty="0">
                <a:effectLst/>
                <a:latin typeface="Arial" panose="020B0604020202020204" pitchFamily="34" charset="0"/>
                <a:ea typeface="Arial" panose="020B0604020202020204" pitchFamily="34" charset="0"/>
              </a:rPr>
              <a:t> </a:t>
            </a:r>
            <a:endParaRPr lang="es-CO" sz="1200" kern="100" dirty="0">
              <a:effectLst/>
              <a:latin typeface="Calibri" panose="020F0502020204030204" pitchFamily="34" charset="0"/>
              <a:ea typeface="Calibri" panose="020F0502020204030204" pitchFamily="34" charset="0"/>
            </a:endParaRPr>
          </a:p>
        </p:txBody>
      </p:sp>
      <p:sp>
        <p:nvSpPr>
          <p:cNvPr id="23" name="TextBox 22">
            <a:extLst>
              <a:ext uri="{FF2B5EF4-FFF2-40B4-BE49-F238E27FC236}">
                <a16:creationId xmlns:a16="http://schemas.microsoft.com/office/drawing/2014/main" id="{86943F95-761C-45BE-8450-548A3ABEE4DD}"/>
              </a:ext>
            </a:extLst>
          </p:cNvPr>
          <p:cNvSpPr txBox="1"/>
          <p:nvPr/>
        </p:nvSpPr>
        <p:spPr>
          <a:xfrm>
            <a:off x="4507709" y="1137233"/>
            <a:ext cx="7469048" cy="1067408"/>
          </a:xfrm>
          <a:prstGeom prst="rect">
            <a:avLst/>
          </a:prstGeom>
          <a:noFill/>
        </p:spPr>
        <p:txBody>
          <a:bodyPr wrap="square">
            <a:spAutoFit/>
          </a:bodyPr>
          <a:lstStyle/>
          <a:p>
            <a:pPr algn="just">
              <a:lnSpc>
                <a:spcPct val="115000"/>
              </a:lnSpc>
              <a:spcAft>
                <a:spcPts val="800"/>
              </a:spcAft>
            </a:pPr>
            <a:r>
              <a:rPr lang="es-MX" dirty="0"/>
              <a:t>El estudio identificó VHS tipo 1-2 y VPH de alto riesgo en pacientes con DPM y cáncer oral en la Costa Atlántica Colombiana, sugiriendo su posible papel en la oncogénesis. Se observó su relación con factores de riesgo como el consumo de tabaco y alcohol, resaltando la necesidad de más investigación sobre su impacto en estas enfermedades.</a:t>
            </a:r>
            <a:endParaRPr lang="es-CO" sz="1200" kern="100" dirty="0">
              <a:effectLst/>
              <a:latin typeface="Calibri" panose="020F0502020204030204" pitchFamily="34" charset="0"/>
              <a:ea typeface="Calibri" panose="020F0502020204030204" pitchFamily="34" charset="0"/>
            </a:endParaRPr>
          </a:p>
        </p:txBody>
      </p:sp>
      <p:sp>
        <p:nvSpPr>
          <p:cNvPr id="25" name="TextBox 24">
            <a:extLst>
              <a:ext uri="{FF2B5EF4-FFF2-40B4-BE49-F238E27FC236}">
                <a16:creationId xmlns:a16="http://schemas.microsoft.com/office/drawing/2014/main" id="{A19C1C80-FF03-428D-8B81-0ACB5B5A4187}"/>
              </a:ext>
            </a:extLst>
          </p:cNvPr>
          <p:cNvSpPr txBox="1"/>
          <p:nvPr/>
        </p:nvSpPr>
        <p:spPr>
          <a:xfrm>
            <a:off x="5781960" y="2967387"/>
            <a:ext cx="6313231" cy="819648"/>
          </a:xfrm>
          <a:prstGeom prst="rect">
            <a:avLst/>
          </a:prstGeom>
          <a:noFill/>
        </p:spPr>
        <p:txBody>
          <a:bodyPr wrap="square">
            <a:spAutoFit/>
          </a:bodyPr>
          <a:lstStyle/>
          <a:p>
            <a:pPr algn="just">
              <a:lnSpc>
                <a:spcPct val="115000"/>
              </a:lnSpc>
              <a:spcAft>
                <a:spcPts val="800"/>
              </a:spcAft>
            </a:pPr>
            <a:r>
              <a:rPr lang="es-CO" sz="1400" kern="100" dirty="0">
                <a:effectLst/>
                <a:latin typeface="Arial" panose="020B0604020202020204" pitchFamily="34" charset="0"/>
                <a:ea typeface="Arial" panose="020B0604020202020204" pitchFamily="34" charset="0"/>
              </a:rPr>
              <a:t>La aplicación de PCR múltiplex resultó ser una herramienta eficaz para identificar múltiples genotipos virales de forma simultánea, optimizando los recursos y el tiempo de investigación. </a:t>
            </a:r>
            <a:endParaRPr lang="es-CO" sz="1200" kern="100" dirty="0">
              <a:effectLst/>
              <a:latin typeface="Calibri" panose="020F0502020204030204" pitchFamily="34" charset="0"/>
              <a:ea typeface="Calibri" panose="020F0502020204030204" pitchFamily="34" charset="0"/>
            </a:endParaRPr>
          </a:p>
        </p:txBody>
      </p:sp>
      <p:sp>
        <p:nvSpPr>
          <p:cNvPr id="27" name="TextBox 26">
            <a:extLst>
              <a:ext uri="{FF2B5EF4-FFF2-40B4-BE49-F238E27FC236}">
                <a16:creationId xmlns:a16="http://schemas.microsoft.com/office/drawing/2014/main" id="{E0957D6D-4CF7-4F57-80CC-4F01D14729D0}"/>
              </a:ext>
            </a:extLst>
          </p:cNvPr>
          <p:cNvSpPr txBox="1"/>
          <p:nvPr/>
        </p:nvSpPr>
        <p:spPr>
          <a:xfrm>
            <a:off x="5816874" y="4147504"/>
            <a:ext cx="6313231" cy="1805559"/>
          </a:xfrm>
          <a:prstGeom prst="rect">
            <a:avLst/>
          </a:prstGeom>
          <a:noFill/>
        </p:spPr>
        <p:txBody>
          <a:bodyPr wrap="square">
            <a:spAutoFit/>
          </a:bodyPr>
          <a:lstStyle/>
          <a:p>
            <a:pPr algn="just">
              <a:lnSpc>
                <a:spcPct val="115000"/>
              </a:lnSpc>
              <a:spcAft>
                <a:spcPts val="800"/>
              </a:spcAft>
            </a:pPr>
            <a:r>
              <a:rPr lang="es-MX" kern="100" dirty="0">
                <a:latin typeface="Arial" panose="020B0604020202020204" pitchFamily="34" charset="0"/>
              </a:rPr>
              <a:t>Fortalecer desde la estomatología y cirugía oral, los protocolos de tamizaje, diagnóstico y seguimiento de pacientes con exposición a factores de riesgo, así como, diagnósticos tempranos de DPM y CO, incide en el mejoramiento de los desenlaces clínicos mediante la prevención. Su implementación práctica contribuye a una atención más precisa, integral y preventiva en la consulta estomatológica, al incorporar herramientas tecnológicas emergentes y criterios clínico-patológicos rigurosos.</a:t>
            </a:r>
            <a:endParaRPr lang="es-CO" kern="100" dirty="0">
              <a:latin typeface="Arial" panose="020B0604020202020204" pitchFamily="34" charset="0"/>
            </a:endParaRPr>
          </a:p>
        </p:txBody>
      </p:sp>
    </p:spTree>
    <p:extLst>
      <p:ext uri="{BB962C8B-B14F-4D97-AF65-F5344CB8AC3E}">
        <p14:creationId xmlns:p14="http://schemas.microsoft.com/office/powerpoint/2010/main" val="36767453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BC7DDD7-A00A-45C8-8513-EA0A72580615}"/>
              </a:ext>
            </a:extLst>
          </p:cNvPr>
          <p:cNvPicPr>
            <a:picLocks noChangeAspect="1"/>
          </p:cNvPicPr>
          <p:nvPr/>
        </p:nvPicPr>
        <p:blipFill>
          <a:blip r:embed="rId2"/>
          <a:stretch>
            <a:fillRect/>
          </a:stretch>
        </p:blipFill>
        <p:spPr>
          <a:xfrm>
            <a:off x="3895725" y="113056"/>
            <a:ext cx="4500283" cy="57882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ítulo 1">
            <a:extLst>
              <a:ext uri="{FF2B5EF4-FFF2-40B4-BE49-F238E27FC236}">
                <a16:creationId xmlns:a16="http://schemas.microsoft.com/office/drawing/2014/main" id="{18C8C2F5-44FD-4F3D-ABF8-58CF337E6E56}"/>
              </a:ext>
            </a:extLst>
          </p:cNvPr>
          <p:cNvSpPr txBox="1">
            <a:spLocks/>
          </p:cNvSpPr>
          <p:nvPr/>
        </p:nvSpPr>
        <p:spPr>
          <a:xfrm>
            <a:off x="3778624" y="6043208"/>
            <a:ext cx="4298574" cy="81479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ES" sz="1800" b="1" dirty="0">
                <a:ln w="0"/>
                <a:solidFill>
                  <a:srgbClr val="002060"/>
                </a:solidFill>
                <a:effectLst>
                  <a:outerShdw blurRad="38100" dist="19050" dir="2700000" algn="tl" rotWithShape="0">
                    <a:schemeClr val="dk1">
                      <a:alpha val="40000"/>
                    </a:schemeClr>
                  </a:outerShdw>
                </a:effectLst>
                <a:latin typeface="Lucida Handwriting" panose="03010101010101010101" pitchFamily="66" charset="0"/>
              </a:rPr>
              <a:t>… GRACIAS A ÉSTE CAMINO QUE NOS CONVIRTIÓ EN FAMILIA.</a:t>
            </a:r>
          </a:p>
        </p:txBody>
      </p:sp>
      <p:pic>
        <p:nvPicPr>
          <p:cNvPr id="7" name="Picture 6">
            <a:extLst>
              <a:ext uri="{FF2B5EF4-FFF2-40B4-BE49-F238E27FC236}">
                <a16:creationId xmlns:a16="http://schemas.microsoft.com/office/drawing/2014/main" id="{11ACA4FC-5553-49F7-8E0A-BFC039E4E525}"/>
              </a:ext>
            </a:extLst>
          </p:cNvPr>
          <p:cNvPicPr>
            <a:picLocks noChangeAspect="1"/>
          </p:cNvPicPr>
          <p:nvPr/>
        </p:nvPicPr>
        <p:blipFill rotWithShape="1">
          <a:blip r:embed="rId3"/>
          <a:srcRect l="10158" t="13761"/>
          <a:stretch/>
        </p:blipFill>
        <p:spPr>
          <a:xfrm>
            <a:off x="8794375" y="1828800"/>
            <a:ext cx="2877671" cy="3683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a:extLst>
              <a:ext uri="{FF2B5EF4-FFF2-40B4-BE49-F238E27FC236}">
                <a16:creationId xmlns:a16="http://schemas.microsoft.com/office/drawing/2014/main" id="{76A25DC6-0E0E-47E4-81EC-997665425FAC}"/>
              </a:ext>
            </a:extLst>
          </p:cNvPr>
          <p:cNvPicPr>
            <a:picLocks noChangeAspect="1"/>
          </p:cNvPicPr>
          <p:nvPr/>
        </p:nvPicPr>
        <p:blipFill rotWithShape="1">
          <a:blip r:embed="rId4"/>
          <a:srcRect l="15771" r="17783"/>
          <a:stretch/>
        </p:blipFill>
        <p:spPr>
          <a:xfrm>
            <a:off x="255494" y="1828800"/>
            <a:ext cx="3241865" cy="3683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521641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5" name="CuadroTexto 1">
            <a:extLst>
              <a:ext uri="{FF2B5EF4-FFF2-40B4-BE49-F238E27FC236}">
                <a16:creationId xmlns:a16="http://schemas.microsoft.com/office/drawing/2014/main" id="{658110BA-C914-4A6E-8D61-538AF91FE9C0}"/>
              </a:ext>
            </a:extLst>
          </p:cNvPr>
          <p:cNvSpPr txBox="1"/>
          <p:nvPr/>
        </p:nvSpPr>
        <p:spPr>
          <a:xfrm>
            <a:off x="1720546" y="3193026"/>
            <a:ext cx="3991897" cy="1015663"/>
          </a:xfrm>
          <a:prstGeom prst="rect">
            <a:avLst/>
          </a:prstGeom>
          <a:noFill/>
        </p:spPr>
        <p:txBody>
          <a:bodyPr wrap="square" rtlCol="0">
            <a:spAutoFit/>
          </a:bodyPr>
          <a:lstStyle/>
          <a:p>
            <a:r>
              <a:rPr lang="es-CO" sz="6000" b="1" dirty="0">
                <a:solidFill>
                  <a:schemeClr val="bg1"/>
                </a:solidFill>
                <a:latin typeface="AR CENA" panose="02000000000000000000" pitchFamily="2" charset="0"/>
              </a:rPr>
              <a:t>GRACIAS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721822" y="-133003"/>
            <a:ext cx="10515600" cy="1177036"/>
          </a:xfrm>
        </p:spPr>
        <p:txBody>
          <a:bodyPr/>
          <a:lstStyle/>
          <a:p>
            <a:pPr algn="ctr"/>
            <a:r>
              <a:rPr lang="es-ES" sz="3600" dirty="0"/>
              <a:t>REFERENCIAS</a:t>
            </a:r>
            <a:endParaRPr lang="es-ES" dirty="0"/>
          </a:p>
        </p:txBody>
      </p:sp>
      <p:sp>
        <p:nvSpPr>
          <p:cNvPr id="3" name="Marcador de número de diapositiva 2">
            <a:extLst>
              <a:ext uri="{FF2B5EF4-FFF2-40B4-BE49-F238E27FC236}">
                <a16:creationId xmlns:a16="http://schemas.microsoft.com/office/drawing/2014/main" id="{FDF4139A-82AA-E029-68E2-06BB1D4AB8A9}"/>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36</a:t>
            </a:fld>
            <a:endParaRPr lang="es-CO"/>
          </a:p>
        </p:txBody>
      </p:sp>
      <p:sp>
        <p:nvSpPr>
          <p:cNvPr id="5" name="Marcador de texto 4"/>
          <p:cNvSpPr>
            <a:spLocks noGrp="1"/>
          </p:cNvSpPr>
          <p:nvPr>
            <p:ph type="body" idx="2"/>
          </p:nvPr>
        </p:nvSpPr>
        <p:spPr>
          <a:xfrm>
            <a:off x="166255" y="588518"/>
            <a:ext cx="12025745" cy="4591368"/>
          </a:xfrm>
        </p:spPr>
        <p:txBody>
          <a:bodyPr/>
          <a:lstStyle/>
          <a:p>
            <a:pPr marL="114300" lvl="0" indent="0">
              <a:buNone/>
            </a:pPr>
            <a:r>
              <a:rPr lang="en-US" sz="1200" dirty="0"/>
              <a:t>1. Simmonds P, </a:t>
            </a:r>
            <a:r>
              <a:rPr lang="en-US" sz="1200" dirty="0" err="1"/>
              <a:t>Aiewsakun</a:t>
            </a:r>
            <a:r>
              <a:rPr lang="en-US" sz="1200" dirty="0"/>
              <a:t> P. Virus classification - where do you draw the line? arch </a:t>
            </a:r>
            <a:r>
              <a:rPr lang="en-US" sz="1200" dirty="0" err="1"/>
              <a:t>virol</a:t>
            </a:r>
            <a:r>
              <a:rPr lang="en-US" sz="1200" dirty="0"/>
              <a:t>. 2018 aug;163(8):2037-2046. </a:t>
            </a:r>
            <a:r>
              <a:rPr lang="en-US" sz="1200" u="sng" dirty="0">
                <a:hlinkClick r:id="rId2"/>
              </a:rPr>
              <a:t>https://doi.org/10.1007/s00705-018-3938-z</a:t>
            </a:r>
            <a:endParaRPr lang="es-CO" sz="1200" dirty="0"/>
          </a:p>
          <a:p>
            <a:pPr marL="114300" lvl="0" indent="0">
              <a:buNone/>
            </a:pPr>
            <a:r>
              <a:rPr lang="es-CO" sz="1200" dirty="0"/>
              <a:t>2. Ministerio de Salud y Protección Social. IV Estudio nacional de salud bucal ENSAB IV. 2017. Bogotá. MINSALUD. </a:t>
            </a:r>
          </a:p>
          <a:p>
            <a:pPr marL="114300" lvl="0" indent="0">
              <a:buNone/>
            </a:pPr>
            <a:r>
              <a:rPr lang="es-CO" sz="1200" dirty="0"/>
              <a:t>3. Instituto Nacional de Cancerología en Colombia. Atlas de mortalidad por </a:t>
            </a:r>
            <a:r>
              <a:rPr lang="es-CO" sz="1200" dirty="0" err="1"/>
              <a:t>cancer</a:t>
            </a:r>
            <a:r>
              <a:rPr lang="es-CO" sz="1200" dirty="0"/>
              <a:t> en Colombia. Cuarta Edición, 2022 INC.</a:t>
            </a:r>
          </a:p>
          <a:p>
            <a:pPr marL="114300" lvl="0" indent="0">
              <a:buNone/>
            </a:pPr>
            <a:r>
              <a:rPr lang="es-CO" sz="1200" dirty="0"/>
              <a:t>4. Morera CM, Cantero IT, Monteagudo RR. Incidencia de cáncer bucal en mayores de 20 años. Colombia, enero 2022-enero 2024. </a:t>
            </a:r>
            <a:r>
              <a:rPr lang="es-CO" sz="1200" dirty="0" err="1"/>
              <a:t>Rev</a:t>
            </a:r>
            <a:r>
              <a:rPr lang="es-CO" sz="1200" dirty="0"/>
              <a:t> Salud Integral. 2024;2(1):19–24.S</a:t>
            </a:r>
          </a:p>
          <a:p>
            <a:pPr marL="114300" lvl="0" indent="0">
              <a:buNone/>
            </a:pPr>
            <a:r>
              <a:rPr lang="es-CO" sz="1200" dirty="0"/>
              <a:t>5. Ibáñez FJ, Farías MA, </a:t>
            </a:r>
            <a:r>
              <a:rPr lang="es-CO" sz="1200" dirty="0" err="1"/>
              <a:t>Gonzalez</a:t>
            </a:r>
            <a:r>
              <a:rPr lang="es-CO" sz="1200" dirty="0"/>
              <a:t>-Troncoso MP, Corrales N, Duarte LF, Retamal-Díaz A, González PA. </a:t>
            </a:r>
            <a:r>
              <a:rPr lang="en-US" sz="1200" dirty="0"/>
              <a:t>Experimental Dissection of the Lytic Replication Cycles of Herpes Simplex Viruses in vitro. Front </a:t>
            </a:r>
            <a:r>
              <a:rPr lang="en-US" sz="1200" dirty="0" err="1"/>
              <a:t>Microbiol</a:t>
            </a:r>
            <a:r>
              <a:rPr lang="en-US" sz="1200" dirty="0"/>
              <a:t>. 2018 Oct 11;9:2406. </a:t>
            </a:r>
            <a:r>
              <a:rPr lang="en-US" sz="1200" u="sng" dirty="0">
                <a:hlinkClick r:id="rId3"/>
              </a:rPr>
              <a:t>https://doi.org/10.3389/fmicb.2018.02406</a:t>
            </a:r>
            <a:endParaRPr lang="es-CO" sz="1200" dirty="0"/>
          </a:p>
          <a:p>
            <a:pPr marL="114300" lvl="0" indent="0">
              <a:buNone/>
            </a:pPr>
            <a:r>
              <a:rPr lang="es-CO" sz="1200" dirty="0"/>
              <a:t>6.  Guerrero C, Tinoco C, Morales J, Gutiérrez A, Hernández L, Gaona J, et al. </a:t>
            </a:r>
            <a:r>
              <a:rPr lang="es-CO" sz="1200" dirty="0" err="1"/>
              <a:t>Herpesvirus</a:t>
            </a:r>
            <a:r>
              <a:rPr lang="es-CO" sz="1200" dirty="0"/>
              <a:t>: relación con la enfermedad periodontal e implicaciones orales. </a:t>
            </a:r>
            <a:r>
              <a:rPr lang="es-CO" sz="1200" dirty="0" err="1"/>
              <a:t>Rev</a:t>
            </a:r>
            <a:r>
              <a:rPr lang="es-CO" sz="1200" dirty="0"/>
              <a:t> </a:t>
            </a:r>
            <a:r>
              <a:rPr lang="es-CO" sz="1200" dirty="0" err="1"/>
              <a:t>Mex</a:t>
            </a:r>
            <a:r>
              <a:rPr lang="es-CO" sz="1200" dirty="0"/>
              <a:t> </a:t>
            </a:r>
            <a:r>
              <a:rPr lang="es-CO" sz="1200" dirty="0" err="1"/>
              <a:t>Periodontol</a:t>
            </a:r>
            <a:r>
              <a:rPr lang="es-CO" sz="1200" dirty="0"/>
              <a:t>. 2019;10(3):58-64.  </a:t>
            </a:r>
            <a:r>
              <a:rPr lang="es-CO" sz="1200" u="sng" dirty="0">
                <a:hlinkClick r:id="rId4"/>
              </a:rPr>
              <a:t>https://doi.org/10.35366/92124</a:t>
            </a:r>
            <a:endParaRPr lang="es-CO" sz="1200" dirty="0"/>
          </a:p>
          <a:p>
            <a:pPr marL="114300" lvl="0" indent="0">
              <a:buNone/>
            </a:pPr>
            <a:r>
              <a:rPr lang="en-US" sz="1200" dirty="0"/>
              <a:t>7. Petti S. Pooled estimate of world leukoplakia prevalence: a systematic review. Oral </a:t>
            </a:r>
            <a:r>
              <a:rPr lang="en-US" sz="1200" dirty="0" err="1"/>
              <a:t>Oncol</a:t>
            </a:r>
            <a:r>
              <a:rPr lang="en-US" sz="1200" dirty="0"/>
              <a:t>. 2003 Dec;39(8):770-80. </a:t>
            </a:r>
            <a:r>
              <a:rPr lang="en-US" sz="1200" u="sng" dirty="0">
                <a:hlinkClick r:id="rId5"/>
              </a:rPr>
              <a:t>https://doi.org/10.1016/S1368-8375(03)00102-7</a:t>
            </a:r>
            <a:endParaRPr lang="es-CO" sz="1200" dirty="0"/>
          </a:p>
          <a:p>
            <a:pPr marL="114300" lvl="0" indent="0">
              <a:buNone/>
            </a:pPr>
            <a:r>
              <a:rPr lang="en-US" sz="1200" dirty="0"/>
              <a:t>8. Chappell JD, </a:t>
            </a:r>
            <a:r>
              <a:rPr lang="en-US" sz="1200" dirty="0" err="1"/>
              <a:t>Dermody</a:t>
            </a:r>
            <a:r>
              <a:rPr lang="en-US" sz="1200" dirty="0"/>
              <a:t> TS, </a:t>
            </a:r>
            <a:r>
              <a:rPr lang="en-US" sz="1200" dirty="0" err="1"/>
              <a:t>Mandell</a:t>
            </a:r>
            <a:r>
              <a:rPr lang="en-US" sz="1200" dirty="0"/>
              <a:t> DB. </a:t>
            </a:r>
            <a:r>
              <a:rPr lang="es-CO" sz="1200" dirty="0"/>
              <a:t>Enfermedades infecciosas. Principios y práctica. </a:t>
            </a:r>
            <a:r>
              <a:rPr lang="en-US" sz="1200" dirty="0"/>
              <a:t>9ª ed. </a:t>
            </a:r>
            <a:r>
              <a:rPr lang="en-US" sz="1200" dirty="0" err="1"/>
              <a:t>España</a:t>
            </a:r>
            <a:r>
              <a:rPr lang="en-US" sz="1200" dirty="0"/>
              <a:t>: ELSEVIER; 2023. p.1799-1817 </a:t>
            </a:r>
            <a:endParaRPr lang="es-CO" sz="1200" dirty="0"/>
          </a:p>
          <a:p>
            <a:pPr marL="114300" lvl="0" indent="0">
              <a:buNone/>
            </a:pPr>
            <a:r>
              <a:rPr lang="en-US" sz="1200" dirty="0"/>
              <a:t>9. Zhu S, Viejo-</a:t>
            </a:r>
            <a:r>
              <a:rPr lang="en-US" sz="1200" dirty="0" err="1"/>
              <a:t>Borbolla</a:t>
            </a:r>
            <a:r>
              <a:rPr lang="en-US" sz="1200" dirty="0"/>
              <a:t> A. Pathogenesis and virulence of herpes simplex virus. Virulence. 2021 Dec;12(1):2670-2702.</a:t>
            </a:r>
            <a:br>
              <a:rPr lang="en-US" sz="1200" dirty="0"/>
            </a:br>
            <a:r>
              <a:rPr lang="es-CO" sz="1200" u="sng" dirty="0">
                <a:hlinkClick r:id="rId6"/>
              </a:rPr>
              <a:t>https://doi.org/10.1080/21505594.2021.1982373</a:t>
            </a:r>
            <a:endParaRPr lang="es-CO" sz="1200" dirty="0"/>
          </a:p>
          <a:p>
            <a:pPr marL="114300" lvl="0" indent="0">
              <a:buNone/>
            </a:pPr>
            <a:r>
              <a:rPr lang="es-CO" sz="1200" dirty="0"/>
              <a:t>10. </a:t>
            </a:r>
            <a:r>
              <a:rPr lang="es-CO" sz="1200" dirty="0" err="1"/>
              <a:t>Giugliano</a:t>
            </a:r>
            <a:r>
              <a:rPr lang="es-CO" sz="1200" dirty="0"/>
              <a:t> R, </a:t>
            </a:r>
            <a:r>
              <a:rPr lang="es-CO" sz="1200" dirty="0" err="1"/>
              <a:t>Della</a:t>
            </a:r>
            <a:r>
              <a:rPr lang="es-CO" sz="1200" dirty="0"/>
              <a:t> Sala G, </a:t>
            </a:r>
            <a:r>
              <a:rPr lang="es-CO" sz="1200" dirty="0" err="1"/>
              <a:t>Buonocore</a:t>
            </a:r>
            <a:r>
              <a:rPr lang="es-CO" sz="1200" dirty="0"/>
              <a:t> C, </a:t>
            </a:r>
            <a:r>
              <a:rPr lang="es-CO" sz="1200" dirty="0" err="1"/>
              <a:t>Zannella</a:t>
            </a:r>
            <a:r>
              <a:rPr lang="es-CO" sz="1200" dirty="0"/>
              <a:t> C, </a:t>
            </a:r>
            <a:r>
              <a:rPr lang="es-CO" sz="1200" dirty="0" err="1"/>
              <a:t>Tedesco</a:t>
            </a:r>
            <a:r>
              <a:rPr lang="es-CO" sz="1200" dirty="0"/>
              <a:t> P, Palma Esposito F, et al. </a:t>
            </a:r>
            <a:r>
              <a:rPr lang="en-US" sz="1200" dirty="0"/>
              <a:t>New </a:t>
            </a:r>
            <a:r>
              <a:rPr lang="en-US" sz="1200" dirty="0" err="1"/>
              <a:t>imidazolium</a:t>
            </a:r>
            <a:r>
              <a:rPr lang="en-US" sz="1200" dirty="0"/>
              <a:t> alkaloids with broad spectrum of action from the marine bacterium </a:t>
            </a:r>
            <a:r>
              <a:rPr lang="en-US" sz="1200" dirty="0" err="1"/>
              <a:t>shewanella</a:t>
            </a:r>
            <a:r>
              <a:rPr lang="en-US" sz="1200" dirty="0"/>
              <a:t> </a:t>
            </a:r>
            <a:r>
              <a:rPr lang="en-US" sz="1200" dirty="0" err="1"/>
              <a:t>aquimarina</a:t>
            </a:r>
            <a:r>
              <a:rPr lang="en-US" sz="1200" dirty="0"/>
              <a:t>. Pharmaceutics. 2023 Aug14;15(8):2139.</a:t>
            </a:r>
            <a:r>
              <a:rPr lang="en-US" sz="1200" u="sng" dirty="0">
                <a:hlinkClick r:id="rId7"/>
              </a:rPr>
              <a:t>https://doi.org/10.3390/pharmaceutics15082139</a:t>
            </a:r>
            <a:endParaRPr lang="es-CO" sz="1200" dirty="0"/>
          </a:p>
          <a:p>
            <a:pPr marL="114300" lvl="0" indent="0">
              <a:buNone/>
            </a:pPr>
            <a:r>
              <a:rPr lang="en-US" sz="1200" dirty="0"/>
              <a:t>11. Dicker K, </a:t>
            </a:r>
            <a:r>
              <a:rPr lang="en-US" sz="1200" dirty="0" err="1"/>
              <a:t>Järvelin</a:t>
            </a:r>
            <a:r>
              <a:rPr lang="en-US" sz="1200" dirty="0"/>
              <a:t> A, Garcia M, </a:t>
            </a:r>
            <a:r>
              <a:rPr lang="en-US" sz="1200" dirty="0" err="1"/>
              <a:t>Castello</a:t>
            </a:r>
            <a:r>
              <a:rPr lang="en-US" sz="1200" dirty="0"/>
              <a:t> A. The importance of </a:t>
            </a:r>
            <a:r>
              <a:rPr lang="en-US" sz="1200" dirty="0" err="1"/>
              <a:t>virion</a:t>
            </a:r>
            <a:r>
              <a:rPr lang="en-US" sz="1200" dirty="0"/>
              <a:t>-incorporated cellular RNA-binding proteins in viral particle assembly and infectivity. </a:t>
            </a:r>
            <a:r>
              <a:rPr lang="en-US" sz="1200" dirty="0" err="1"/>
              <a:t>Semin</a:t>
            </a:r>
            <a:r>
              <a:rPr lang="en-US" sz="1200" dirty="0"/>
              <a:t> Cell Dev Biol. 2021 Mar;111:108-118. </a:t>
            </a:r>
            <a:r>
              <a:rPr lang="en-US" sz="1200" dirty="0" err="1"/>
              <a:t>Epub</a:t>
            </a:r>
            <a:r>
              <a:rPr lang="en-US" sz="1200" dirty="0"/>
              <a:t> 2020. </a:t>
            </a:r>
            <a:r>
              <a:rPr lang="es-CO" sz="1200" u="sng" dirty="0">
                <a:hlinkClick r:id="rId8"/>
              </a:rPr>
              <a:t>https://doi.org/10.1016/j.semcdb.2020.08.002</a:t>
            </a:r>
            <a:endParaRPr lang="es-CO" sz="1200" dirty="0"/>
          </a:p>
          <a:p>
            <a:pPr marL="114300" lvl="0" indent="0">
              <a:buNone/>
            </a:pPr>
            <a:r>
              <a:rPr lang="en-US" sz="1200" dirty="0"/>
              <a:t>12. Wan Q, Song D, Li H, He ML. Stress proteins: the biological functions in virus infection, present and challenges for target-based antiviral drug development. Signal </a:t>
            </a:r>
            <a:r>
              <a:rPr lang="en-US" sz="1200" dirty="0" err="1"/>
              <a:t>Transduct</a:t>
            </a:r>
            <a:r>
              <a:rPr lang="en-US" sz="1200" dirty="0"/>
              <a:t> Target </a:t>
            </a:r>
            <a:r>
              <a:rPr lang="en-US" sz="1200" dirty="0" err="1"/>
              <a:t>Ther</a:t>
            </a:r>
            <a:r>
              <a:rPr lang="en-US" sz="1200" dirty="0"/>
              <a:t>. 2020 Jul 13;5(1):125.</a:t>
            </a:r>
            <a:r>
              <a:rPr lang="es-CO" sz="1200" u="sng" dirty="0">
                <a:hlinkClick r:id="rId9"/>
              </a:rPr>
              <a:t>https://doi.org/10.1038/s41392-020-00233-4</a:t>
            </a:r>
            <a:endParaRPr lang="es-CO" sz="1200" dirty="0"/>
          </a:p>
          <a:p>
            <a:pPr marL="114300" lvl="0" indent="0">
              <a:buNone/>
            </a:pPr>
            <a:r>
              <a:rPr lang="es-CO" sz="1200" dirty="0"/>
              <a:t>13. Rodríguez M, Lugo S, Venegas E, </a:t>
            </a:r>
            <a:r>
              <a:rPr lang="es-CO" sz="1200" dirty="0" err="1"/>
              <a:t>Scheffler</a:t>
            </a:r>
            <a:r>
              <a:rPr lang="es-CO" sz="1200" dirty="0"/>
              <a:t> S. Fragmentos de memoria inmunológica: una entrevista al Dr. </a:t>
            </a:r>
            <a:r>
              <a:rPr lang="es-CO" sz="1200" dirty="0" err="1"/>
              <a:t>Berrón</a:t>
            </a:r>
            <a:r>
              <a:rPr lang="es-CO" sz="1200" dirty="0"/>
              <a:t>. </a:t>
            </a:r>
            <a:r>
              <a:rPr lang="es-CO" sz="1200" dirty="0" err="1"/>
              <a:t>Rev</a:t>
            </a:r>
            <a:r>
              <a:rPr lang="es-CO" sz="1200" dirty="0"/>
              <a:t> </a:t>
            </a:r>
            <a:r>
              <a:rPr lang="es-CO" sz="1200" dirty="0" err="1"/>
              <a:t>Alerg</a:t>
            </a:r>
            <a:r>
              <a:rPr lang="es-CO" sz="1200" dirty="0"/>
              <a:t> </a:t>
            </a:r>
            <a:r>
              <a:rPr lang="es-CO" sz="1200" dirty="0" err="1"/>
              <a:t>Mex</a:t>
            </a:r>
            <a:r>
              <a:rPr lang="es-CO" sz="1200" dirty="0"/>
              <a:t>. 2017;64(4):509-512. </a:t>
            </a:r>
            <a:r>
              <a:rPr lang="es-CO" sz="1200" u="sng" dirty="0">
                <a:hlinkClick r:id="rId10"/>
              </a:rPr>
              <a:t>https://doi.org/10.29262/ram.v64i4.295</a:t>
            </a:r>
            <a:endParaRPr lang="es-CO" sz="1200" dirty="0"/>
          </a:p>
          <a:p>
            <a:pPr marL="114300" lvl="0" indent="0">
              <a:buNone/>
            </a:pPr>
            <a:r>
              <a:rPr lang="en-US" sz="1200" dirty="0"/>
              <a:t>14. </a:t>
            </a:r>
            <a:r>
              <a:rPr lang="en-US" sz="1200" dirty="0" err="1"/>
              <a:t>Barrozo</a:t>
            </a:r>
            <a:r>
              <a:rPr lang="en-US" sz="1200" dirty="0"/>
              <a:t> ER, Nakayama S, Singh P, Neumann DM, Bloom DC. Herpes simplex virus 1 microRNA miR-H8 is dispensable for latency and reactivation in vivo. </a:t>
            </a:r>
            <a:r>
              <a:rPr lang="es-CO" sz="1200" dirty="0"/>
              <a:t>J Virol. 2021 </a:t>
            </a:r>
            <a:r>
              <a:rPr lang="es-CO" sz="1200" dirty="0" err="1"/>
              <a:t>Jan</a:t>
            </a:r>
            <a:r>
              <a:rPr lang="es-CO" sz="1200" dirty="0"/>
              <a:t> 28;95(4). </a:t>
            </a:r>
            <a:r>
              <a:rPr lang="es-CO" sz="1200" u="sng" dirty="0">
                <a:hlinkClick r:id="rId11"/>
              </a:rPr>
              <a:t>https://doi.org/10.1128/JVI.02179-20</a:t>
            </a:r>
            <a:endParaRPr lang="es-CO" sz="1200" dirty="0"/>
          </a:p>
          <a:p>
            <a:endParaRPr lang="es-CO" sz="1200" dirty="0"/>
          </a:p>
        </p:txBody>
      </p:sp>
    </p:spTree>
    <p:extLst>
      <p:ext uri="{BB962C8B-B14F-4D97-AF65-F5344CB8AC3E}">
        <p14:creationId xmlns:p14="http://schemas.microsoft.com/office/powerpoint/2010/main" val="16309896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21575" y="-73731"/>
            <a:ext cx="10515600" cy="1177036"/>
          </a:xfrm>
        </p:spPr>
        <p:txBody>
          <a:bodyPr/>
          <a:lstStyle/>
          <a:p>
            <a:pPr algn="ctr"/>
            <a:r>
              <a:rPr lang="es-ES" sz="3600" dirty="0"/>
              <a:t>REFERENCIAS</a:t>
            </a:r>
            <a:endParaRPr lang="es-ES" dirty="0"/>
          </a:p>
        </p:txBody>
      </p:sp>
      <p:sp>
        <p:nvSpPr>
          <p:cNvPr id="3" name="Marcador de número de diapositiva 2">
            <a:extLst>
              <a:ext uri="{FF2B5EF4-FFF2-40B4-BE49-F238E27FC236}">
                <a16:creationId xmlns:a16="http://schemas.microsoft.com/office/drawing/2014/main" id="{387A794C-D1B7-D049-35AD-E55FEE4B1C43}"/>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37</a:t>
            </a:fld>
            <a:endParaRPr lang="es-CO"/>
          </a:p>
        </p:txBody>
      </p:sp>
      <p:sp>
        <p:nvSpPr>
          <p:cNvPr id="5" name="Marcador de texto 4"/>
          <p:cNvSpPr>
            <a:spLocks noGrp="1"/>
          </p:cNvSpPr>
          <p:nvPr>
            <p:ph type="body" idx="2"/>
          </p:nvPr>
        </p:nvSpPr>
        <p:spPr>
          <a:xfrm>
            <a:off x="116378" y="714293"/>
            <a:ext cx="12075622" cy="4997635"/>
          </a:xfrm>
        </p:spPr>
        <p:txBody>
          <a:bodyPr/>
          <a:lstStyle/>
          <a:p>
            <a:pPr marL="114300" lvl="0" indent="0">
              <a:buNone/>
            </a:pPr>
            <a:r>
              <a:rPr lang="en-US" sz="1200" dirty="0"/>
              <a:t>15. Egan KP, Wu S, </a:t>
            </a:r>
            <a:r>
              <a:rPr lang="en-US" sz="1200" dirty="0" err="1"/>
              <a:t>Wigdahl</a:t>
            </a:r>
            <a:r>
              <a:rPr lang="en-US" sz="1200" dirty="0"/>
              <a:t> B, Jennings SR. Immunological control of herpes simplex virus infections. </a:t>
            </a:r>
            <a:r>
              <a:rPr lang="es-CO" sz="1200" dirty="0"/>
              <a:t>J </a:t>
            </a:r>
            <a:r>
              <a:rPr lang="es-CO" sz="1200" dirty="0" err="1"/>
              <a:t>Neurovirol</a:t>
            </a:r>
            <a:r>
              <a:rPr lang="es-CO" sz="1200" dirty="0"/>
              <a:t>. 2013 Aug;19(4):328-45. </a:t>
            </a:r>
            <a:r>
              <a:rPr lang="es-CO" sz="1200" dirty="0" err="1"/>
              <a:t>Epub</a:t>
            </a:r>
            <a:r>
              <a:rPr lang="es-CO" sz="1200" dirty="0"/>
              <a:t> 2013 </a:t>
            </a:r>
            <a:r>
              <a:rPr lang="es-CO" sz="1200" dirty="0" err="1"/>
              <a:t>Aug</a:t>
            </a:r>
            <a:r>
              <a:rPr lang="es-CO" sz="1200" dirty="0"/>
              <a:t> 14. </a:t>
            </a:r>
            <a:r>
              <a:rPr lang="es-CO" sz="1200" u="sng" dirty="0">
                <a:hlinkClick r:id="rId2"/>
              </a:rPr>
              <a:t>https://doi.org/10.1007/s13365-013-0189-3</a:t>
            </a:r>
            <a:endParaRPr lang="es-CO" sz="1200" dirty="0"/>
          </a:p>
          <a:p>
            <a:pPr marL="114300" lvl="0" indent="0">
              <a:buNone/>
            </a:pPr>
            <a:r>
              <a:rPr lang="es-CO" sz="1200" dirty="0"/>
              <a:t>16. </a:t>
            </a:r>
            <a:r>
              <a:rPr lang="es-CO" sz="1200" dirty="0" err="1"/>
              <a:t>Koonin</a:t>
            </a:r>
            <a:r>
              <a:rPr lang="es-CO" sz="1200" dirty="0"/>
              <a:t> EV, </a:t>
            </a:r>
            <a:r>
              <a:rPr lang="es-CO" sz="1200" dirty="0" err="1"/>
              <a:t>Dolja</a:t>
            </a:r>
            <a:r>
              <a:rPr lang="es-CO" sz="1200" dirty="0"/>
              <a:t> VV, </a:t>
            </a:r>
            <a:r>
              <a:rPr lang="es-CO" sz="1200" dirty="0" err="1"/>
              <a:t>Krupovic</a:t>
            </a:r>
            <a:r>
              <a:rPr lang="es-CO" sz="1200" dirty="0"/>
              <a:t> M, </a:t>
            </a:r>
            <a:r>
              <a:rPr lang="es-CO" sz="1200" dirty="0" err="1"/>
              <a:t>Varsani</a:t>
            </a:r>
            <a:r>
              <a:rPr lang="es-CO" sz="1200" dirty="0"/>
              <a:t> A, Wolf YI, </a:t>
            </a:r>
            <a:r>
              <a:rPr lang="es-CO" sz="1200" dirty="0" err="1"/>
              <a:t>Yutin</a:t>
            </a:r>
            <a:r>
              <a:rPr lang="es-CO" sz="1200" dirty="0"/>
              <a:t> N, et al. </a:t>
            </a:r>
            <a:r>
              <a:rPr lang="en-US" sz="1200" dirty="0"/>
              <a:t>Global organization and proposed </a:t>
            </a:r>
            <a:r>
              <a:rPr lang="en-US" sz="1200" dirty="0" err="1"/>
              <a:t>megataxonomy</a:t>
            </a:r>
            <a:r>
              <a:rPr lang="en-US" sz="1200" dirty="0"/>
              <a:t> of the virus world. </a:t>
            </a:r>
            <a:r>
              <a:rPr lang="en-US" sz="1200" dirty="0" err="1"/>
              <a:t>Microbiol</a:t>
            </a:r>
            <a:r>
              <a:rPr lang="en-US" sz="1200" dirty="0"/>
              <a:t> </a:t>
            </a:r>
            <a:r>
              <a:rPr lang="en-US" sz="1200" dirty="0" err="1"/>
              <a:t>Mol</a:t>
            </a:r>
            <a:r>
              <a:rPr lang="en-US" sz="1200" dirty="0"/>
              <a:t> </a:t>
            </a:r>
            <a:r>
              <a:rPr lang="en-US" sz="1200" dirty="0" err="1"/>
              <a:t>Biol</a:t>
            </a:r>
            <a:r>
              <a:rPr lang="en-US" sz="1200" dirty="0"/>
              <a:t> Rev. 2020 Mar 4;84(2). </a:t>
            </a:r>
            <a:r>
              <a:rPr lang="es-CO" sz="1200" u="sng" dirty="0">
                <a:hlinkClick r:id="rId3"/>
              </a:rPr>
              <a:t>https://doi.org/10.1128/MMBR.00061-19</a:t>
            </a:r>
            <a:endParaRPr lang="es-CO" sz="1200" dirty="0"/>
          </a:p>
          <a:p>
            <a:pPr marL="114300" lvl="0" indent="0">
              <a:buNone/>
            </a:pPr>
            <a:r>
              <a:rPr lang="es-CO" sz="1200" dirty="0"/>
              <a:t>17. </a:t>
            </a:r>
            <a:r>
              <a:rPr lang="es-CO" sz="1200" dirty="0" err="1"/>
              <a:t>Bascones</a:t>
            </a:r>
            <a:r>
              <a:rPr lang="es-CO" sz="1200" dirty="0"/>
              <a:t>-Martínez A., </a:t>
            </a:r>
            <a:r>
              <a:rPr lang="es-CO" sz="1200" dirty="0" err="1"/>
              <a:t>Pousa</a:t>
            </a:r>
            <a:r>
              <a:rPr lang="es-CO" sz="1200" dirty="0"/>
              <a:t>-Castro X.. </a:t>
            </a:r>
            <a:r>
              <a:rPr lang="es-CO" sz="1200" dirty="0" err="1"/>
              <a:t>Herpesvirus</a:t>
            </a:r>
            <a:r>
              <a:rPr lang="es-CO" sz="1200" dirty="0"/>
              <a:t>. </a:t>
            </a:r>
            <a:r>
              <a:rPr lang="es-CO" sz="1200" dirty="0" err="1"/>
              <a:t>Av</a:t>
            </a:r>
            <a:r>
              <a:rPr lang="es-CO" sz="1200" dirty="0"/>
              <a:t> </a:t>
            </a:r>
            <a:r>
              <a:rPr lang="es-CO" sz="1200" dirty="0" err="1"/>
              <a:t>Odontoestomatol</a:t>
            </a:r>
            <a:r>
              <a:rPr lang="es-CO" sz="1200" dirty="0"/>
              <a:t>. 2011; 27( 1 ): 11-24. </a:t>
            </a:r>
          </a:p>
          <a:p>
            <a:pPr marL="114300" lvl="0" indent="0">
              <a:buNone/>
            </a:pPr>
            <a:r>
              <a:rPr lang="es-CO" sz="1200" dirty="0"/>
              <a:t>18. López J, Bello A, Ángeles R. Estudio de la infección del virus Herpes simplex tipo 1 en </a:t>
            </a:r>
            <a:r>
              <a:rPr lang="es-CO" sz="1200" dirty="0" err="1"/>
              <a:t>oligodendrocitos</a:t>
            </a:r>
            <a:r>
              <a:rPr lang="es-CO" sz="1200" dirty="0"/>
              <a:t> humanos: entrada viral y antivirales, </a:t>
            </a:r>
            <a:r>
              <a:rPr lang="es-CO" sz="1200" dirty="0" err="1"/>
              <a:t>Praena</a:t>
            </a:r>
            <a:r>
              <a:rPr lang="es-CO" sz="1200" dirty="0"/>
              <a:t> García B, editor. Madrid, España: Tesis doctoral Universidad Autónoma de Madrid, Facultad de Ciencias, Departamento de Biología Molecular; 2020.</a:t>
            </a:r>
          </a:p>
          <a:p>
            <a:pPr marL="114300" lvl="0" indent="0">
              <a:buNone/>
            </a:pPr>
            <a:r>
              <a:rPr lang="es-CO" sz="1200" dirty="0"/>
              <a:t>19. Miranda-</a:t>
            </a:r>
            <a:r>
              <a:rPr lang="es-CO" sz="1200" dirty="0" err="1"/>
              <a:t>Saksena</a:t>
            </a:r>
            <a:r>
              <a:rPr lang="es-CO" sz="1200" dirty="0"/>
              <a:t> M, </a:t>
            </a:r>
            <a:r>
              <a:rPr lang="es-CO" sz="1200" dirty="0" err="1"/>
              <a:t>Denes</a:t>
            </a:r>
            <a:r>
              <a:rPr lang="es-CO" sz="1200" dirty="0"/>
              <a:t> CE, </a:t>
            </a:r>
            <a:r>
              <a:rPr lang="es-CO" sz="1200" dirty="0" err="1"/>
              <a:t>Diefenbach</a:t>
            </a:r>
            <a:r>
              <a:rPr lang="es-CO" sz="1200" dirty="0"/>
              <a:t> RJ, </a:t>
            </a:r>
            <a:r>
              <a:rPr lang="es-CO" sz="1200" dirty="0" err="1"/>
              <a:t>Cunningham</a:t>
            </a:r>
            <a:r>
              <a:rPr lang="es-CO" sz="1200" dirty="0"/>
              <a:t> AL. </a:t>
            </a:r>
            <a:r>
              <a:rPr lang="en-US" sz="1200" dirty="0"/>
              <a:t>Infection and transport of herpes simplex virus type 1 in neurons: role of the cytoskeleton. </a:t>
            </a:r>
            <a:r>
              <a:rPr lang="es-CO" sz="1200" dirty="0" err="1"/>
              <a:t>Viruses</a:t>
            </a:r>
            <a:r>
              <a:rPr lang="es-CO" sz="1200" dirty="0"/>
              <a:t>. 2018 Feb 23;10(2):92. </a:t>
            </a:r>
            <a:r>
              <a:rPr lang="es-CO" sz="1200" u="sng" dirty="0">
                <a:hlinkClick r:id="rId4"/>
              </a:rPr>
              <a:t>https://doi.org/10.3390/v10020092</a:t>
            </a:r>
            <a:endParaRPr lang="es-CO" sz="1200" dirty="0"/>
          </a:p>
          <a:p>
            <a:pPr marL="114300" lvl="0" indent="0">
              <a:buNone/>
            </a:pPr>
            <a:r>
              <a:rPr lang="es-CO" sz="1200" dirty="0"/>
              <a:t>20. </a:t>
            </a:r>
            <a:r>
              <a:rPr lang="es-CO" sz="1200" dirty="0" err="1"/>
              <a:t>Vauloup-Fellous</a:t>
            </a:r>
            <a:r>
              <a:rPr lang="es-CO" sz="1200" dirty="0"/>
              <a:t>, Infecciones por virus del herpes simple, EMC - Pediatría, </a:t>
            </a:r>
            <a:r>
              <a:rPr lang="es-CO" sz="1200" dirty="0" err="1"/>
              <a:t>Volume</a:t>
            </a:r>
            <a:r>
              <a:rPr lang="es-CO" sz="1200" dirty="0"/>
              <a:t> 58, 2023, </a:t>
            </a:r>
            <a:r>
              <a:rPr lang="es-CO" sz="1200" dirty="0" err="1"/>
              <a:t>Pages</a:t>
            </a:r>
            <a:r>
              <a:rPr lang="es-CO" sz="1200" dirty="0"/>
              <a:t> 1-14, 1245-1789.</a:t>
            </a:r>
            <a:r>
              <a:rPr lang="es-CO" sz="1200" u="sng" dirty="0">
                <a:hlinkClick r:id="rId5"/>
              </a:rPr>
              <a:t>https://doi.org/10.1016/S1245-1789(23)47987-5</a:t>
            </a:r>
            <a:endParaRPr lang="es-CO" sz="1200" dirty="0"/>
          </a:p>
          <a:p>
            <a:pPr marL="114300" lvl="0" indent="0">
              <a:buNone/>
            </a:pPr>
            <a:r>
              <a:rPr lang="en-US" sz="1200" dirty="0"/>
              <a:t>21. Gatherer D, </a:t>
            </a:r>
            <a:r>
              <a:rPr lang="en-US" sz="1200" dirty="0" err="1"/>
              <a:t>Depledge</a:t>
            </a:r>
            <a:r>
              <a:rPr lang="en-US" sz="1200" dirty="0"/>
              <a:t> DP, Hartley CA, </a:t>
            </a:r>
            <a:r>
              <a:rPr lang="en-US" sz="1200" dirty="0" err="1"/>
              <a:t>Szpara</a:t>
            </a:r>
            <a:r>
              <a:rPr lang="en-US" sz="1200" dirty="0"/>
              <a:t> ML, </a:t>
            </a:r>
            <a:r>
              <a:rPr lang="en-US" sz="1200" dirty="0" err="1"/>
              <a:t>Vaz</a:t>
            </a:r>
            <a:r>
              <a:rPr lang="en-US" sz="1200" dirty="0"/>
              <a:t> PK, </a:t>
            </a:r>
            <a:r>
              <a:rPr lang="en-US" sz="1200" dirty="0" err="1"/>
              <a:t>Benkő</a:t>
            </a:r>
            <a:r>
              <a:rPr lang="en-US" sz="1200" dirty="0"/>
              <a:t> M et al. ICTV Virus Taxonomy Profile: </a:t>
            </a:r>
            <a:r>
              <a:rPr lang="en-US" sz="1200" dirty="0" err="1"/>
              <a:t>Herpesviridae</a:t>
            </a:r>
            <a:r>
              <a:rPr lang="en-US" sz="1200" dirty="0"/>
              <a:t> 2021. J Gen </a:t>
            </a:r>
            <a:r>
              <a:rPr lang="en-US" sz="1200" dirty="0" err="1"/>
              <a:t>Virol</a:t>
            </a:r>
            <a:r>
              <a:rPr lang="en-US" sz="1200" dirty="0"/>
              <a:t>. 2021 Oct;102(10):001673. </a:t>
            </a:r>
            <a:r>
              <a:rPr lang="en-US" sz="1200" u="sng" dirty="0">
                <a:hlinkClick r:id="rId6"/>
              </a:rPr>
              <a:t>https://doi.org/10.1099/jgv.0.001673</a:t>
            </a:r>
            <a:endParaRPr lang="es-CO" sz="1200" dirty="0"/>
          </a:p>
          <a:p>
            <a:pPr marL="114300" lvl="0" indent="0">
              <a:buNone/>
            </a:pPr>
            <a:r>
              <a:rPr lang="en-US" sz="1200" dirty="0"/>
              <a:t>22. </a:t>
            </a:r>
            <a:r>
              <a:rPr lang="en-US" sz="1200" dirty="0" err="1"/>
              <a:t>Pinninti</a:t>
            </a:r>
            <a:r>
              <a:rPr lang="en-US" sz="1200" dirty="0"/>
              <a:t> SG, </a:t>
            </a:r>
            <a:r>
              <a:rPr lang="en-US" sz="1200" dirty="0" err="1"/>
              <a:t>Kimberlin</a:t>
            </a:r>
            <a:r>
              <a:rPr lang="en-US" sz="1200" dirty="0"/>
              <a:t> DW. Neonatal herpes simplex virus infections. </a:t>
            </a:r>
            <a:r>
              <a:rPr lang="es-CO" sz="1200" dirty="0" err="1"/>
              <a:t>Semin</a:t>
            </a:r>
            <a:r>
              <a:rPr lang="es-CO" sz="1200" dirty="0"/>
              <a:t> </a:t>
            </a:r>
            <a:r>
              <a:rPr lang="es-CO" sz="1200" dirty="0" err="1"/>
              <a:t>Perinatol</a:t>
            </a:r>
            <a:r>
              <a:rPr lang="es-CO" sz="1200" dirty="0"/>
              <a:t>. 2018 Apr;42(3):168-175</a:t>
            </a:r>
            <a:br>
              <a:rPr lang="es-CO" sz="1200" dirty="0"/>
            </a:br>
            <a:r>
              <a:rPr lang="es-CO" sz="1200" u="sng" dirty="0">
                <a:hlinkClick r:id="rId7"/>
              </a:rPr>
              <a:t>https://doi.org/10.1053/j.semperi.2018.02.004</a:t>
            </a:r>
            <a:endParaRPr lang="es-CO" sz="1200" dirty="0"/>
          </a:p>
          <a:p>
            <a:pPr marL="114300" lvl="0" indent="0">
              <a:buNone/>
            </a:pPr>
            <a:r>
              <a:rPr lang="en-US" sz="1200" dirty="0"/>
              <a:t>23. Hong J, Park HK, Chang, SH. et al. </a:t>
            </a:r>
            <a:r>
              <a:rPr lang="es-CO" sz="1200" dirty="0"/>
              <a:t>Un estudio aleatorizado de fase II sobre </a:t>
            </a:r>
            <a:r>
              <a:rPr lang="es-CO" sz="1200" dirty="0" err="1"/>
              <a:t>aciclovir</a:t>
            </a:r>
            <a:r>
              <a:rPr lang="es-CO" sz="1200" dirty="0"/>
              <a:t> para la prevención de la </a:t>
            </a:r>
            <a:r>
              <a:rPr lang="es-CO" sz="1200" dirty="0" err="1"/>
              <a:t>mucositis</a:t>
            </a:r>
            <a:r>
              <a:rPr lang="es-CO" sz="1200" dirty="0"/>
              <a:t> oral inducida por quimioterapia en pacientes sometidos a trasplante </a:t>
            </a:r>
            <a:r>
              <a:rPr lang="es-CO" sz="1200" dirty="0" err="1"/>
              <a:t>autólogo</a:t>
            </a:r>
            <a:r>
              <a:rPr lang="es-CO" sz="1200" dirty="0"/>
              <a:t> de células madre hematopoyéticas. BMC Oral </a:t>
            </a:r>
            <a:r>
              <a:rPr lang="es-CO" sz="1200" dirty="0" err="1"/>
              <a:t>Health</a:t>
            </a:r>
            <a:r>
              <a:rPr lang="es-CO" sz="1200" dirty="0"/>
              <a:t>. 23, 1008 (2023).</a:t>
            </a:r>
            <a:br>
              <a:rPr lang="es-CO" sz="1200" dirty="0"/>
            </a:br>
            <a:r>
              <a:rPr lang="es-CO" sz="1200" u="sng" dirty="0">
                <a:hlinkClick r:id="rId8"/>
              </a:rPr>
              <a:t>https://doi.org/10.1186/s12903-023-03623-6</a:t>
            </a:r>
            <a:endParaRPr lang="es-CO" sz="1200" dirty="0"/>
          </a:p>
          <a:p>
            <a:pPr marL="114300" lvl="0" indent="0">
              <a:buNone/>
            </a:pPr>
            <a:r>
              <a:rPr lang="es-CO" sz="1200" dirty="0"/>
              <a:t>24. </a:t>
            </a:r>
            <a:r>
              <a:rPr lang="en-US" sz="1200" dirty="0"/>
              <a:t>Di </a:t>
            </a:r>
            <a:r>
              <a:rPr lang="en-US" sz="1200" dirty="0" err="1"/>
              <a:t>Spirito</a:t>
            </a:r>
            <a:r>
              <a:rPr lang="en-US" sz="1200" dirty="0"/>
              <a:t> F, </a:t>
            </a:r>
            <a:r>
              <a:rPr lang="en-US" sz="1200" dirty="0" err="1"/>
              <a:t>Pantaleo</a:t>
            </a:r>
            <a:r>
              <a:rPr lang="en-US" sz="1200" dirty="0"/>
              <a:t> G, Di Palo MP, Amato A, </a:t>
            </a:r>
            <a:r>
              <a:rPr lang="en-US" sz="1200" dirty="0" err="1"/>
              <a:t>Raimondo</a:t>
            </a:r>
            <a:r>
              <a:rPr lang="en-US" sz="1200" dirty="0"/>
              <a:t> A, Amato M. Oral Human Papillomavirus Benign Lesions and HPV-Related Cancer in Healthy Children: A Systematic Review. </a:t>
            </a:r>
            <a:r>
              <a:rPr lang="es-CO" sz="1200" dirty="0" err="1"/>
              <a:t>Cancers</a:t>
            </a:r>
            <a:r>
              <a:rPr lang="es-CO" sz="1200" dirty="0"/>
              <a:t> (</a:t>
            </a:r>
            <a:r>
              <a:rPr lang="es-CO" sz="1200" dirty="0" err="1"/>
              <a:t>Basel</a:t>
            </a:r>
            <a:r>
              <a:rPr lang="es-CO" sz="1200" dirty="0"/>
              <a:t>). 2023 Feb 8;15(4):1096. </a:t>
            </a:r>
            <a:r>
              <a:rPr lang="es-CO" sz="1200" u="sng" dirty="0">
                <a:hlinkClick r:id="rId9"/>
              </a:rPr>
              <a:t>https://doi.org/10.3390/cancers15041096</a:t>
            </a:r>
            <a:endParaRPr lang="es-CO" sz="1200" dirty="0"/>
          </a:p>
          <a:p>
            <a:pPr marL="114300" lvl="0" indent="0">
              <a:buNone/>
            </a:pPr>
            <a:r>
              <a:rPr lang="es-CO" sz="1200" dirty="0"/>
              <a:t>25. Romero F. Patricia, Ramírez V. Eugenio, Muñoz O. Mónica, Muñoz M. Paula, González L. Carolina, Orellana C. Carolina y cols. Lesiones </a:t>
            </a:r>
            <a:r>
              <a:rPr lang="es-CO" sz="1200" dirty="0" err="1"/>
              <a:t>anogenitales</a:t>
            </a:r>
            <a:r>
              <a:rPr lang="es-CO" sz="1200" dirty="0"/>
              <a:t> por Virus Papiloma Humano. Estudio de prevalencia en niños, niñas y adolescentes no vacunados. Andes </a:t>
            </a:r>
            <a:r>
              <a:rPr lang="es-CO" sz="1200" dirty="0" err="1"/>
              <a:t>pediatr</a:t>
            </a:r>
            <a:r>
              <a:rPr lang="es-CO" sz="1200" dirty="0"/>
              <a:t>. 2023 Ene; 94(1): 29-36. </a:t>
            </a:r>
            <a:r>
              <a:rPr lang="es-CO" sz="1200" u="sng" dirty="0">
                <a:hlinkClick r:id="rId10"/>
              </a:rPr>
              <a:t>https://doi.org/10.32641/andespediatr.v94i1.3534</a:t>
            </a:r>
            <a:endParaRPr lang="es-CO" sz="1200" dirty="0"/>
          </a:p>
          <a:p>
            <a:pPr marL="114300" lvl="0" indent="0">
              <a:buNone/>
            </a:pPr>
            <a:r>
              <a:rPr lang="en-US" sz="1200" dirty="0"/>
              <a:t>26. </a:t>
            </a:r>
            <a:r>
              <a:rPr lang="en-US" sz="1200" dirty="0" err="1"/>
              <a:t>Katirachi</a:t>
            </a:r>
            <a:r>
              <a:rPr lang="en-US" sz="1200" dirty="0"/>
              <a:t> SK, </a:t>
            </a:r>
            <a:r>
              <a:rPr lang="en-US" sz="1200" dirty="0" err="1"/>
              <a:t>Grønlund</a:t>
            </a:r>
            <a:r>
              <a:rPr lang="en-US" sz="1200" dirty="0"/>
              <a:t> MP, </a:t>
            </a:r>
            <a:r>
              <a:rPr lang="en-US" sz="1200" dirty="0" err="1"/>
              <a:t>Jakobsen</a:t>
            </a:r>
            <a:r>
              <a:rPr lang="en-US" sz="1200" dirty="0"/>
              <a:t> KK, </a:t>
            </a:r>
            <a:r>
              <a:rPr lang="en-US" sz="1200" dirty="0" err="1"/>
              <a:t>Grønhøj</a:t>
            </a:r>
            <a:r>
              <a:rPr lang="en-US" sz="1200" dirty="0"/>
              <a:t> C, von Buchwald C. The Prevalence of HPV in Oral Cavity Squamous Cell Carcinoma. </a:t>
            </a:r>
            <a:r>
              <a:rPr lang="es-CO" sz="1200" dirty="0" err="1"/>
              <a:t>Viruses</a:t>
            </a:r>
            <a:r>
              <a:rPr lang="es-CO" sz="1200" dirty="0"/>
              <a:t>. 2023 Feb 6;15(2):451.</a:t>
            </a:r>
            <a:br>
              <a:rPr lang="es-CO" sz="1200" dirty="0"/>
            </a:br>
            <a:r>
              <a:rPr lang="es-CO" sz="1200" u="sng" dirty="0">
                <a:hlinkClick r:id="rId11"/>
              </a:rPr>
              <a:t>https://doi.org/10.3390/v15020451</a:t>
            </a:r>
            <a:endParaRPr lang="es-CO" sz="1200" dirty="0"/>
          </a:p>
        </p:txBody>
      </p:sp>
    </p:spTree>
    <p:extLst>
      <p:ext uri="{BB962C8B-B14F-4D97-AF65-F5344CB8AC3E}">
        <p14:creationId xmlns:p14="http://schemas.microsoft.com/office/powerpoint/2010/main" val="1646323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38200" y="0"/>
            <a:ext cx="10515600" cy="1177036"/>
          </a:xfrm>
        </p:spPr>
        <p:txBody>
          <a:bodyPr/>
          <a:lstStyle/>
          <a:p>
            <a:pPr algn="ctr"/>
            <a:r>
              <a:rPr lang="es-ES" sz="3600" dirty="0"/>
              <a:t>REFERENCIAS</a:t>
            </a:r>
            <a:endParaRPr lang="es-ES" dirty="0"/>
          </a:p>
        </p:txBody>
      </p:sp>
      <p:sp>
        <p:nvSpPr>
          <p:cNvPr id="4" name="Marcador de texto 3">
            <a:extLst>
              <a:ext uri="{FF2B5EF4-FFF2-40B4-BE49-F238E27FC236}">
                <a16:creationId xmlns:a16="http://schemas.microsoft.com/office/drawing/2014/main" id="{539BA926-EEF1-4F8A-F7CB-3F0540B1F46A}"/>
              </a:ext>
            </a:extLst>
          </p:cNvPr>
          <p:cNvSpPr>
            <a:spLocks noGrp="1"/>
          </p:cNvSpPr>
          <p:nvPr>
            <p:ph type="body" idx="2"/>
          </p:nvPr>
        </p:nvSpPr>
        <p:spPr>
          <a:xfrm>
            <a:off x="0" y="770554"/>
            <a:ext cx="12087069" cy="5294966"/>
          </a:xfrm>
        </p:spPr>
        <p:txBody>
          <a:bodyPr/>
          <a:lstStyle/>
          <a:p>
            <a:pPr marL="114300" indent="0">
              <a:buNone/>
            </a:pPr>
            <a:r>
              <a:rPr lang="es-CO" sz="1200" dirty="0"/>
              <a:t>27. Rebolledo Cobos M., Arango Fernández H., Rebolledo Cobos R., Alonso Brujes I.. Rol del virus del papiloma humano en el desarrollo de carcinoma oral: una revisión. </a:t>
            </a:r>
            <a:r>
              <a:rPr lang="es-CO" sz="1200" dirty="0" err="1"/>
              <a:t>Av</a:t>
            </a:r>
            <a:r>
              <a:rPr lang="es-CO" sz="1200" dirty="0"/>
              <a:t> </a:t>
            </a:r>
            <a:r>
              <a:rPr lang="es-CO" sz="1200" dirty="0" err="1"/>
              <a:t>Odontoestomatol</a:t>
            </a:r>
            <a:r>
              <a:rPr lang="es-CO" sz="1200" dirty="0"/>
              <a:t>. 2016; 32( 3 ): 135-144.O</a:t>
            </a:r>
          </a:p>
          <a:p>
            <a:pPr marL="114300" lvl="0" indent="0">
              <a:buNone/>
            </a:pPr>
            <a:r>
              <a:rPr lang="es-CO" sz="1200" dirty="0"/>
              <a:t>28. Muñoz C, Rosado D, </a:t>
            </a:r>
            <a:r>
              <a:rPr lang="es-CO" sz="1200" dirty="0" err="1"/>
              <a:t>Chuc</a:t>
            </a:r>
            <a:r>
              <a:rPr lang="es-CO" sz="1200" dirty="0"/>
              <a:t> M, Aguilar F, Martínez V, </a:t>
            </a:r>
            <a:r>
              <a:rPr lang="es-CO" sz="1200" dirty="0" err="1"/>
              <a:t>Chavez</a:t>
            </a:r>
            <a:r>
              <a:rPr lang="es-CO" sz="1200" dirty="0"/>
              <a:t> E. Ácido </a:t>
            </a:r>
            <a:r>
              <a:rPr lang="es-CO" sz="1200" dirty="0" err="1"/>
              <a:t>tricloroacético</a:t>
            </a:r>
            <a:r>
              <a:rPr lang="es-CO" sz="1200" dirty="0"/>
              <a:t> como tratamiento para hiperplasia epitelial multifocal. </a:t>
            </a:r>
            <a:r>
              <a:rPr lang="es-CO" sz="1200" dirty="0" err="1"/>
              <a:t>Rev</a:t>
            </a:r>
            <a:r>
              <a:rPr lang="es-CO" sz="1200" dirty="0"/>
              <a:t> </a:t>
            </a:r>
            <a:r>
              <a:rPr lang="es-CO" sz="1200" dirty="0" err="1"/>
              <a:t>Mex</a:t>
            </a:r>
            <a:r>
              <a:rPr lang="es-CO" sz="1200" dirty="0"/>
              <a:t> </a:t>
            </a:r>
            <a:r>
              <a:rPr lang="es-CO" sz="1200" dirty="0" err="1"/>
              <a:t>Pediatr</a:t>
            </a:r>
            <a:r>
              <a:rPr lang="es-CO" sz="1200" dirty="0"/>
              <a:t>. 2021; 88:192-5.</a:t>
            </a:r>
            <a:r>
              <a:rPr lang="es-CO" sz="1200" u="sng" dirty="0">
                <a:hlinkClick r:id="rId2"/>
              </a:rPr>
              <a:t>https://doi.org/10.35366/103899</a:t>
            </a:r>
            <a:endParaRPr lang="es-CO" sz="1200" dirty="0"/>
          </a:p>
          <a:p>
            <a:pPr marL="114300" lvl="0" indent="0">
              <a:buNone/>
            </a:pPr>
            <a:r>
              <a:rPr lang="en-US" sz="1200" dirty="0"/>
              <a:t>29. Robles C, Hernández ML, </a:t>
            </a:r>
            <a:r>
              <a:rPr lang="en-US" sz="1200" dirty="0" err="1"/>
              <a:t>Almonte</a:t>
            </a:r>
            <a:r>
              <a:rPr lang="en-US" sz="1200" dirty="0"/>
              <a:t> M. Alternative HPV vaccination schedules in Latin America. </a:t>
            </a:r>
            <a:r>
              <a:rPr lang="es-CO" sz="1200" dirty="0"/>
              <a:t>Salud Publica </a:t>
            </a:r>
            <a:r>
              <a:rPr lang="es-CO" sz="1200" dirty="0" err="1"/>
              <a:t>Mex</a:t>
            </a:r>
            <a:r>
              <a:rPr lang="es-CO" sz="1200" dirty="0"/>
              <a:t>. 2018 Nov-Dic;60(6):693-702. English. </a:t>
            </a:r>
            <a:br>
              <a:rPr lang="es-CO" sz="1200" dirty="0"/>
            </a:br>
            <a:r>
              <a:rPr lang="es-CO" sz="1200" u="sng" dirty="0">
                <a:hlinkClick r:id="rId3"/>
              </a:rPr>
              <a:t>https://doi.org/10.21149/9810</a:t>
            </a:r>
            <a:endParaRPr lang="es-CO" sz="1200" dirty="0"/>
          </a:p>
          <a:p>
            <a:pPr marL="114300" lvl="0" indent="0">
              <a:buNone/>
            </a:pPr>
            <a:r>
              <a:rPr lang="es-CO" sz="1200" dirty="0"/>
              <a:t>30. Organización Mundial de la Salud. Salud bucodental, cáncer bucal. OMS. 2017.</a:t>
            </a:r>
          </a:p>
          <a:p>
            <a:pPr marL="114300" lvl="0" indent="0">
              <a:buNone/>
            </a:pPr>
            <a:r>
              <a:rPr lang="en-US" sz="1200" dirty="0"/>
              <a:t>31. </a:t>
            </a:r>
            <a:r>
              <a:rPr lang="en-US" sz="1200" dirty="0" err="1"/>
              <a:t>Ferlay</a:t>
            </a:r>
            <a:r>
              <a:rPr lang="en-US" sz="1200" dirty="0"/>
              <a:t> J, </a:t>
            </a:r>
            <a:r>
              <a:rPr lang="en-US" sz="1200" dirty="0" err="1"/>
              <a:t>Ervik</a:t>
            </a:r>
            <a:r>
              <a:rPr lang="en-US" sz="1200" dirty="0"/>
              <a:t> M, Lam F, </a:t>
            </a:r>
            <a:r>
              <a:rPr lang="en-US" sz="1200" dirty="0" err="1"/>
              <a:t>Laversanne</a:t>
            </a:r>
            <a:r>
              <a:rPr lang="en-US" sz="1200" dirty="0"/>
              <a:t> M, </a:t>
            </a:r>
            <a:r>
              <a:rPr lang="en-US" sz="1200" dirty="0" err="1"/>
              <a:t>Colombet</a:t>
            </a:r>
            <a:r>
              <a:rPr lang="en-US" sz="1200" dirty="0"/>
              <a:t> M, </a:t>
            </a:r>
            <a:r>
              <a:rPr lang="en-US" sz="1200" dirty="0" err="1"/>
              <a:t>Mery</a:t>
            </a:r>
            <a:r>
              <a:rPr lang="en-US" sz="1200" dirty="0"/>
              <a:t> L, </a:t>
            </a:r>
            <a:r>
              <a:rPr lang="en-US" sz="1200" dirty="0" err="1"/>
              <a:t>Piñeros</a:t>
            </a:r>
            <a:r>
              <a:rPr lang="en-US" sz="1200" dirty="0"/>
              <a:t> M, </a:t>
            </a:r>
            <a:r>
              <a:rPr lang="en-US" sz="1200" dirty="0" err="1"/>
              <a:t>Znaor</a:t>
            </a:r>
            <a:r>
              <a:rPr lang="en-US" sz="1200" dirty="0"/>
              <a:t> A, </a:t>
            </a:r>
            <a:r>
              <a:rPr lang="en-US" sz="1200" dirty="0" err="1"/>
              <a:t>Soerjomataram</a:t>
            </a:r>
            <a:r>
              <a:rPr lang="en-US" sz="1200" dirty="0"/>
              <a:t> I, Bray F. Global Cancer Observatory: Cancer Today. </a:t>
            </a:r>
            <a:r>
              <a:rPr lang="es-CO" sz="1200" dirty="0"/>
              <a:t>Lyon, France: International Agency </a:t>
            </a:r>
            <a:r>
              <a:rPr lang="es-CO" sz="1200" dirty="0" err="1"/>
              <a:t>for</a:t>
            </a:r>
            <a:r>
              <a:rPr lang="es-CO" sz="1200" dirty="0"/>
              <a:t> </a:t>
            </a:r>
            <a:r>
              <a:rPr lang="es-CO" sz="1200" dirty="0" err="1"/>
              <a:t>Research</a:t>
            </a:r>
            <a:r>
              <a:rPr lang="es-CO" sz="1200" dirty="0"/>
              <a:t> </a:t>
            </a:r>
            <a:r>
              <a:rPr lang="es-CO" sz="1200" dirty="0" err="1"/>
              <a:t>on</a:t>
            </a:r>
            <a:r>
              <a:rPr lang="es-CO" sz="1200" dirty="0"/>
              <a:t> </a:t>
            </a:r>
            <a:r>
              <a:rPr lang="es-CO" sz="1200" dirty="0" err="1"/>
              <a:t>Cancer</a:t>
            </a:r>
            <a:r>
              <a:rPr lang="es-CO" sz="1200" dirty="0"/>
              <a:t>, 2024.</a:t>
            </a:r>
          </a:p>
          <a:p>
            <a:pPr marL="114300" lvl="0" indent="0">
              <a:buNone/>
            </a:pPr>
            <a:r>
              <a:rPr lang="es-CO" sz="1200" dirty="0"/>
              <a:t>32. Iparraguirre </a:t>
            </a:r>
            <a:r>
              <a:rPr lang="es-CO" sz="1200" dirty="0" err="1"/>
              <a:t>Nuñovero</a:t>
            </a:r>
            <a:r>
              <a:rPr lang="es-CO" sz="1200" dirty="0"/>
              <a:t> MF, Fajardo X, Carneiro E, </a:t>
            </a:r>
            <a:r>
              <a:rPr lang="es-CO" sz="1200" dirty="0" err="1"/>
              <a:t>Couto</a:t>
            </a:r>
            <a:r>
              <a:rPr lang="es-CO" sz="1200" dirty="0"/>
              <a:t>-Souza PH. Desórdenes orales potencialmente malignos. Lo que el odontólogo debe conocer. </a:t>
            </a:r>
            <a:r>
              <a:rPr lang="es-CO" sz="1200" dirty="0" err="1"/>
              <a:t>Rev</a:t>
            </a:r>
            <a:r>
              <a:rPr lang="es-CO" sz="1200" dirty="0"/>
              <a:t> </a:t>
            </a:r>
            <a:r>
              <a:rPr lang="es-CO" sz="1200" dirty="0" err="1"/>
              <a:t>Estomatol</a:t>
            </a:r>
            <a:r>
              <a:rPr lang="es-CO" sz="1200" dirty="0"/>
              <a:t> Herediana.2020Oct28;30(3):216-23.</a:t>
            </a:r>
            <a:r>
              <a:rPr lang="es-CO" sz="1200" u="sng" dirty="0">
                <a:hlinkClick r:id="rId4"/>
              </a:rPr>
              <a:t>https://doi.org/10.20453/reh.v30i3.3826</a:t>
            </a:r>
            <a:endParaRPr lang="es-CO" sz="1200" dirty="0"/>
          </a:p>
          <a:p>
            <a:pPr marL="114300" lvl="0" indent="0">
              <a:buNone/>
            </a:pPr>
            <a:r>
              <a:rPr lang="es-CO" sz="1200" dirty="0"/>
              <a:t>33. </a:t>
            </a:r>
            <a:r>
              <a:rPr lang="es-CO" sz="1200" dirty="0" err="1"/>
              <a:t>Eccles</a:t>
            </a:r>
            <a:r>
              <a:rPr lang="es-CO" sz="1200" dirty="0"/>
              <a:t> K, Carey B, Cook R, </a:t>
            </a:r>
            <a:r>
              <a:rPr lang="es-CO" sz="1200" dirty="0" err="1"/>
              <a:t>Escudier</a:t>
            </a:r>
            <a:r>
              <a:rPr lang="es-CO" sz="1200" dirty="0"/>
              <a:t> M, </a:t>
            </a:r>
            <a:r>
              <a:rPr lang="es-CO" sz="1200" dirty="0" err="1"/>
              <a:t>Diniz</a:t>
            </a:r>
            <a:r>
              <a:rPr lang="es-CO" sz="1200" dirty="0"/>
              <a:t>-Freitas M, </a:t>
            </a:r>
            <a:r>
              <a:rPr lang="es-CO" sz="1200" dirty="0" err="1"/>
              <a:t>Limeres-Posse</a:t>
            </a:r>
            <a:r>
              <a:rPr lang="es-CO" sz="1200" dirty="0"/>
              <a:t> J, et al. Trastornos bucales potencialmente malignos: consejos para su manejo en atención primaria.RevCirOralMed.2022;36.</a:t>
            </a:r>
            <a:r>
              <a:rPr lang="es-CO" sz="1200" u="sng" dirty="0">
                <a:hlinkClick r:id="rId5"/>
              </a:rPr>
              <a:t>https://doi.org/10.1051/</a:t>
            </a:r>
            <a:r>
              <a:rPr lang="es-CO" sz="1200" u="sng" dirty="0" err="1">
                <a:hlinkClick r:id="rId5"/>
              </a:rPr>
              <a:t>mbcb</a:t>
            </a:r>
            <a:r>
              <a:rPr lang="es-CO" sz="1200" u="sng" dirty="0">
                <a:hlinkClick r:id="rId5"/>
              </a:rPr>
              <a:t>/2022017</a:t>
            </a:r>
            <a:endParaRPr lang="es-CO" sz="1200" u="sng" dirty="0"/>
          </a:p>
          <a:p>
            <a:pPr marL="114300" lvl="0" indent="0">
              <a:buNone/>
            </a:pPr>
            <a:r>
              <a:rPr lang="es-CO" sz="1200" dirty="0"/>
              <a:t>34. </a:t>
            </a:r>
            <a:r>
              <a:rPr lang="es-CO" sz="1200" dirty="0" err="1"/>
              <a:t>Eccles</a:t>
            </a:r>
            <a:r>
              <a:rPr lang="es-CO" sz="1200" dirty="0"/>
              <a:t> K, Carey B, Cook R, </a:t>
            </a:r>
            <a:r>
              <a:rPr lang="es-CO" sz="1200" dirty="0" err="1"/>
              <a:t>Escudier</a:t>
            </a:r>
            <a:r>
              <a:rPr lang="es-CO" sz="1200" dirty="0"/>
              <a:t> M, </a:t>
            </a:r>
            <a:r>
              <a:rPr lang="es-CO" sz="1200" dirty="0" err="1"/>
              <a:t>Diniz</a:t>
            </a:r>
            <a:r>
              <a:rPr lang="es-CO" sz="1200" dirty="0"/>
              <a:t>-Freitas M, </a:t>
            </a:r>
            <a:r>
              <a:rPr lang="es-CO" sz="1200" dirty="0" err="1"/>
              <a:t>Limeres-Posse</a:t>
            </a:r>
            <a:r>
              <a:rPr lang="es-CO" sz="1200" dirty="0"/>
              <a:t> J, et al. Trastornos bucales potencialmente malignos: consejos para su manejo en atención primaria.RevCirOralMed.2022;36.</a:t>
            </a:r>
            <a:r>
              <a:rPr lang="es-CO" sz="1200" u="sng" dirty="0">
                <a:hlinkClick r:id="rId5"/>
              </a:rPr>
              <a:t>https://doi.org/10.1051/</a:t>
            </a:r>
            <a:r>
              <a:rPr lang="es-CO" sz="1200" u="sng" dirty="0" err="1">
                <a:hlinkClick r:id="rId5"/>
              </a:rPr>
              <a:t>mbcb</a:t>
            </a:r>
            <a:r>
              <a:rPr lang="es-CO" sz="1200" u="sng" dirty="0">
                <a:hlinkClick r:id="rId5"/>
              </a:rPr>
              <a:t>/2022017</a:t>
            </a:r>
            <a:endParaRPr lang="es-CO" sz="1200" u="sng" dirty="0"/>
          </a:p>
          <a:p>
            <a:pPr marL="114300" indent="0">
              <a:buNone/>
            </a:pPr>
            <a:r>
              <a:rPr lang="es-CO" sz="1200" dirty="0"/>
              <a:t>35. </a:t>
            </a:r>
            <a:r>
              <a:rPr lang="es-CO" sz="1200" dirty="0" err="1"/>
              <a:t>Tovío</a:t>
            </a:r>
            <a:r>
              <a:rPr lang="es-CO" sz="1200" dirty="0"/>
              <a:t> Martínez E, Carmona </a:t>
            </a:r>
            <a:r>
              <a:rPr lang="es-CO" sz="1200" dirty="0" err="1"/>
              <a:t>Lorduy</a:t>
            </a:r>
            <a:r>
              <a:rPr lang="es-CO" sz="1200" dirty="0"/>
              <a:t> MC, Díaz-Caballero AJ, Harris Ricardo J, </a:t>
            </a:r>
            <a:r>
              <a:rPr lang="es-CO" sz="1200" dirty="0" err="1"/>
              <a:t>Lanfranchi</a:t>
            </a:r>
            <a:r>
              <a:rPr lang="es-CO" sz="1200" dirty="0"/>
              <a:t> </a:t>
            </a:r>
            <a:r>
              <a:rPr lang="es-CO" sz="1200" dirty="0" err="1"/>
              <a:t>Tizeira</a:t>
            </a:r>
            <a:r>
              <a:rPr lang="es-CO" sz="1200" dirty="0"/>
              <a:t> HE. Expresiones clínicas de los trastornos potencialmente malignos en la cavidad oral. Revisión integrativa de la literatura. </a:t>
            </a:r>
            <a:r>
              <a:rPr lang="es-CO" sz="1200" dirty="0" err="1"/>
              <a:t>Univ</a:t>
            </a:r>
            <a:r>
              <a:rPr lang="es-CO" sz="1200" dirty="0"/>
              <a:t> </a:t>
            </a:r>
            <a:r>
              <a:rPr lang="es-CO" sz="1200" dirty="0" err="1"/>
              <a:t>Odontol</a:t>
            </a:r>
            <a:r>
              <a:rPr lang="es-CO" sz="1200" dirty="0"/>
              <a:t>. 2018;37(78). </a:t>
            </a:r>
            <a:r>
              <a:rPr lang="es-CO" sz="1200" u="sng" dirty="0">
                <a:hlinkClick r:id="rId6"/>
              </a:rPr>
              <a:t>https://doi.org/10.11144/Javeriana.uo37-78.ecdp</a:t>
            </a:r>
            <a:endParaRPr lang="es-CO" sz="1200" dirty="0"/>
          </a:p>
          <a:p>
            <a:pPr marL="114300" indent="0">
              <a:buNone/>
            </a:pPr>
            <a:r>
              <a:rPr lang="es-CO" sz="1200" dirty="0"/>
              <a:t>36. Ojeda D, Huber MA, </a:t>
            </a:r>
            <a:r>
              <a:rPr lang="es-CO" sz="1200" dirty="0" err="1"/>
              <a:t>Kerr</a:t>
            </a:r>
            <a:r>
              <a:rPr lang="es-CO" sz="1200" dirty="0"/>
              <a:t> AR. </a:t>
            </a:r>
            <a:r>
              <a:rPr lang="en-US" sz="1200" dirty="0"/>
              <a:t>Oral Potentially Malignant Disorders and Oral Cavity Cancer.DermatolClin.2020Oct;38(4):507-521. </a:t>
            </a:r>
            <a:r>
              <a:rPr lang="es-CO" sz="1200" u="sng" dirty="0">
                <a:hlinkClick r:id="rId7"/>
              </a:rPr>
              <a:t>https://doi.org/10.1016/j.det.2020.05.011</a:t>
            </a:r>
            <a:endParaRPr lang="es-CO" sz="1200" u="sng" dirty="0"/>
          </a:p>
          <a:p>
            <a:pPr marL="114300" lvl="0" indent="0">
              <a:buNone/>
            </a:pPr>
            <a:r>
              <a:rPr lang="es-CO" sz="1200" dirty="0"/>
              <a:t>37. </a:t>
            </a:r>
            <a:r>
              <a:rPr lang="es-CO" sz="1200" dirty="0" err="1"/>
              <a:t>Saade</a:t>
            </a:r>
            <a:r>
              <a:rPr lang="es-CO" sz="1200" dirty="0"/>
              <a:t>-Rodríguez MP, Guio-</a:t>
            </a:r>
            <a:r>
              <a:rPr lang="es-CO" sz="1200" dirty="0" err="1"/>
              <a:t>Gomez</a:t>
            </a:r>
            <a:r>
              <a:rPr lang="es-CO" sz="1200" dirty="0"/>
              <a:t> YD. Desórdenes orales potencialmente malignos: factores de riesgo y expresión de p16 INK4a. </a:t>
            </a:r>
            <a:r>
              <a:rPr lang="es-CO" sz="1200" dirty="0" err="1"/>
              <a:t>Iatreia</a:t>
            </a:r>
            <a:r>
              <a:rPr lang="es-CO" sz="1200" dirty="0"/>
              <a:t>. 2023 </a:t>
            </a:r>
            <a:r>
              <a:rPr lang="es-CO" sz="1200" dirty="0" err="1"/>
              <a:t>Dec</a:t>
            </a:r>
            <a:r>
              <a:rPr lang="es-CO" sz="1200" dirty="0"/>
              <a:t> 4;37(2). </a:t>
            </a:r>
            <a:br>
              <a:rPr lang="es-CO" sz="1200" dirty="0"/>
            </a:br>
            <a:r>
              <a:rPr lang="es-CO" sz="1200" u="sng" dirty="0">
                <a:hlinkClick r:id="rId8"/>
              </a:rPr>
              <a:t>https://doi.org/10.17533/udea.iatreia.243</a:t>
            </a:r>
            <a:endParaRPr lang="es-CO" sz="1200" dirty="0"/>
          </a:p>
          <a:p>
            <a:pPr marL="114300" lvl="0" indent="0">
              <a:buNone/>
            </a:pPr>
            <a:r>
              <a:rPr lang="es-CO" sz="1200" dirty="0"/>
              <a:t>38. Domínguez-</a:t>
            </a:r>
            <a:r>
              <a:rPr lang="es-CO" sz="1200" dirty="0" err="1"/>
              <a:t>Moralobo</a:t>
            </a:r>
            <a:r>
              <a:rPr lang="es-CO" sz="1200" dirty="0"/>
              <a:t> RA, Vázquez-Blanco E, Martínez-</a:t>
            </a:r>
            <a:r>
              <a:rPr lang="es-CO" sz="1200" dirty="0" err="1"/>
              <a:t>Botta</a:t>
            </a:r>
            <a:r>
              <a:rPr lang="es-CO" sz="1200" dirty="0"/>
              <a:t> V, Zamora-León I, Vázquez-Gutiérrez GL. Lesiones bucales y factores de riesgo asociados al cáncer bucal en una población de adultos mayores. Rev. </a:t>
            </a:r>
            <a:r>
              <a:rPr lang="es-CO" sz="1200" dirty="0" err="1"/>
              <a:t>electron</a:t>
            </a:r>
            <a:r>
              <a:rPr lang="es-CO" sz="1200" dirty="0"/>
              <a:t>. Zoilo. 2021: 46 (6).</a:t>
            </a:r>
          </a:p>
          <a:p>
            <a:pPr marL="114300" indent="0">
              <a:buNone/>
            </a:pPr>
            <a:endParaRPr lang="es-CO" sz="1200" dirty="0"/>
          </a:p>
          <a:p>
            <a:pPr marL="114300" lvl="0" indent="0">
              <a:buNone/>
            </a:pPr>
            <a:endParaRPr lang="es-CO" sz="1200" dirty="0"/>
          </a:p>
        </p:txBody>
      </p:sp>
      <p:sp>
        <p:nvSpPr>
          <p:cNvPr id="3" name="Marcador de número de diapositiva 2">
            <a:extLst>
              <a:ext uri="{FF2B5EF4-FFF2-40B4-BE49-F238E27FC236}">
                <a16:creationId xmlns:a16="http://schemas.microsoft.com/office/drawing/2014/main" id="{B64E858F-C5BA-D502-C45B-40CC7B2A1A13}"/>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38</a:t>
            </a:fld>
            <a:endParaRPr lang="es-CO"/>
          </a:p>
        </p:txBody>
      </p:sp>
    </p:spTree>
    <p:extLst>
      <p:ext uri="{BB962C8B-B14F-4D97-AF65-F5344CB8AC3E}">
        <p14:creationId xmlns:p14="http://schemas.microsoft.com/office/powerpoint/2010/main" val="36440511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38199" y="-149176"/>
            <a:ext cx="10515600" cy="1177036"/>
          </a:xfrm>
        </p:spPr>
        <p:txBody>
          <a:bodyPr/>
          <a:lstStyle/>
          <a:p>
            <a:pPr algn="ctr"/>
            <a:r>
              <a:rPr lang="es-ES" sz="3600" dirty="0"/>
              <a:t>REFERENCIAS</a:t>
            </a:r>
            <a:endParaRPr lang="es-ES" dirty="0"/>
          </a:p>
        </p:txBody>
      </p:sp>
      <p:sp>
        <p:nvSpPr>
          <p:cNvPr id="4" name="Marcador de texto 3">
            <a:extLst>
              <a:ext uri="{FF2B5EF4-FFF2-40B4-BE49-F238E27FC236}">
                <a16:creationId xmlns:a16="http://schemas.microsoft.com/office/drawing/2014/main" id="{539BA926-EEF1-4F8A-F7CB-3F0540B1F46A}"/>
              </a:ext>
            </a:extLst>
          </p:cNvPr>
          <p:cNvSpPr>
            <a:spLocks noGrp="1"/>
          </p:cNvSpPr>
          <p:nvPr>
            <p:ph type="body" idx="2"/>
          </p:nvPr>
        </p:nvSpPr>
        <p:spPr>
          <a:xfrm>
            <a:off x="52464" y="620924"/>
            <a:ext cx="12087069" cy="4591368"/>
          </a:xfrm>
        </p:spPr>
        <p:txBody>
          <a:bodyPr/>
          <a:lstStyle/>
          <a:p>
            <a:pPr marL="114300" lvl="0" indent="0">
              <a:buNone/>
            </a:pPr>
            <a:r>
              <a:rPr lang="es-CO" sz="1200" dirty="0"/>
              <a:t>39. </a:t>
            </a:r>
            <a:r>
              <a:rPr lang="es-CO" sz="1200" dirty="0" err="1"/>
              <a:t>Torrejon</a:t>
            </a:r>
            <a:r>
              <a:rPr lang="es-CO" sz="1200" dirty="0"/>
              <a:t>-Moya A, </a:t>
            </a:r>
            <a:r>
              <a:rPr lang="es-CO" sz="1200" dirty="0" err="1"/>
              <a:t>Jané</a:t>
            </a:r>
            <a:r>
              <a:rPr lang="es-CO" sz="1200" dirty="0"/>
              <a:t>-Salas E, López-López J. </a:t>
            </a:r>
            <a:r>
              <a:rPr lang="es-CO" sz="1200" dirty="0" err="1"/>
              <a:t>Clinical</a:t>
            </a:r>
            <a:r>
              <a:rPr lang="es-CO" sz="1200" dirty="0"/>
              <a:t> </a:t>
            </a:r>
            <a:r>
              <a:rPr lang="es-CO" sz="1200" dirty="0" err="1"/>
              <a:t>manifestations</a:t>
            </a:r>
            <a:r>
              <a:rPr lang="es-CO" sz="1200" dirty="0"/>
              <a:t> of oral </a:t>
            </a:r>
            <a:r>
              <a:rPr lang="es-CO" sz="1200" dirty="0" err="1"/>
              <a:t>proliferative</a:t>
            </a:r>
            <a:r>
              <a:rPr lang="es-CO" sz="1200" dirty="0"/>
              <a:t> </a:t>
            </a:r>
            <a:r>
              <a:rPr lang="es-CO" sz="1200" dirty="0" err="1"/>
              <a:t>verrucous</a:t>
            </a:r>
            <a:r>
              <a:rPr lang="es-CO" sz="1200" dirty="0"/>
              <a:t> </a:t>
            </a:r>
            <a:r>
              <a:rPr lang="es-CO" sz="1200" dirty="0" err="1"/>
              <a:t>leukoplakia</a:t>
            </a:r>
            <a:r>
              <a:rPr lang="es-CO" sz="1200" dirty="0"/>
              <a:t>: a </a:t>
            </a:r>
            <a:r>
              <a:rPr lang="es-CO" sz="1200" dirty="0" err="1"/>
              <a:t>systematic</a:t>
            </a:r>
            <a:r>
              <a:rPr lang="es-CO" sz="1200" dirty="0"/>
              <a:t> </a:t>
            </a:r>
            <a:r>
              <a:rPr lang="es-CO" sz="1200" dirty="0" err="1"/>
              <a:t>review</a:t>
            </a:r>
            <a:r>
              <a:rPr lang="es-CO" sz="1200" dirty="0"/>
              <a:t>. J Oral </a:t>
            </a:r>
            <a:r>
              <a:rPr lang="es-CO" sz="1200" dirty="0" err="1"/>
              <a:t>Pathol</a:t>
            </a:r>
            <a:r>
              <a:rPr lang="es-CO" sz="1200" dirty="0"/>
              <a:t> </a:t>
            </a:r>
            <a:r>
              <a:rPr lang="es-CO" sz="1200" dirty="0" err="1"/>
              <a:t>Med</a:t>
            </a:r>
            <a:r>
              <a:rPr lang="es-CO" sz="1200" dirty="0"/>
              <a:t>. 2020;49(5):404-8.</a:t>
            </a:r>
            <a:br>
              <a:rPr lang="es-CO" sz="1200" dirty="0"/>
            </a:br>
            <a:r>
              <a:rPr lang="es-CO" sz="1200" u="sng" dirty="0">
                <a:hlinkClick r:id="rId2"/>
              </a:rPr>
              <a:t>https://doi.org/10.1111/jop.12999</a:t>
            </a:r>
            <a:endParaRPr lang="es-CO" sz="1200" dirty="0"/>
          </a:p>
          <a:p>
            <a:pPr marL="114300" lvl="0" indent="0">
              <a:buNone/>
            </a:pPr>
            <a:r>
              <a:rPr lang="es-CO" sz="1200" dirty="0"/>
              <a:t>40. Ortiz Peniche, L, Madrid </a:t>
            </a:r>
            <a:r>
              <a:rPr lang="es-CO" sz="1200" dirty="0" err="1"/>
              <a:t>Bellio</a:t>
            </a:r>
            <a:r>
              <a:rPr lang="es-CO" sz="1200" dirty="0"/>
              <a:t>, T Determinación de desórdenes potencialmente malignos en pacientes que asiste a consulta odontológica en la facultad de odontología de la universidad de Cartagena. Cartagena de India: Universidad de Cartagena; 2021.</a:t>
            </a:r>
          </a:p>
          <a:p>
            <a:pPr marL="114300" lvl="0" indent="0">
              <a:buNone/>
            </a:pPr>
            <a:r>
              <a:rPr lang="es-CO" sz="1200" dirty="0"/>
              <a:t>41. Boza </a:t>
            </a:r>
            <a:r>
              <a:rPr lang="es-CO" sz="1200" dirty="0" err="1"/>
              <a:t>Oreamuno</a:t>
            </a:r>
            <a:r>
              <a:rPr lang="es-CO" sz="1200" dirty="0"/>
              <a:t> Yadira V., Guillén </a:t>
            </a:r>
            <a:r>
              <a:rPr lang="es-CO" sz="1200" dirty="0" err="1"/>
              <a:t>Colombari</a:t>
            </a:r>
            <a:r>
              <a:rPr lang="es-CO" sz="1200" dirty="0"/>
              <a:t> Diego. Queilitis actínica: Reporte de tres casos y revisión de literatura. </a:t>
            </a:r>
            <a:r>
              <a:rPr lang="es-CO" sz="1200" dirty="0" err="1"/>
              <a:t>Odovtos</a:t>
            </a:r>
            <a:r>
              <a:rPr lang="es-CO" sz="1200" dirty="0"/>
              <a:t> 20(3): 33-42. </a:t>
            </a:r>
            <a:br>
              <a:rPr lang="es-CO" sz="1200" dirty="0"/>
            </a:br>
            <a:r>
              <a:rPr lang="es-CO" sz="1200" u="sng" dirty="0">
                <a:hlinkClick r:id="rId3"/>
              </a:rPr>
              <a:t>https://doi.org/10.15517/ijds.2018.32380</a:t>
            </a:r>
            <a:endParaRPr lang="es-CO" sz="1200" dirty="0"/>
          </a:p>
          <a:p>
            <a:pPr marL="114300" lvl="0" indent="0">
              <a:buNone/>
            </a:pPr>
            <a:r>
              <a:rPr lang="en-US" sz="1200" dirty="0"/>
              <a:t>42. Lai M, </a:t>
            </a:r>
            <a:r>
              <a:rPr lang="en-US" sz="1200" dirty="0" err="1"/>
              <a:t>Pampena</a:t>
            </a:r>
            <a:r>
              <a:rPr lang="en-US" sz="1200" dirty="0"/>
              <a:t> R, </a:t>
            </a:r>
            <a:r>
              <a:rPr lang="en-US" sz="1200" dirty="0" err="1"/>
              <a:t>Cornacchia</a:t>
            </a:r>
            <a:r>
              <a:rPr lang="en-US" sz="1200" dirty="0"/>
              <a:t> L, </a:t>
            </a:r>
            <a:r>
              <a:rPr lang="en-US" sz="1200" dirty="0" err="1"/>
              <a:t>Pellacani</a:t>
            </a:r>
            <a:r>
              <a:rPr lang="en-US" sz="1200" dirty="0"/>
              <a:t> G, </a:t>
            </a:r>
            <a:r>
              <a:rPr lang="en-US" sz="1200" dirty="0" err="1"/>
              <a:t>Peris</a:t>
            </a:r>
            <a:r>
              <a:rPr lang="en-US" sz="1200" dirty="0"/>
              <a:t> K, Longo C. Treatments of actinic </a:t>
            </a:r>
            <a:r>
              <a:rPr lang="en-US" sz="1200" dirty="0" err="1"/>
              <a:t>cheilitis</a:t>
            </a:r>
            <a:r>
              <a:rPr lang="en-US" sz="1200" dirty="0"/>
              <a:t>: a systematic review of the literature. J Am </a:t>
            </a:r>
            <a:r>
              <a:rPr lang="en-US" sz="1200" dirty="0" err="1"/>
              <a:t>Acad</a:t>
            </a:r>
            <a:r>
              <a:rPr lang="en-US" sz="1200" dirty="0"/>
              <a:t> </a:t>
            </a:r>
            <a:r>
              <a:rPr lang="en-US" sz="1200" dirty="0" err="1"/>
              <a:t>Dermatol</a:t>
            </a:r>
            <a:r>
              <a:rPr lang="en-US" sz="1200" dirty="0"/>
              <a:t>. 2020 Sep;83(3):876-87. </a:t>
            </a:r>
            <a:r>
              <a:rPr lang="en-US" sz="1200" u="sng" dirty="0">
                <a:hlinkClick r:id="rId4"/>
              </a:rPr>
              <a:t>https://doi.org/10.1016/j.jaad.2019.07.106</a:t>
            </a:r>
            <a:endParaRPr lang="es-CO" sz="1200" dirty="0"/>
          </a:p>
          <a:p>
            <a:pPr marL="114300" lvl="0" indent="0">
              <a:buNone/>
            </a:pPr>
            <a:r>
              <a:rPr lang="es-CO" sz="1200" dirty="0"/>
              <a:t>43. </a:t>
            </a:r>
            <a:r>
              <a:rPr lang="es-CO" sz="1200" dirty="0" err="1"/>
              <a:t>Warnakulasuriya</a:t>
            </a:r>
            <a:r>
              <a:rPr lang="es-CO" sz="1200" dirty="0"/>
              <a:t> S, </a:t>
            </a:r>
            <a:r>
              <a:rPr lang="es-CO" sz="1200" dirty="0" err="1"/>
              <a:t>Kujan</a:t>
            </a:r>
            <a:r>
              <a:rPr lang="es-CO" sz="1200" dirty="0"/>
              <a:t> O, Aguirre-</a:t>
            </a:r>
            <a:r>
              <a:rPr lang="es-CO" sz="1200" dirty="0" err="1"/>
              <a:t>Urizar</a:t>
            </a:r>
            <a:r>
              <a:rPr lang="es-CO" sz="1200" dirty="0"/>
              <a:t> JM, </a:t>
            </a:r>
            <a:r>
              <a:rPr lang="es-CO" sz="1200" dirty="0" err="1"/>
              <a:t>Bagan</a:t>
            </a:r>
            <a:r>
              <a:rPr lang="es-CO" sz="1200" dirty="0"/>
              <a:t> JV, González-Moles MÁ, </a:t>
            </a:r>
            <a:r>
              <a:rPr lang="es-CO" sz="1200" dirty="0" err="1"/>
              <a:t>Kerr</a:t>
            </a:r>
            <a:r>
              <a:rPr lang="es-CO" sz="1200" dirty="0"/>
              <a:t> AR, et al. </a:t>
            </a:r>
            <a:r>
              <a:rPr lang="en-US" sz="1200" dirty="0"/>
              <a:t>Oral potentially malignant disorders: a consensus report from an international seminar on nomenclature and classification, convened by the WHO Collaborating Centre for Oral Cancer. </a:t>
            </a:r>
            <a:r>
              <a:rPr lang="es-CO" sz="1200" dirty="0"/>
              <a:t>Oral </a:t>
            </a:r>
            <a:r>
              <a:rPr lang="es-CO" sz="1200" dirty="0" err="1"/>
              <a:t>Dis</a:t>
            </a:r>
            <a:r>
              <a:rPr lang="es-CO" sz="1200" dirty="0"/>
              <a:t>. 2021 Nov;27(8):1862-80 </a:t>
            </a:r>
            <a:r>
              <a:rPr lang="es-CO" sz="1200" dirty="0" err="1"/>
              <a:t>Epub</a:t>
            </a:r>
            <a:r>
              <a:rPr lang="es-CO" sz="1200" dirty="0"/>
              <a:t> 2020 Nov 26.</a:t>
            </a:r>
            <a:r>
              <a:rPr lang="es-CO" sz="1200" u="sng" dirty="0">
                <a:hlinkClick r:id="rId5"/>
              </a:rPr>
              <a:t>https://doi.org/10.1111/odi.13704</a:t>
            </a:r>
            <a:endParaRPr lang="es-CO" sz="1200" dirty="0"/>
          </a:p>
          <a:p>
            <a:pPr marL="114300" lvl="0" indent="0">
              <a:buNone/>
            </a:pPr>
            <a:r>
              <a:rPr lang="es-CO" sz="1200" dirty="0"/>
              <a:t>44. Cazar Melo, </a:t>
            </a:r>
            <a:r>
              <a:rPr lang="es-CO" sz="1200" dirty="0" err="1"/>
              <a:t>Doménica</a:t>
            </a:r>
            <a:r>
              <a:rPr lang="es-CO" sz="1200" dirty="0"/>
              <a:t> </a:t>
            </a:r>
            <a:r>
              <a:rPr lang="es-CO" sz="1200" dirty="0" err="1"/>
              <a:t>Charianne</a:t>
            </a:r>
            <a:r>
              <a:rPr lang="es-CO" sz="1200" dirty="0"/>
              <a:t>, &amp; Armas Vega., Ana Del Carmen. Etiología más frecuente del cáncer oral en adultos jóvenes: una revisión de literatura. Revista San Gregorio, 2022. 1(52), 175-188. </a:t>
            </a:r>
          </a:p>
          <a:p>
            <a:pPr marL="114300" lvl="0" indent="0">
              <a:buNone/>
            </a:pPr>
            <a:r>
              <a:rPr lang="en-US" sz="1200" dirty="0"/>
              <a:t>45. U.S. National Cancer Institute. Cancer, the Nature of Cancer, May 2021.</a:t>
            </a:r>
            <a:endParaRPr lang="es-CO" sz="1200" dirty="0"/>
          </a:p>
          <a:p>
            <a:pPr marL="114300" lvl="0" indent="0">
              <a:buNone/>
            </a:pPr>
            <a:r>
              <a:rPr lang="en-US" sz="1200" dirty="0"/>
              <a:t>46. American Cancer Society. Understanding </a:t>
            </a:r>
            <a:r>
              <a:rPr lang="en-US" sz="1200" dirty="0" err="1"/>
              <a:t>cancer,¿what</a:t>
            </a:r>
            <a:r>
              <a:rPr lang="en-US" sz="1200" dirty="0"/>
              <a:t> is the cancer?. </a:t>
            </a:r>
            <a:r>
              <a:rPr lang="es-CO" sz="1200" dirty="0" err="1"/>
              <a:t>july</a:t>
            </a:r>
            <a:r>
              <a:rPr lang="es-CO" sz="1200" dirty="0"/>
              <a:t> 2024.</a:t>
            </a:r>
          </a:p>
          <a:p>
            <a:pPr marL="114300" lvl="0" indent="0">
              <a:buNone/>
            </a:pPr>
            <a:r>
              <a:rPr lang="es-CO" sz="1200" dirty="0"/>
              <a:t>47. Organización Panamericana de la Salud. Región de las américas, día mundial contra el Cáncer 2024: Por unos cuidados más justos. 2024.</a:t>
            </a:r>
          </a:p>
          <a:p>
            <a:pPr marL="114300" lvl="0" indent="0">
              <a:buNone/>
            </a:pPr>
            <a:r>
              <a:rPr lang="es-CO" sz="1200" dirty="0"/>
              <a:t>48. Mateo-</a:t>
            </a:r>
            <a:r>
              <a:rPr lang="es-CO" sz="1200" dirty="0" err="1"/>
              <a:t>Sidrón</a:t>
            </a:r>
            <a:r>
              <a:rPr lang="es-CO" sz="1200" dirty="0"/>
              <a:t> M, </a:t>
            </a:r>
            <a:r>
              <a:rPr lang="es-CO" sz="1200" dirty="0" err="1"/>
              <a:t>Somacarrera</a:t>
            </a:r>
            <a:r>
              <a:rPr lang="es-CO" sz="1200" dirty="0"/>
              <a:t> Pérez ML. Cáncer oral: genética, prevención, diagnóstico y tratamiento. Revisión de la literatura. </a:t>
            </a:r>
            <a:r>
              <a:rPr lang="es-CO" sz="1200" dirty="0" err="1"/>
              <a:t>Av</a:t>
            </a:r>
            <a:r>
              <a:rPr lang="es-CO" sz="1200" dirty="0"/>
              <a:t> </a:t>
            </a:r>
            <a:r>
              <a:rPr lang="es-CO" sz="1200" dirty="0" err="1"/>
              <a:t>Odontoestomatol</a:t>
            </a:r>
            <a:r>
              <a:rPr lang="es-CO" sz="1200" dirty="0"/>
              <a:t>. 2015;31(4):1-12. </a:t>
            </a:r>
            <a:r>
              <a:rPr lang="es-CO" sz="1200" u="sng" dirty="0">
                <a:hlinkClick r:id="rId6"/>
              </a:rPr>
              <a:t>https://doi.org/10.4321/S0213-12852015000400002</a:t>
            </a:r>
            <a:endParaRPr lang="es-CO" sz="1200" dirty="0"/>
          </a:p>
          <a:p>
            <a:pPr marL="114300" lvl="0" indent="0">
              <a:buNone/>
            </a:pPr>
            <a:r>
              <a:rPr lang="es-CO" sz="1200" dirty="0"/>
              <a:t>49. Miranda </a:t>
            </a:r>
            <a:r>
              <a:rPr lang="es-CO" sz="1200" dirty="0" err="1"/>
              <a:t>Tarragó</a:t>
            </a:r>
            <a:r>
              <a:rPr lang="es-CO" sz="1200" dirty="0"/>
              <a:t> JD. Retos y posibilidades en la disminución de la mortalidad por cáncer bucal. </a:t>
            </a:r>
            <a:r>
              <a:rPr lang="es-CO" sz="1200" dirty="0" err="1"/>
              <a:t>Rev</a:t>
            </a:r>
            <a:r>
              <a:rPr lang="es-CO" sz="1200" dirty="0"/>
              <a:t> Cubana </a:t>
            </a:r>
            <a:r>
              <a:rPr lang="es-CO" sz="1200" dirty="0" err="1"/>
              <a:t>Estomatol</a:t>
            </a:r>
            <a:r>
              <a:rPr lang="es-CO" sz="1200" dirty="0"/>
              <a:t>. 2014</a:t>
            </a:r>
          </a:p>
          <a:p>
            <a:pPr marL="114300" lvl="0" indent="0">
              <a:buNone/>
            </a:pPr>
            <a:r>
              <a:rPr lang="en-US" sz="1200" dirty="0"/>
              <a:t>50. Siegel RL, Miller KD, Fuchs HE, </a:t>
            </a:r>
            <a:r>
              <a:rPr lang="en-US" sz="1200" dirty="0" err="1"/>
              <a:t>Jemal</a:t>
            </a:r>
            <a:r>
              <a:rPr lang="en-US" sz="1200" dirty="0"/>
              <a:t> A. Cancer statistics, 2021. </a:t>
            </a:r>
            <a:r>
              <a:rPr lang="es-CO" sz="1200" dirty="0"/>
              <a:t>CA </a:t>
            </a:r>
            <a:r>
              <a:rPr lang="es-CO" sz="1200" dirty="0" err="1"/>
              <a:t>Cancer</a:t>
            </a:r>
            <a:r>
              <a:rPr lang="es-CO" sz="1200" dirty="0"/>
              <a:t> J </a:t>
            </a:r>
            <a:r>
              <a:rPr lang="es-CO" sz="1200" dirty="0" err="1"/>
              <a:t>Clin</a:t>
            </a:r>
            <a:r>
              <a:rPr lang="es-CO" sz="1200" dirty="0"/>
              <a:t/>
            </a:r>
            <a:br>
              <a:rPr lang="es-CO" sz="1200" dirty="0"/>
            </a:br>
            <a:r>
              <a:rPr lang="es-CO" sz="1200" u="sng" dirty="0">
                <a:hlinkClick r:id="rId7"/>
              </a:rPr>
              <a:t>https://doi.org/10.3322/caac.21654</a:t>
            </a:r>
            <a:endParaRPr lang="es-CO" sz="1200" dirty="0"/>
          </a:p>
          <a:p>
            <a:pPr marL="114300" lvl="0" indent="0">
              <a:buNone/>
            </a:pPr>
            <a:r>
              <a:rPr lang="en-US" sz="1200" dirty="0"/>
              <a:t>51. </a:t>
            </a:r>
            <a:r>
              <a:rPr lang="en-US" sz="1200" dirty="0" err="1"/>
              <a:t>Pérot</a:t>
            </a:r>
            <a:r>
              <a:rPr lang="en-US" sz="1200" dirty="0"/>
              <a:t> P, </a:t>
            </a:r>
            <a:r>
              <a:rPr lang="en-US" sz="1200" dirty="0" err="1"/>
              <a:t>Falguieres</a:t>
            </a:r>
            <a:r>
              <a:rPr lang="en-US" sz="1200" dirty="0"/>
              <a:t> M, </a:t>
            </a:r>
            <a:r>
              <a:rPr lang="en-US" sz="1200" dirty="0" err="1"/>
              <a:t>Arowas</a:t>
            </a:r>
            <a:r>
              <a:rPr lang="en-US" sz="1200" dirty="0"/>
              <a:t> L, Laude H, Foy JP, </a:t>
            </a:r>
            <a:r>
              <a:rPr lang="en-US" sz="1200" dirty="0" err="1"/>
              <a:t>Goudot</a:t>
            </a:r>
            <a:r>
              <a:rPr lang="en-US" sz="1200" dirty="0"/>
              <a:t> P, et al. Investigation of viral etiology in potentially malignant disorders and oral squamous cell carcinomas in non-smoking, non-drinking patients. </a:t>
            </a:r>
            <a:r>
              <a:rPr lang="es-CO" sz="1200" dirty="0" err="1"/>
              <a:t>PLoS</a:t>
            </a:r>
            <a:r>
              <a:rPr lang="es-CO" sz="1200" dirty="0"/>
              <a:t> </a:t>
            </a:r>
            <a:r>
              <a:rPr lang="es-CO" sz="1200" dirty="0" err="1"/>
              <a:t>One</a:t>
            </a:r>
            <a:r>
              <a:rPr lang="es-CO" sz="1200" dirty="0"/>
              <a:t>. 2020 </a:t>
            </a:r>
            <a:r>
              <a:rPr lang="es-CO" sz="1200" dirty="0" err="1"/>
              <a:t>Apr</a:t>
            </a:r>
            <a:r>
              <a:rPr lang="es-CO" sz="1200" dirty="0"/>
              <a:t> 29;15(4).</a:t>
            </a:r>
            <a:br>
              <a:rPr lang="es-CO" sz="1200" dirty="0"/>
            </a:br>
            <a:r>
              <a:rPr lang="es-CO" sz="1200" u="sng" dirty="0">
                <a:hlinkClick r:id="rId8"/>
              </a:rPr>
              <a:t>https://doi.org/10.1371/journal.pone.0232138</a:t>
            </a:r>
          </a:p>
        </p:txBody>
      </p:sp>
      <p:sp>
        <p:nvSpPr>
          <p:cNvPr id="3" name="Marcador de número de diapositiva 2">
            <a:extLst>
              <a:ext uri="{FF2B5EF4-FFF2-40B4-BE49-F238E27FC236}">
                <a16:creationId xmlns:a16="http://schemas.microsoft.com/office/drawing/2014/main" id="{B64E858F-C5BA-D502-C45B-40CC7B2A1A13}"/>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39</a:t>
            </a:fld>
            <a:endParaRPr lang="es-CO"/>
          </a:p>
        </p:txBody>
      </p:sp>
    </p:spTree>
    <p:extLst>
      <p:ext uri="{BB962C8B-B14F-4D97-AF65-F5344CB8AC3E}">
        <p14:creationId xmlns:p14="http://schemas.microsoft.com/office/powerpoint/2010/main" val="774838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38200" y="-3661"/>
            <a:ext cx="10515600" cy="1177036"/>
          </a:xfrm>
        </p:spPr>
        <p:txBody>
          <a:bodyPr/>
          <a:lstStyle/>
          <a:p>
            <a:pPr algn="ctr"/>
            <a:r>
              <a:rPr lang="es-ES" sz="3600" dirty="0"/>
              <a:t>INTRODUCCIÓN </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a:xfrm flipH="1">
            <a:off x="7806952" y="6244173"/>
            <a:ext cx="548640" cy="508880"/>
          </a:xfrm>
        </p:spPr>
        <p:txBody>
          <a:bodyPr/>
          <a:lstStyle/>
          <a:p>
            <a:pPr marL="0" lvl="0" indent="0" algn="ctr" rtl="0">
              <a:spcBef>
                <a:spcPts val="0"/>
              </a:spcBef>
              <a:spcAft>
                <a:spcPts val="0"/>
              </a:spcAft>
              <a:buNone/>
            </a:pPr>
            <a:fld id="{00000000-1234-1234-1234-123412341234}" type="slidenum">
              <a:rPr lang="es-CO" smtClean="0"/>
              <a:t>4</a:t>
            </a:fld>
            <a:endParaRPr lang="es-CO" dirty="0"/>
          </a:p>
        </p:txBody>
      </p:sp>
      <p:sp>
        <p:nvSpPr>
          <p:cNvPr id="16" name="TextBox 15">
            <a:extLst>
              <a:ext uri="{FF2B5EF4-FFF2-40B4-BE49-F238E27FC236}">
                <a16:creationId xmlns:a16="http://schemas.microsoft.com/office/drawing/2014/main" id="{4784C8C1-1C8D-41FB-93F2-869C8ED1F4BC}"/>
              </a:ext>
            </a:extLst>
          </p:cNvPr>
          <p:cNvSpPr txBox="1"/>
          <p:nvPr/>
        </p:nvSpPr>
        <p:spPr>
          <a:xfrm>
            <a:off x="6229" y="6208111"/>
            <a:ext cx="7905750" cy="779957"/>
          </a:xfrm>
          <a:prstGeom prst="rect">
            <a:avLst/>
          </a:prstGeom>
          <a:noFill/>
        </p:spPr>
        <p:txBody>
          <a:bodyPr wrap="square">
            <a:spAutoFit/>
          </a:bodyPr>
          <a:lstStyle/>
          <a:p>
            <a:pPr marL="342900" lvl="0" indent="-342900" algn="just">
              <a:buFont typeface="+mj-lt"/>
              <a:buAutoNum type="arabicPeriod"/>
            </a:pPr>
            <a:r>
              <a:rPr lang="en-US" sz="700" kern="100" dirty="0">
                <a:solidFill>
                  <a:srgbClr val="000000"/>
                </a:solidFill>
                <a:effectLst/>
                <a:latin typeface="Arial" panose="020B0604020202020204" pitchFamily="34" charset="0"/>
                <a:ea typeface="Calibri" panose="020F0502020204030204" pitchFamily="34" charset="0"/>
              </a:rPr>
              <a:t>Simmonds P, </a:t>
            </a:r>
            <a:r>
              <a:rPr lang="en-US" sz="700" kern="100" dirty="0" err="1">
                <a:solidFill>
                  <a:srgbClr val="000000"/>
                </a:solidFill>
                <a:effectLst/>
                <a:latin typeface="Arial" panose="020B0604020202020204" pitchFamily="34" charset="0"/>
                <a:ea typeface="Calibri" panose="020F0502020204030204" pitchFamily="34" charset="0"/>
              </a:rPr>
              <a:t>Aiewsakun</a:t>
            </a:r>
            <a:r>
              <a:rPr lang="en-US" sz="700" kern="100" dirty="0">
                <a:solidFill>
                  <a:srgbClr val="000000"/>
                </a:solidFill>
                <a:effectLst/>
                <a:latin typeface="Arial" panose="020B0604020202020204" pitchFamily="34" charset="0"/>
                <a:ea typeface="Calibri" panose="020F0502020204030204" pitchFamily="34" charset="0"/>
              </a:rPr>
              <a:t> P. Virus classification - where do you draw the line? arch </a:t>
            </a:r>
            <a:r>
              <a:rPr lang="en-US" sz="700" kern="100" dirty="0" err="1">
                <a:solidFill>
                  <a:srgbClr val="000000"/>
                </a:solidFill>
                <a:effectLst/>
                <a:latin typeface="Arial" panose="020B0604020202020204" pitchFamily="34" charset="0"/>
                <a:ea typeface="Calibri" panose="020F0502020204030204" pitchFamily="34" charset="0"/>
              </a:rPr>
              <a:t>virol</a:t>
            </a:r>
            <a:r>
              <a:rPr lang="en-US" sz="700" kern="100" dirty="0">
                <a:solidFill>
                  <a:srgbClr val="000000"/>
                </a:solidFill>
                <a:effectLst/>
                <a:latin typeface="Arial" panose="020B0604020202020204" pitchFamily="34" charset="0"/>
                <a:ea typeface="Calibri" panose="020F0502020204030204" pitchFamily="34" charset="0"/>
              </a:rPr>
              <a:t>. 2018 aug;163(8):2037-2046. </a:t>
            </a:r>
            <a:r>
              <a:rPr lang="en-US" sz="700" u="sng" kern="100" dirty="0">
                <a:solidFill>
                  <a:srgbClr val="000000"/>
                </a:solidFill>
                <a:effectLst/>
                <a:latin typeface="Arial" panose="020B0604020202020204" pitchFamily="34" charset="0"/>
                <a:ea typeface="Calibri" panose="020F0502020204030204" pitchFamily="34" charset="0"/>
                <a:hlinkClick r:id="rId3"/>
              </a:rPr>
              <a:t>https://doi.org/10.1007/s00705-018-3938-z</a:t>
            </a:r>
            <a:endParaRPr lang="es-CO" sz="600" kern="100" dirty="0">
              <a:effectLst/>
              <a:latin typeface="Calibri" panose="020F0502020204030204" pitchFamily="34" charset="0"/>
              <a:ea typeface="Calibri" panose="020F0502020204030204" pitchFamily="34" charset="0"/>
            </a:endParaRPr>
          </a:p>
          <a:p>
            <a:pPr marL="342900" lvl="0" indent="-342900" algn="just">
              <a:buFont typeface="+mj-lt"/>
              <a:buAutoNum type="arabicPeriod"/>
            </a:pPr>
            <a:r>
              <a:rPr lang="es-CO" sz="700" kern="100" dirty="0">
                <a:solidFill>
                  <a:srgbClr val="000000"/>
                </a:solidFill>
                <a:effectLst/>
                <a:latin typeface="Arial" panose="020B0604020202020204" pitchFamily="34" charset="0"/>
                <a:ea typeface="Arial" panose="020B0604020202020204" pitchFamily="34" charset="0"/>
              </a:rPr>
              <a:t>Ministerio de Salud y Protección Social. IV Estudio nacional de salud bucal ENSAB IV. 2017. Bogotá. MINSALUD.</a:t>
            </a:r>
          </a:p>
          <a:p>
            <a:pPr marL="342900" lvl="0" indent="-342900" algn="just">
              <a:buFont typeface="+mj-lt"/>
              <a:buAutoNum type="arabicPeriod"/>
            </a:pPr>
            <a:r>
              <a:rPr lang="es-CO" sz="700" kern="100" dirty="0">
                <a:latin typeface="Arial" panose="020B0604020202020204" pitchFamily="34" charset="0"/>
              </a:rPr>
              <a:t>Morera CM, Cantero IT, Monteagudo RR. Incidencia de cáncer bucal en mayores de 20 años. Colombia, enero 2022-enero 2024. </a:t>
            </a:r>
            <a:r>
              <a:rPr lang="es-CO" sz="700" kern="100" dirty="0" err="1">
                <a:latin typeface="Arial" panose="020B0604020202020204" pitchFamily="34" charset="0"/>
              </a:rPr>
              <a:t>Rev</a:t>
            </a:r>
            <a:r>
              <a:rPr lang="es-CO" sz="700" kern="100" dirty="0">
                <a:latin typeface="Arial" panose="020B0604020202020204" pitchFamily="34" charset="0"/>
              </a:rPr>
              <a:t> Salud Integral. 2024;2(1):19–24.S</a:t>
            </a:r>
          </a:p>
          <a:p>
            <a:pPr marL="342900" lvl="0" indent="-342900" algn="just">
              <a:buFont typeface="+mj-lt"/>
              <a:buAutoNum type="arabicPeriod"/>
            </a:pPr>
            <a:r>
              <a:rPr lang="es-CO" sz="700" kern="100" dirty="0">
                <a:latin typeface="Arial" panose="020B0604020202020204" pitchFamily="34" charset="0"/>
              </a:rPr>
              <a:t>Ibáñez FJ, Farías MA, </a:t>
            </a:r>
            <a:r>
              <a:rPr lang="es-CO" sz="700" kern="100" dirty="0" err="1">
                <a:latin typeface="Arial" panose="020B0604020202020204" pitchFamily="34" charset="0"/>
              </a:rPr>
              <a:t>Gonzalez</a:t>
            </a:r>
            <a:r>
              <a:rPr lang="es-CO" sz="700" kern="100" dirty="0">
                <a:latin typeface="Arial" panose="020B0604020202020204" pitchFamily="34" charset="0"/>
              </a:rPr>
              <a:t>-Troncoso MP, Corrales N, Duarte LF, Retamal-Díaz A, González PA. </a:t>
            </a:r>
            <a:r>
              <a:rPr lang="en-US" sz="700" kern="100" dirty="0">
                <a:latin typeface="Arial" panose="020B0604020202020204" pitchFamily="34" charset="0"/>
              </a:rPr>
              <a:t>Experimental Dissection of the Lytic Replication Cycles of Herpes Simplex Viruses in vitro. Front Microbiol. 2018 Oct 11;9:2406. </a:t>
            </a:r>
            <a:r>
              <a:rPr lang="en-US" sz="700" kern="100" dirty="0">
                <a:latin typeface="Arial" panose="020B0604020202020204" pitchFamily="34" charset="0"/>
                <a:hlinkClick r:id="rId4">
                  <a:extLst>
                    <a:ext uri="{A12FA001-AC4F-418D-AE19-62706E023703}">
                      <ahyp:hlinkClr xmlns:ahyp="http://schemas.microsoft.com/office/drawing/2018/hyperlinkcolor" xmlns="" val="tx"/>
                    </a:ext>
                  </a:extLst>
                </a:hlinkClick>
              </a:rPr>
              <a:t>https://doi.org/10.3389/fmicb.2018.02406</a:t>
            </a:r>
            <a:endParaRPr lang="es-CO" sz="700" kern="100" dirty="0">
              <a:latin typeface="Arial" panose="020B0604020202020204" pitchFamily="34" charset="0"/>
            </a:endParaRPr>
          </a:p>
          <a:p>
            <a:pPr lvl="0" algn="just">
              <a:lnSpc>
                <a:spcPct val="115000"/>
              </a:lnSpc>
              <a:spcAft>
                <a:spcPts val="800"/>
              </a:spcAft>
            </a:pPr>
            <a:r>
              <a:rPr lang="es-CO" sz="800" kern="100" dirty="0">
                <a:solidFill>
                  <a:srgbClr val="000000"/>
                </a:solidFill>
                <a:effectLst/>
                <a:latin typeface="Arial" panose="020B0604020202020204" pitchFamily="34" charset="0"/>
                <a:ea typeface="Arial" panose="020B0604020202020204" pitchFamily="34" charset="0"/>
              </a:rPr>
              <a:t> </a:t>
            </a:r>
            <a:endParaRPr lang="es-CO" sz="700" kern="100" dirty="0">
              <a:solidFill>
                <a:srgbClr val="000000"/>
              </a:solidFill>
              <a:effectLst/>
              <a:latin typeface="Calibri" panose="020F0502020204030204" pitchFamily="34" charset="0"/>
              <a:ea typeface="Calibri" panose="020F0502020204030204" pitchFamily="34" charset="0"/>
            </a:endParaRPr>
          </a:p>
        </p:txBody>
      </p:sp>
      <p:grpSp>
        <p:nvGrpSpPr>
          <p:cNvPr id="7" name="Group 6">
            <a:extLst>
              <a:ext uri="{FF2B5EF4-FFF2-40B4-BE49-F238E27FC236}">
                <a16:creationId xmlns:a16="http://schemas.microsoft.com/office/drawing/2014/main" id="{3B39D59B-EC9D-4840-9446-8F49C2092A9A}"/>
              </a:ext>
            </a:extLst>
          </p:cNvPr>
          <p:cNvGrpSpPr/>
          <p:nvPr/>
        </p:nvGrpSpPr>
        <p:grpSpPr>
          <a:xfrm>
            <a:off x="3390737" y="1397189"/>
            <a:ext cx="2670006" cy="2456459"/>
            <a:chOff x="2522369" y="1786081"/>
            <a:chExt cx="1369899" cy="1264615"/>
          </a:xfrm>
        </p:grpSpPr>
        <p:sp>
          <p:nvSpPr>
            <p:cNvPr id="8" name="Rounded Rectangle 1">
              <a:extLst>
                <a:ext uri="{FF2B5EF4-FFF2-40B4-BE49-F238E27FC236}">
                  <a16:creationId xmlns:a16="http://schemas.microsoft.com/office/drawing/2014/main" id="{C6A66242-3167-4161-BCA5-99EFDF25D335}"/>
                </a:ext>
              </a:extLst>
            </p:cNvPr>
            <p:cNvSpPr/>
            <p:nvPr/>
          </p:nvSpPr>
          <p:spPr>
            <a:xfrm>
              <a:off x="2522369" y="1786081"/>
              <a:ext cx="1369899" cy="1264615"/>
            </a:xfrm>
            <a:custGeom>
              <a:avLst/>
              <a:gdLst/>
              <a:ahLst/>
              <a:cxnLst/>
              <a:rect l="0" t="0" r="0" b="0"/>
              <a:pathLst>
                <a:path w="1369899" h="1264615">
                  <a:moveTo>
                    <a:pt x="434191" y="2278"/>
                  </a:moveTo>
                  <a:cubicBezTo>
                    <a:pt x="512386" y="2979"/>
                    <a:pt x="596717" y="11830"/>
                    <a:pt x="681662" y="25588"/>
                  </a:cubicBezTo>
                  <a:cubicBezTo>
                    <a:pt x="1079912" y="89907"/>
                    <a:pt x="1369899" y="432453"/>
                    <a:pt x="1369899" y="835725"/>
                  </a:cubicBezTo>
                  <a:lnTo>
                    <a:pt x="1369899" y="949026"/>
                  </a:lnTo>
                  <a:lnTo>
                    <a:pt x="1264705" y="949026"/>
                  </a:lnTo>
                  <a:lnTo>
                    <a:pt x="1264705" y="748095"/>
                  </a:lnTo>
                  <a:cubicBezTo>
                    <a:pt x="1264705" y="612445"/>
                    <a:pt x="1108403" y="537784"/>
                    <a:pt x="1003821" y="624274"/>
                  </a:cubicBezTo>
                  <a:cubicBezTo>
                    <a:pt x="1002068" y="625676"/>
                    <a:pt x="1000315" y="627166"/>
                    <a:pt x="998650" y="628656"/>
                  </a:cubicBezTo>
                  <a:cubicBezTo>
                    <a:pt x="839103" y="764570"/>
                    <a:pt x="639234" y="843874"/>
                    <a:pt x="429632" y="843874"/>
                  </a:cubicBezTo>
                  <a:lnTo>
                    <a:pt x="423409" y="843874"/>
                  </a:lnTo>
                  <a:cubicBezTo>
                    <a:pt x="192682" y="843874"/>
                    <a:pt x="4733" y="657486"/>
                    <a:pt x="2366" y="427370"/>
                  </a:cubicBezTo>
                  <a:cubicBezTo>
                    <a:pt x="0" y="191470"/>
                    <a:pt x="198205" y="0"/>
                    <a:pt x="434191" y="2278"/>
                  </a:cubicBezTo>
                  <a:close/>
                  <a:moveTo>
                    <a:pt x="423409" y="738719"/>
                  </a:moveTo>
                  <a:cubicBezTo>
                    <a:pt x="597770" y="738719"/>
                    <a:pt x="739169" y="597372"/>
                    <a:pt x="739169" y="423076"/>
                  </a:cubicBezTo>
                  <a:cubicBezTo>
                    <a:pt x="739169" y="248780"/>
                    <a:pt x="597770" y="107346"/>
                    <a:pt x="423409" y="107346"/>
                  </a:cubicBezTo>
                  <a:cubicBezTo>
                    <a:pt x="249049" y="107346"/>
                    <a:pt x="107561" y="248693"/>
                    <a:pt x="107561" y="423076"/>
                  </a:cubicBezTo>
                  <a:cubicBezTo>
                    <a:pt x="107561" y="597459"/>
                    <a:pt x="248961" y="738719"/>
                    <a:pt x="423409" y="738719"/>
                  </a:cubicBezTo>
                  <a:close/>
                  <a:moveTo>
                    <a:pt x="1369899" y="1264615"/>
                  </a:moveTo>
                  <a:lnTo>
                    <a:pt x="1264703" y="1264615"/>
                  </a:lnTo>
                  <a:lnTo>
                    <a:pt x="1264703" y="949026"/>
                  </a:lnTo>
                  <a:lnTo>
                    <a:pt x="1369899" y="949026"/>
                  </a:lnTo>
                  <a:close/>
                </a:path>
              </a:pathLst>
            </a:custGeom>
            <a:solidFill>
              <a:srgbClr val="E3FFF2"/>
            </a:solidFill>
            <a:ln>
              <a:noFill/>
            </a:ln>
          </p:spPr>
          <p:txBody>
            <a:bodyPr rtlCol="0" anchor="ctr"/>
            <a:lstStyle/>
            <a:p>
              <a:pPr algn="ctr"/>
              <a:endParaRPr/>
            </a:p>
          </p:txBody>
        </p:sp>
        <p:sp>
          <p:nvSpPr>
            <p:cNvPr id="9" name="Rounded Rectangle 2">
              <a:extLst>
                <a:ext uri="{FF2B5EF4-FFF2-40B4-BE49-F238E27FC236}">
                  <a16:creationId xmlns:a16="http://schemas.microsoft.com/office/drawing/2014/main" id="{3144CD31-9506-4DF6-8A08-3D9F0C6DD711}"/>
                </a:ext>
              </a:extLst>
            </p:cNvPr>
            <p:cNvSpPr/>
            <p:nvPr/>
          </p:nvSpPr>
          <p:spPr>
            <a:xfrm>
              <a:off x="2522369" y="1786081"/>
              <a:ext cx="1369899" cy="1264615"/>
            </a:xfrm>
            <a:custGeom>
              <a:avLst/>
              <a:gdLst/>
              <a:ahLst/>
              <a:cxnLst/>
              <a:rect l="0" t="0" r="0" b="0"/>
              <a:pathLst>
                <a:path w="1369899" h="1264615">
                  <a:moveTo>
                    <a:pt x="1264703" y="949026"/>
                  </a:moveTo>
                  <a:lnTo>
                    <a:pt x="1264703" y="1264615"/>
                  </a:lnTo>
                  <a:moveTo>
                    <a:pt x="1369899" y="1264615"/>
                  </a:moveTo>
                  <a:lnTo>
                    <a:pt x="1369899" y="949026"/>
                  </a:lnTo>
                  <a:moveTo>
                    <a:pt x="423409" y="738719"/>
                  </a:moveTo>
                  <a:cubicBezTo>
                    <a:pt x="597770" y="738719"/>
                    <a:pt x="739169" y="597372"/>
                    <a:pt x="739169" y="423076"/>
                  </a:cubicBezTo>
                  <a:cubicBezTo>
                    <a:pt x="739169" y="248780"/>
                    <a:pt x="597770" y="107346"/>
                    <a:pt x="423409" y="107346"/>
                  </a:cubicBezTo>
                  <a:cubicBezTo>
                    <a:pt x="249049" y="107346"/>
                    <a:pt x="107561" y="248693"/>
                    <a:pt x="107561" y="423076"/>
                  </a:cubicBezTo>
                  <a:cubicBezTo>
                    <a:pt x="107561" y="597459"/>
                    <a:pt x="248961" y="738719"/>
                    <a:pt x="423409" y="738719"/>
                  </a:cubicBezTo>
                  <a:close/>
                  <a:moveTo>
                    <a:pt x="1264705" y="949026"/>
                  </a:moveTo>
                  <a:lnTo>
                    <a:pt x="1264705" y="748095"/>
                  </a:lnTo>
                  <a:cubicBezTo>
                    <a:pt x="1264705" y="612445"/>
                    <a:pt x="1108403" y="537784"/>
                    <a:pt x="1003821" y="624274"/>
                  </a:cubicBezTo>
                  <a:cubicBezTo>
                    <a:pt x="1002068" y="625676"/>
                    <a:pt x="1000315" y="627166"/>
                    <a:pt x="998650" y="628656"/>
                  </a:cubicBezTo>
                  <a:cubicBezTo>
                    <a:pt x="839103" y="764570"/>
                    <a:pt x="639234" y="843874"/>
                    <a:pt x="429632" y="843874"/>
                  </a:cubicBezTo>
                  <a:lnTo>
                    <a:pt x="423409" y="843874"/>
                  </a:lnTo>
                  <a:cubicBezTo>
                    <a:pt x="192682" y="843874"/>
                    <a:pt x="4733" y="657486"/>
                    <a:pt x="2366" y="427370"/>
                  </a:cubicBezTo>
                  <a:cubicBezTo>
                    <a:pt x="0" y="191470"/>
                    <a:pt x="198205" y="0"/>
                    <a:pt x="434191" y="2278"/>
                  </a:cubicBezTo>
                  <a:cubicBezTo>
                    <a:pt x="512386" y="2979"/>
                    <a:pt x="596717" y="11830"/>
                    <a:pt x="681662" y="25588"/>
                  </a:cubicBezTo>
                  <a:cubicBezTo>
                    <a:pt x="1079912" y="89907"/>
                    <a:pt x="1369899" y="432453"/>
                    <a:pt x="1369899" y="835725"/>
                  </a:cubicBezTo>
                  <a:lnTo>
                    <a:pt x="1369899" y="949026"/>
                  </a:lnTo>
                </a:path>
              </a:pathLst>
            </a:custGeom>
            <a:noFill/>
            <a:ln w="13149">
              <a:solidFill>
                <a:srgbClr val="3CC583"/>
              </a:solidFill>
            </a:ln>
          </p:spPr>
          <p:txBody>
            <a:bodyPr rtlCol="0" anchor="ctr"/>
            <a:lstStyle/>
            <a:p>
              <a:pPr algn="ctr"/>
              <a:endParaRPr/>
            </a:p>
          </p:txBody>
        </p:sp>
      </p:grpSp>
      <p:grpSp>
        <p:nvGrpSpPr>
          <p:cNvPr id="10" name="Group 9">
            <a:extLst>
              <a:ext uri="{FF2B5EF4-FFF2-40B4-BE49-F238E27FC236}">
                <a16:creationId xmlns:a16="http://schemas.microsoft.com/office/drawing/2014/main" id="{E7B3B2C9-6AF4-4F72-B3D5-EF80C3BAC7CD}"/>
              </a:ext>
            </a:extLst>
          </p:cNvPr>
          <p:cNvGrpSpPr/>
          <p:nvPr/>
        </p:nvGrpSpPr>
        <p:grpSpPr>
          <a:xfrm>
            <a:off x="3452196" y="3186364"/>
            <a:ext cx="2670006" cy="2867004"/>
            <a:chOff x="2417172" y="2943242"/>
            <a:chExt cx="1369899" cy="1475008"/>
          </a:xfrm>
        </p:grpSpPr>
        <p:sp>
          <p:nvSpPr>
            <p:cNvPr id="11" name="Rounded Rectangle 7">
              <a:extLst>
                <a:ext uri="{FF2B5EF4-FFF2-40B4-BE49-F238E27FC236}">
                  <a16:creationId xmlns:a16="http://schemas.microsoft.com/office/drawing/2014/main" id="{3CDA584E-55B3-45F2-95CD-2126C5FDCAD5}"/>
                </a:ext>
              </a:extLst>
            </p:cNvPr>
            <p:cNvSpPr/>
            <p:nvPr/>
          </p:nvSpPr>
          <p:spPr>
            <a:xfrm>
              <a:off x="2417172" y="2943242"/>
              <a:ext cx="1369899" cy="1475008"/>
            </a:xfrm>
            <a:custGeom>
              <a:avLst/>
              <a:gdLst/>
              <a:ahLst/>
              <a:cxnLst/>
              <a:rect l="0" t="0" r="0" b="0"/>
              <a:pathLst>
                <a:path w="1369899" h="1475008">
                  <a:moveTo>
                    <a:pt x="434191" y="2278"/>
                  </a:moveTo>
                  <a:cubicBezTo>
                    <a:pt x="512386" y="2979"/>
                    <a:pt x="596717" y="11830"/>
                    <a:pt x="681662" y="25588"/>
                  </a:cubicBezTo>
                  <a:cubicBezTo>
                    <a:pt x="1079912" y="89907"/>
                    <a:pt x="1369899" y="432453"/>
                    <a:pt x="1369899" y="835725"/>
                  </a:cubicBezTo>
                  <a:lnTo>
                    <a:pt x="1369899" y="949026"/>
                  </a:lnTo>
                  <a:lnTo>
                    <a:pt x="1264705" y="949026"/>
                  </a:lnTo>
                  <a:lnTo>
                    <a:pt x="1264705" y="748095"/>
                  </a:lnTo>
                  <a:cubicBezTo>
                    <a:pt x="1264705" y="612445"/>
                    <a:pt x="1108403" y="537784"/>
                    <a:pt x="1003821" y="624274"/>
                  </a:cubicBezTo>
                  <a:cubicBezTo>
                    <a:pt x="1002068" y="625676"/>
                    <a:pt x="1000315" y="627166"/>
                    <a:pt x="998650" y="628656"/>
                  </a:cubicBezTo>
                  <a:cubicBezTo>
                    <a:pt x="839103" y="764570"/>
                    <a:pt x="639234" y="843874"/>
                    <a:pt x="429632" y="843874"/>
                  </a:cubicBezTo>
                  <a:lnTo>
                    <a:pt x="423409" y="843874"/>
                  </a:lnTo>
                  <a:cubicBezTo>
                    <a:pt x="192682" y="843874"/>
                    <a:pt x="4733" y="657486"/>
                    <a:pt x="2366" y="427370"/>
                  </a:cubicBezTo>
                  <a:cubicBezTo>
                    <a:pt x="0" y="191470"/>
                    <a:pt x="198205" y="0"/>
                    <a:pt x="434191" y="2278"/>
                  </a:cubicBezTo>
                  <a:close/>
                  <a:moveTo>
                    <a:pt x="423409" y="738719"/>
                  </a:moveTo>
                  <a:cubicBezTo>
                    <a:pt x="597770" y="738719"/>
                    <a:pt x="739169" y="597372"/>
                    <a:pt x="739169" y="423076"/>
                  </a:cubicBezTo>
                  <a:cubicBezTo>
                    <a:pt x="739169" y="248780"/>
                    <a:pt x="597770" y="107346"/>
                    <a:pt x="423409" y="107346"/>
                  </a:cubicBezTo>
                  <a:cubicBezTo>
                    <a:pt x="249049" y="107346"/>
                    <a:pt x="107561" y="248693"/>
                    <a:pt x="107561" y="423076"/>
                  </a:cubicBezTo>
                  <a:cubicBezTo>
                    <a:pt x="107561" y="597459"/>
                    <a:pt x="248961" y="738719"/>
                    <a:pt x="423409" y="738719"/>
                  </a:cubicBezTo>
                  <a:close/>
                  <a:moveTo>
                    <a:pt x="1369899" y="1475008"/>
                  </a:moveTo>
                  <a:lnTo>
                    <a:pt x="1264703" y="1475008"/>
                  </a:lnTo>
                  <a:lnTo>
                    <a:pt x="1264703" y="949026"/>
                  </a:lnTo>
                  <a:lnTo>
                    <a:pt x="1369899" y="949026"/>
                  </a:lnTo>
                  <a:close/>
                </a:path>
              </a:pathLst>
            </a:custGeom>
            <a:solidFill>
              <a:srgbClr val="FFF2E5"/>
            </a:solidFill>
            <a:ln>
              <a:noFill/>
            </a:ln>
          </p:spPr>
          <p:txBody>
            <a:bodyPr rtlCol="0" anchor="ctr"/>
            <a:lstStyle/>
            <a:p>
              <a:pPr algn="ctr"/>
              <a:endParaRPr/>
            </a:p>
          </p:txBody>
        </p:sp>
        <p:sp>
          <p:nvSpPr>
            <p:cNvPr id="12" name="Rounded Rectangle 8">
              <a:extLst>
                <a:ext uri="{FF2B5EF4-FFF2-40B4-BE49-F238E27FC236}">
                  <a16:creationId xmlns:a16="http://schemas.microsoft.com/office/drawing/2014/main" id="{408D3CAC-D307-477E-A1EF-3FED26566608}"/>
                </a:ext>
              </a:extLst>
            </p:cNvPr>
            <p:cNvSpPr/>
            <p:nvPr/>
          </p:nvSpPr>
          <p:spPr>
            <a:xfrm>
              <a:off x="2417172" y="2943242"/>
              <a:ext cx="1369899" cy="1475008"/>
            </a:xfrm>
            <a:custGeom>
              <a:avLst/>
              <a:gdLst/>
              <a:ahLst/>
              <a:cxnLst/>
              <a:rect l="0" t="0" r="0" b="0"/>
              <a:pathLst>
                <a:path w="1369899" h="1475008">
                  <a:moveTo>
                    <a:pt x="1264703" y="949026"/>
                  </a:moveTo>
                  <a:lnTo>
                    <a:pt x="1264703" y="1475008"/>
                  </a:lnTo>
                  <a:moveTo>
                    <a:pt x="1369899" y="1475008"/>
                  </a:moveTo>
                  <a:lnTo>
                    <a:pt x="1369899" y="949026"/>
                  </a:lnTo>
                  <a:moveTo>
                    <a:pt x="423409" y="738719"/>
                  </a:moveTo>
                  <a:cubicBezTo>
                    <a:pt x="597770" y="738719"/>
                    <a:pt x="739169" y="597372"/>
                    <a:pt x="739169" y="423076"/>
                  </a:cubicBezTo>
                  <a:cubicBezTo>
                    <a:pt x="739169" y="248780"/>
                    <a:pt x="597770" y="107346"/>
                    <a:pt x="423409" y="107346"/>
                  </a:cubicBezTo>
                  <a:cubicBezTo>
                    <a:pt x="249049" y="107346"/>
                    <a:pt x="107561" y="248693"/>
                    <a:pt x="107561" y="423076"/>
                  </a:cubicBezTo>
                  <a:cubicBezTo>
                    <a:pt x="107561" y="597459"/>
                    <a:pt x="248961" y="738719"/>
                    <a:pt x="423409" y="738719"/>
                  </a:cubicBezTo>
                  <a:close/>
                  <a:moveTo>
                    <a:pt x="1264705" y="949026"/>
                  </a:moveTo>
                  <a:lnTo>
                    <a:pt x="1264705" y="748095"/>
                  </a:lnTo>
                  <a:cubicBezTo>
                    <a:pt x="1264705" y="612445"/>
                    <a:pt x="1108403" y="537784"/>
                    <a:pt x="1003821" y="624274"/>
                  </a:cubicBezTo>
                  <a:cubicBezTo>
                    <a:pt x="1002068" y="625676"/>
                    <a:pt x="1000315" y="627166"/>
                    <a:pt x="998650" y="628656"/>
                  </a:cubicBezTo>
                  <a:cubicBezTo>
                    <a:pt x="839103" y="764570"/>
                    <a:pt x="639234" y="843874"/>
                    <a:pt x="429632" y="843874"/>
                  </a:cubicBezTo>
                  <a:lnTo>
                    <a:pt x="423409" y="843874"/>
                  </a:lnTo>
                  <a:cubicBezTo>
                    <a:pt x="192682" y="843874"/>
                    <a:pt x="4733" y="657486"/>
                    <a:pt x="2366" y="427370"/>
                  </a:cubicBezTo>
                  <a:cubicBezTo>
                    <a:pt x="0" y="191470"/>
                    <a:pt x="198205" y="0"/>
                    <a:pt x="434191" y="2278"/>
                  </a:cubicBezTo>
                  <a:cubicBezTo>
                    <a:pt x="512386" y="2979"/>
                    <a:pt x="596717" y="11830"/>
                    <a:pt x="681662" y="25588"/>
                  </a:cubicBezTo>
                  <a:cubicBezTo>
                    <a:pt x="1079912" y="89907"/>
                    <a:pt x="1369899" y="432453"/>
                    <a:pt x="1369899" y="835725"/>
                  </a:cubicBezTo>
                  <a:lnTo>
                    <a:pt x="1369899" y="949026"/>
                  </a:lnTo>
                </a:path>
              </a:pathLst>
            </a:custGeom>
            <a:noFill/>
            <a:ln w="13149">
              <a:solidFill>
                <a:srgbClr val="DE8431"/>
              </a:solidFill>
            </a:ln>
          </p:spPr>
          <p:txBody>
            <a:bodyPr rtlCol="0" anchor="ctr"/>
            <a:lstStyle/>
            <a:p>
              <a:pPr algn="ctr"/>
              <a:endParaRPr/>
            </a:p>
          </p:txBody>
        </p:sp>
      </p:grpSp>
      <p:grpSp>
        <p:nvGrpSpPr>
          <p:cNvPr id="13" name="Group 12">
            <a:extLst>
              <a:ext uri="{FF2B5EF4-FFF2-40B4-BE49-F238E27FC236}">
                <a16:creationId xmlns:a16="http://schemas.microsoft.com/office/drawing/2014/main" id="{7C67B8CC-38ED-4E7A-8020-363F0A37025E}"/>
              </a:ext>
            </a:extLst>
          </p:cNvPr>
          <p:cNvGrpSpPr/>
          <p:nvPr/>
        </p:nvGrpSpPr>
        <p:grpSpPr>
          <a:xfrm>
            <a:off x="6181707" y="1062715"/>
            <a:ext cx="2670006" cy="3193748"/>
            <a:chOff x="3892269" y="1154902"/>
            <a:chExt cx="1369899" cy="1685401"/>
          </a:xfrm>
        </p:grpSpPr>
        <p:sp>
          <p:nvSpPr>
            <p:cNvPr id="14" name="Rounded Rectangle 13">
              <a:extLst>
                <a:ext uri="{FF2B5EF4-FFF2-40B4-BE49-F238E27FC236}">
                  <a16:creationId xmlns:a16="http://schemas.microsoft.com/office/drawing/2014/main" id="{A5FDF942-CA71-49E8-B2A5-54F939970D5A}"/>
                </a:ext>
              </a:extLst>
            </p:cNvPr>
            <p:cNvSpPr/>
            <p:nvPr/>
          </p:nvSpPr>
          <p:spPr>
            <a:xfrm>
              <a:off x="3892269" y="1154902"/>
              <a:ext cx="1369899" cy="1685401"/>
            </a:xfrm>
            <a:custGeom>
              <a:avLst/>
              <a:gdLst/>
              <a:ahLst/>
              <a:cxnLst/>
              <a:rect l="0" t="0" r="0" b="0"/>
              <a:pathLst>
                <a:path w="1369899" h="1685401">
                  <a:moveTo>
                    <a:pt x="1367532" y="427370"/>
                  </a:moveTo>
                  <a:cubicBezTo>
                    <a:pt x="1365166" y="657486"/>
                    <a:pt x="1177217" y="843874"/>
                    <a:pt x="946490" y="843874"/>
                  </a:cubicBezTo>
                  <a:lnTo>
                    <a:pt x="940267" y="843874"/>
                  </a:lnTo>
                  <a:cubicBezTo>
                    <a:pt x="730665" y="843874"/>
                    <a:pt x="530795" y="764570"/>
                    <a:pt x="371249" y="628656"/>
                  </a:cubicBezTo>
                  <a:cubicBezTo>
                    <a:pt x="369584" y="627166"/>
                    <a:pt x="367831" y="625676"/>
                    <a:pt x="366078" y="624274"/>
                  </a:cubicBezTo>
                  <a:cubicBezTo>
                    <a:pt x="261496" y="537784"/>
                    <a:pt x="105194" y="612445"/>
                    <a:pt x="105194" y="748095"/>
                  </a:cubicBezTo>
                  <a:lnTo>
                    <a:pt x="105194" y="949026"/>
                  </a:lnTo>
                  <a:lnTo>
                    <a:pt x="0" y="949026"/>
                  </a:lnTo>
                  <a:lnTo>
                    <a:pt x="0" y="835725"/>
                  </a:lnTo>
                  <a:cubicBezTo>
                    <a:pt x="0" y="432453"/>
                    <a:pt x="289987" y="89907"/>
                    <a:pt x="688237" y="25588"/>
                  </a:cubicBezTo>
                  <a:cubicBezTo>
                    <a:pt x="773182" y="11830"/>
                    <a:pt x="857513" y="2979"/>
                    <a:pt x="935707" y="2278"/>
                  </a:cubicBezTo>
                  <a:cubicBezTo>
                    <a:pt x="1171694" y="0"/>
                    <a:pt x="1369899" y="191470"/>
                    <a:pt x="1367532" y="427370"/>
                  </a:cubicBezTo>
                  <a:close/>
                  <a:moveTo>
                    <a:pt x="1262338" y="423076"/>
                  </a:moveTo>
                  <a:cubicBezTo>
                    <a:pt x="1262338" y="248693"/>
                    <a:pt x="1120850" y="107346"/>
                    <a:pt x="946490" y="107346"/>
                  </a:cubicBezTo>
                  <a:cubicBezTo>
                    <a:pt x="772129" y="107346"/>
                    <a:pt x="630730" y="248780"/>
                    <a:pt x="630730" y="423076"/>
                  </a:cubicBezTo>
                  <a:cubicBezTo>
                    <a:pt x="630730" y="597372"/>
                    <a:pt x="772129" y="738719"/>
                    <a:pt x="946490" y="738719"/>
                  </a:cubicBezTo>
                  <a:cubicBezTo>
                    <a:pt x="1120938" y="738719"/>
                    <a:pt x="1262338" y="597459"/>
                    <a:pt x="1262338" y="423076"/>
                  </a:cubicBezTo>
                  <a:close/>
                  <a:moveTo>
                    <a:pt x="0" y="949026"/>
                  </a:moveTo>
                  <a:lnTo>
                    <a:pt x="105196" y="949026"/>
                  </a:lnTo>
                  <a:lnTo>
                    <a:pt x="105196" y="1685401"/>
                  </a:lnTo>
                  <a:lnTo>
                    <a:pt x="0" y="1685401"/>
                  </a:lnTo>
                  <a:close/>
                </a:path>
              </a:pathLst>
            </a:custGeom>
            <a:solidFill>
              <a:srgbClr val="E8F9FF"/>
            </a:solidFill>
            <a:ln>
              <a:noFill/>
            </a:ln>
          </p:spPr>
          <p:txBody>
            <a:bodyPr rtlCol="0" anchor="ctr"/>
            <a:lstStyle/>
            <a:p>
              <a:pPr algn="ctr"/>
              <a:endParaRPr/>
            </a:p>
          </p:txBody>
        </p:sp>
        <p:sp>
          <p:nvSpPr>
            <p:cNvPr id="15" name="Rounded Rectangle 14">
              <a:extLst>
                <a:ext uri="{FF2B5EF4-FFF2-40B4-BE49-F238E27FC236}">
                  <a16:creationId xmlns:a16="http://schemas.microsoft.com/office/drawing/2014/main" id="{C5A281A7-15D2-487D-849F-83821CCCF211}"/>
                </a:ext>
              </a:extLst>
            </p:cNvPr>
            <p:cNvSpPr/>
            <p:nvPr/>
          </p:nvSpPr>
          <p:spPr>
            <a:xfrm>
              <a:off x="3892269" y="1154902"/>
              <a:ext cx="1369899" cy="1685401"/>
            </a:xfrm>
            <a:custGeom>
              <a:avLst/>
              <a:gdLst/>
              <a:ahLst/>
              <a:cxnLst/>
              <a:rect l="0" t="0" r="0" b="0"/>
              <a:pathLst>
                <a:path w="1369899" h="1685401">
                  <a:moveTo>
                    <a:pt x="105196" y="1685401"/>
                  </a:moveTo>
                  <a:lnTo>
                    <a:pt x="105196" y="949026"/>
                  </a:lnTo>
                  <a:moveTo>
                    <a:pt x="0" y="1685401"/>
                  </a:moveTo>
                  <a:lnTo>
                    <a:pt x="0" y="949026"/>
                  </a:lnTo>
                  <a:moveTo>
                    <a:pt x="1262338" y="423076"/>
                  </a:moveTo>
                  <a:cubicBezTo>
                    <a:pt x="1262338" y="248693"/>
                    <a:pt x="1120850" y="107346"/>
                    <a:pt x="946490" y="107346"/>
                  </a:cubicBezTo>
                  <a:cubicBezTo>
                    <a:pt x="772129" y="107346"/>
                    <a:pt x="630730" y="248780"/>
                    <a:pt x="630730" y="423076"/>
                  </a:cubicBezTo>
                  <a:cubicBezTo>
                    <a:pt x="630730" y="597372"/>
                    <a:pt x="772129" y="738719"/>
                    <a:pt x="946490" y="738719"/>
                  </a:cubicBezTo>
                  <a:cubicBezTo>
                    <a:pt x="1120938" y="738719"/>
                    <a:pt x="1262338" y="597459"/>
                    <a:pt x="1262338" y="423076"/>
                  </a:cubicBezTo>
                  <a:close/>
                  <a:moveTo>
                    <a:pt x="0" y="949026"/>
                  </a:moveTo>
                  <a:lnTo>
                    <a:pt x="0" y="835725"/>
                  </a:lnTo>
                  <a:cubicBezTo>
                    <a:pt x="0" y="432453"/>
                    <a:pt x="289987" y="89907"/>
                    <a:pt x="688237" y="25588"/>
                  </a:cubicBezTo>
                  <a:cubicBezTo>
                    <a:pt x="773182" y="11830"/>
                    <a:pt x="857513" y="2979"/>
                    <a:pt x="935707" y="2278"/>
                  </a:cubicBezTo>
                  <a:cubicBezTo>
                    <a:pt x="1171694" y="0"/>
                    <a:pt x="1369899" y="191470"/>
                    <a:pt x="1367532" y="427370"/>
                  </a:cubicBezTo>
                  <a:cubicBezTo>
                    <a:pt x="1365166" y="657486"/>
                    <a:pt x="1177217" y="843874"/>
                    <a:pt x="946490" y="843874"/>
                  </a:cubicBezTo>
                  <a:lnTo>
                    <a:pt x="940267" y="843874"/>
                  </a:lnTo>
                  <a:cubicBezTo>
                    <a:pt x="730665" y="843874"/>
                    <a:pt x="530795" y="764570"/>
                    <a:pt x="371249" y="628656"/>
                  </a:cubicBezTo>
                  <a:cubicBezTo>
                    <a:pt x="369584" y="627166"/>
                    <a:pt x="367831" y="625676"/>
                    <a:pt x="366078" y="624274"/>
                  </a:cubicBezTo>
                  <a:cubicBezTo>
                    <a:pt x="261496" y="537784"/>
                    <a:pt x="105194" y="612445"/>
                    <a:pt x="105194" y="748095"/>
                  </a:cubicBezTo>
                  <a:lnTo>
                    <a:pt x="105194" y="949026"/>
                  </a:lnTo>
                </a:path>
              </a:pathLst>
            </a:custGeom>
            <a:noFill/>
            <a:ln w="13149">
              <a:solidFill>
                <a:srgbClr val="1EABDA"/>
              </a:solidFill>
            </a:ln>
          </p:spPr>
          <p:txBody>
            <a:bodyPr rtlCol="0" anchor="ctr"/>
            <a:lstStyle/>
            <a:p>
              <a:pPr algn="ctr"/>
              <a:endParaRPr/>
            </a:p>
          </p:txBody>
        </p:sp>
      </p:grpSp>
      <p:grpSp>
        <p:nvGrpSpPr>
          <p:cNvPr id="17" name="Group 16">
            <a:extLst>
              <a:ext uri="{FF2B5EF4-FFF2-40B4-BE49-F238E27FC236}">
                <a16:creationId xmlns:a16="http://schemas.microsoft.com/office/drawing/2014/main" id="{265B67D0-A365-4641-A618-2DCC16EEE1AA}"/>
              </a:ext>
            </a:extLst>
          </p:cNvPr>
          <p:cNvGrpSpPr/>
          <p:nvPr/>
        </p:nvGrpSpPr>
        <p:grpSpPr>
          <a:xfrm>
            <a:off x="6269971" y="2823830"/>
            <a:ext cx="2670006" cy="3275949"/>
            <a:chOff x="3997465" y="2732849"/>
            <a:chExt cx="1369899" cy="1685401"/>
          </a:xfrm>
        </p:grpSpPr>
        <p:sp>
          <p:nvSpPr>
            <p:cNvPr id="18" name="Rounded Rectangle 19">
              <a:extLst>
                <a:ext uri="{FF2B5EF4-FFF2-40B4-BE49-F238E27FC236}">
                  <a16:creationId xmlns:a16="http://schemas.microsoft.com/office/drawing/2014/main" id="{B523B14C-3F74-4AE8-B501-0FBC9F09E5F6}"/>
                </a:ext>
              </a:extLst>
            </p:cNvPr>
            <p:cNvSpPr/>
            <p:nvPr/>
          </p:nvSpPr>
          <p:spPr>
            <a:xfrm>
              <a:off x="3997465" y="2732849"/>
              <a:ext cx="1369899" cy="1685401"/>
            </a:xfrm>
            <a:custGeom>
              <a:avLst/>
              <a:gdLst/>
              <a:ahLst/>
              <a:cxnLst/>
              <a:rect l="0" t="0" r="0" b="0"/>
              <a:pathLst>
                <a:path w="1369899" h="1685401">
                  <a:moveTo>
                    <a:pt x="1367532" y="427370"/>
                  </a:moveTo>
                  <a:cubicBezTo>
                    <a:pt x="1365166" y="657486"/>
                    <a:pt x="1177217" y="843874"/>
                    <a:pt x="946490" y="843874"/>
                  </a:cubicBezTo>
                  <a:lnTo>
                    <a:pt x="940267" y="843874"/>
                  </a:lnTo>
                  <a:cubicBezTo>
                    <a:pt x="730665" y="843874"/>
                    <a:pt x="530795" y="764570"/>
                    <a:pt x="371249" y="628656"/>
                  </a:cubicBezTo>
                  <a:cubicBezTo>
                    <a:pt x="369584" y="627166"/>
                    <a:pt x="367831" y="625676"/>
                    <a:pt x="366078" y="624274"/>
                  </a:cubicBezTo>
                  <a:cubicBezTo>
                    <a:pt x="261496" y="537784"/>
                    <a:pt x="105194" y="612445"/>
                    <a:pt x="105194" y="748095"/>
                  </a:cubicBezTo>
                  <a:lnTo>
                    <a:pt x="105194" y="949026"/>
                  </a:lnTo>
                  <a:lnTo>
                    <a:pt x="0" y="949026"/>
                  </a:lnTo>
                  <a:lnTo>
                    <a:pt x="0" y="835725"/>
                  </a:lnTo>
                  <a:cubicBezTo>
                    <a:pt x="0" y="432453"/>
                    <a:pt x="289987" y="89907"/>
                    <a:pt x="688237" y="25588"/>
                  </a:cubicBezTo>
                  <a:cubicBezTo>
                    <a:pt x="773182" y="11830"/>
                    <a:pt x="857513" y="2979"/>
                    <a:pt x="935707" y="2278"/>
                  </a:cubicBezTo>
                  <a:cubicBezTo>
                    <a:pt x="1171694" y="0"/>
                    <a:pt x="1369899" y="191470"/>
                    <a:pt x="1367532" y="427370"/>
                  </a:cubicBezTo>
                  <a:close/>
                  <a:moveTo>
                    <a:pt x="1262338" y="423076"/>
                  </a:moveTo>
                  <a:cubicBezTo>
                    <a:pt x="1262338" y="248693"/>
                    <a:pt x="1120850" y="107346"/>
                    <a:pt x="946490" y="107346"/>
                  </a:cubicBezTo>
                  <a:cubicBezTo>
                    <a:pt x="772129" y="107346"/>
                    <a:pt x="630730" y="248780"/>
                    <a:pt x="630730" y="423076"/>
                  </a:cubicBezTo>
                  <a:cubicBezTo>
                    <a:pt x="630730" y="597372"/>
                    <a:pt x="772129" y="738719"/>
                    <a:pt x="946490" y="738719"/>
                  </a:cubicBezTo>
                  <a:cubicBezTo>
                    <a:pt x="1120938" y="738719"/>
                    <a:pt x="1262338" y="597459"/>
                    <a:pt x="1262338" y="423076"/>
                  </a:cubicBezTo>
                  <a:close/>
                  <a:moveTo>
                    <a:pt x="0" y="949026"/>
                  </a:moveTo>
                  <a:lnTo>
                    <a:pt x="105196" y="949026"/>
                  </a:lnTo>
                  <a:lnTo>
                    <a:pt x="105196" y="1685401"/>
                  </a:lnTo>
                  <a:lnTo>
                    <a:pt x="0" y="1685401"/>
                  </a:lnTo>
                  <a:close/>
                </a:path>
              </a:pathLst>
            </a:custGeom>
            <a:solidFill>
              <a:srgbClr val="FFFBDA"/>
            </a:solidFill>
            <a:ln>
              <a:noFill/>
            </a:ln>
          </p:spPr>
          <p:txBody>
            <a:bodyPr rtlCol="0" anchor="ctr"/>
            <a:lstStyle/>
            <a:p>
              <a:pPr algn="ctr"/>
              <a:endParaRPr/>
            </a:p>
          </p:txBody>
        </p:sp>
        <p:sp>
          <p:nvSpPr>
            <p:cNvPr id="19" name="Rounded Rectangle 20">
              <a:extLst>
                <a:ext uri="{FF2B5EF4-FFF2-40B4-BE49-F238E27FC236}">
                  <a16:creationId xmlns:a16="http://schemas.microsoft.com/office/drawing/2014/main" id="{2062D039-64C0-4F6E-81B3-EB512F371C62}"/>
                </a:ext>
              </a:extLst>
            </p:cNvPr>
            <p:cNvSpPr/>
            <p:nvPr/>
          </p:nvSpPr>
          <p:spPr>
            <a:xfrm>
              <a:off x="3997465" y="2732849"/>
              <a:ext cx="1369899" cy="1685401"/>
            </a:xfrm>
            <a:custGeom>
              <a:avLst/>
              <a:gdLst/>
              <a:ahLst/>
              <a:cxnLst/>
              <a:rect l="0" t="0" r="0" b="0"/>
              <a:pathLst>
                <a:path w="1369899" h="1685401">
                  <a:moveTo>
                    <a:pt x="105196" y="1685401"/>
                  </a:moveTo>
                  <a:lnTo>
                    <a:pt x="105196" y="949026"/>
                  </a:lnTo>
                  <a:moveTo>
                    <a:pt x="0" y="1685401"/>
                  </a:moveTo>
                  <a:lnTo>
                    <a:pt x="0" y="949026"/>
                  </a:lnTo>
                  <a:moveTo>
                    <a:pt x="1262338" y="423076"/>
                  </a:moveTo>
                  <a:cubicBezTo>
                    <a:pt x="1262338" y="248693"/>
                    <a:pt x="1120850" y="107346"/>
                    <a:pt x="946490" y="107346"/>
                  </a:cubicBezTo>
                  <a:cubicBezTo>
                    <a:pt x="772129" y="107346"/>
                    <a:pt x="630730" y="248780"/>
                    <a:pt x="630730" y="423076"/>
                  </a:cubicBezTo>
                  <a:cubicBezTo>
                    <a:pt x="630730" y="597372"/>
                    <a:pt x="772129" y="738719"/>
                    <a:pt x="946490" y="738719"/>
                  </a:cubicBezTo>
                  <a:cubicBezTo>
                    <a:pt x="1120938" y="738719"/>
                    <a:pt x="1262338" y="597459"/>
                    <a:pt x="1262338" y="423076"/>
                  </a:cubicBezTo>
                  <a:close/>
                  <a:moveTo>
                    <a:pt x="0" y="949026"/>
                  </a:moveTo>
                  <a:lnTo>
                    <a:pt x="0" y="835725"/>
                  </a:lnTo>
                  <a:cubicBezTo>
                    <a:pt x="0" y="432453"/>
                    <a:pt x="289987" y="89907"/>
                    <a:pt x="688237" y="25588"/>
                  </a:cubicBezTo>
                  <a:cubicBezTo>
                    <a:pt x="773182" y="11830"/>
                    <a:pt x="857513" y="2979"/>
                    <a:pt x="935707" y="2278"/>
                  </a:cubicBezTo>
                  <a:cubicBezTo>
                    <a:pt x="1171694" y="0"/>
                    <a:pt x="1369899" y="191470"/>
                    <a:pt x="1367532" y="427370"/>
                  </a:cubicBezTo>
                  <a:cubicBezTo>
                    <a:pt x="1365166" y="657486"/>
                    <a:pt x="1177217" y="843874"/>
                    <a:pt x="946490" y="843874"/>
                  </a:cubicBezTo>
                  <a:lnTo>
                    <a:pt x="940267" y="843874"/>
                  </a:lnTo>
                  <a:cubicBezTo>
                    <a:pt x="730665" y="843874"/>
                    <a:pt x="530795" y="764570"/>
                    <a:pt x="371249" y="628656"/>
                  </a:cubicBezTo>
                  <a:cubicBezTo>
                    <a:pt x="369584" y="627166"/>
                    <a:pt x="367831" y="625676"/>
                    <a:pt x="366078" y="624274"/>
                  </a:cubicBezTo>
                  <a:cubicBezTo>
                    <a:pt x="261496" y="537784"/>
                    <a:pt x="105194" y="612445"/>
                    <a:pt x="105194" y="748095"/>
                  </a:cubicBezTo>
                  <a:lnTo>
                    <a:pt x="105194" y="949026"/>
                  </a:lnTo>
                </a:path>
              </a:pathLst>
            </a:custGeom>
            <a:noFill/>
            <a:ln w="13149">
              <a:solidFill>
                <a:srgbClr val="E0CB15"/>
              </a:solidFill>
            </a:ln>
          </p:spPr>
          <p:txBody>
            <a:bodyPr rtlCol="0" anchor="ctr"/>
            <a:lstStyle/>
            <a:p>
              <a:pPr algn="ctr"/>
              <a:endParaRPr/>
            </a:p>
          </p:txBody>
        </p:sp>
      </p:grpSp>
      <p:sp>
        <p:nvSpPr>
          <p:cNvPr id="20" name="TextBox 19">
            <a:extLst>
              <a:ext uri="{FF2B5EF4-FFF2-40B4-BE49-F238E27FC236}">
                <a16:creationId xmlns:a16="http://schemas.microsoft.com/office/drawing/2014/main" id="{1B92641D-C9B2-4B55-A1C9-FDF02B8D76BF}"/>
              </a:ext>
            </a:extLst>
          </p:cNvPr>
          <p:cNvSpPr txBox="1"/>
          <p:nvPr/>
        </p:nvSpPr>
        <p:spPr>
          <a:xfrm>
            <a:off x="8851713" y="1439711"/>
            <a:ext cx="3404649" cy="615553"/>
          </a:xfrm>
          <a:prstGeom prst="rect">
            <a:avLst/>
          </a:prstGeom>
          <a:noFill/>
          <a:ln>
            <a:noFill/>
          </a:ln>
        </p:spPr>
        <p:txBody>
          <a:bodyPr wrap="square" lIns="0" tIns="0" rIns="0" bIns="0" anchor="t">
            <a:spAutoFit/>
          </a:bodyPr>
          <a:lstStyle/>
          <a:p>
            <a:pPr algn="ctr"/>
            <a:r>
              <a:rPr lang="es-CO" sz="2000" b="1" dirty="0">
                <a:solidFill>
                  <a:srgbClr val="1EABDA"/>
                </a:solidFill>
                <a:latin typeface="Roboto"/>
              </a:rPr>
              <a:t>IMPLICACIONES PARA LA INVESTIGACIÓN</a:t>
            </a:r>
          </a:p>
        </p:txBody>
      </p:sp>
      <p:sp>
        <p:nvSpPr>
          <p:cNvPr id="21" name="TextBox 20">
            <a:extLst>
              <a:ext uri="{FF2B5EF4-FFF2-40B4-BE49-F238E27FC236}">
                <a16:creationId xmlns:a16="http://schemas.microsoft.com/office/drawing/2014/main" id="{095727D0-8FE6-47C4-AB74-53266711B158}"/>
              </a:ext>
            </a:extLst>
          </p:cNvPr>
          <p:cNvSpPr txBox="1"/>
          <p:nvPr/>
        </p:nvSpPr>
        <p:spPr>
          <a:xfrm>
            <a:off x="486668" y="1600492"/>
            <a:ext cx="2624865" cy="307777"/>
          </a:xfrm>
          <a:prstGeom prst="rect">
            <a:avLst/>
          </a:prstGeom>
          <a:noFill/>
          <a:ln>
            <a:noFill/>
          </a:ln>
        </p:spPr>
        <p:txBody>
          <a:bodyPr wrap="square" lIns="0" tIns="0" rIns="0" bIns="0" anchor="t">
            <a:spAutoFit/>
          </a:bodyPr>
          <a:lstStyle/>
          <a:p>
            <a:pPr algn="ctr"/>
            <a:r>
              <a:rPr lang="es-CO" sz="2000" b="1" dirty="0">
                <a:solidFill>
                  <a:srgbClr val="3CC583"/>
                </a:solidFill>
                <a:latin typeface="Roboto"/>
              </a:rPr>
              <a:t>CONEXIÓN VIRAL</a:t>
            </a:r>
          </a:p>
        </p:txBody>
      </p:sp>
      <p:sp>
        <p:nvSpPr>
          <p:cNvPr id="22" name="TextBox 21">
            <a:extLst>
              <a:ext uri="{FF2B5EF4-FFF2-40B4-BE49-F238E27FC236}">
                <a16:creationId xmlns:a16="http://schemas.microsoft.com/office/drawing/2014/main" id="{A621FA28-9F3A-416B-A84C-8A769EED69DC}"/>
              </a:ext>
            </a:extLst>
          </p:cNvPr>
          <p:cNvSpPr txBox="1"/>
          <p:nvPr/>
        </p:nvSpPr>
        <p:spPr>
          <a:xfrm>
            <a:off x="8999482" y="2316615"/>
            <a:ext cx="3135916" cy="738664"/>
          </a:xfrm>
          <a:prstGeom prst="rect">
            <a:avLst/>
          </a:prstGeom>
          <a:noFill/>
          <a:ln>
            <a:noFill/>
          </a:ln>
        </p:spPr>
        <p:txBody>
          <a:bodyPr wrap="square" lIns="0" tIns="0" rIns="0" bIns="0" anchor="t">
            <a:spAutoFit/>
          </a:bodyPr>
          <a:lstStyle/>
          <a:p>
            <a:pPr algn="ctr"/>
            <a:r>
              <a:rPr lang="es-MX" sz="1600" b="0" dirty="0">
                <a:solidFill>
                  <a:srgbClr val="484848"/>
                </a:solidFill>
                <a:latin typeface="Roboto"/>
              </a:rPr>
              <a:t>CLAVE PARA AVANZAR EN
EN EL ESTUDIO  EN LA COSTA
ATLÁNTICA.</a:t>
            </a:r>
          </a:p>
        </p:txBody>
      </p:sp>
      <p:sp>
        <p:nvSpPr>
          <p:cNvPr id="23" name="TextBox 22">
            <a:extLst>
              <a:ext uri="{FF2B5EF4-FFF2-40B4-BE49-F238E27FC236}">
                <a16:creationId xmlns:a16="http://schemas.microsoft.com/office/drawing/2014/main" id="{721513B3-FD5F-42CE-98A5-A1D1A85ABFB6}"/>
              </a:ext>
            </a:extLst>
          </p:cNvPr>
          <p:cNvSpPr txBox="1"/>
          <p:nvPr/>
        </p:nvSpPr>
        <p:spPr>
          <a:xfrm>
            <a:off x="43741" y="2193638"/>
            <a:ext cx="3682680" cy="492443"/>
          </a:xfrm>
          <a:prstGeom prst="rect">
            <a:avLst/>
          </a:prstGeom>
          <a:noFill/>
          <a:ln>
            <a:noFill/>
          </a:ln>
        </p:spPr>
        <p:txBody>
          <a:bodyPr wrap="square" lIns="0" tIns="0" rIns="0" bIns="0" anchor="t">
            <a:spAutoFit/>
          </a:bodyPr>
          <a:lstStyle/>
          <a:p>
            <a:pPr algn="ctr"/>
            <a:r>
              <a:rPr lang="es-MX" sz="1600" b="0" dirty="0">
                <a:solidFill>
                  <a:srgbClr val="484848"/>
                </a:solidFill>
                <a:latin typeface="Roboto"/>
              </a:rPr>
              <a:t>VHS Y VPH VINCULADOS AL
CÁNCER ORAL Y GENITAL.</a:t>
            </a:r>
          </a:p>
        </p:txBody>
      </p:sp>
      <p:sp>
        <p:nvSpPr>
          <p:cNvPr id="24" name="TextBox 23">
            <a:extLst>
              <a:ext uri="{FF2B5EF4-FFF2-40B4-BE49-F238E27FC236}">
                <a16:creationId xmlns:a16="http://schemas.microsoft.com/office/drawing/2014/main" id="{F14B3A85-B96B-454C-9D8F-D3C5EDCB44CE}"/>
              </a:ext>
            </a:extLst>
          </p:cNvPr>
          <p:cNvSpPr txBox="1"/>
          <p:nvPr/>
        </p:nvSpPr>
        <p:spPr>
          <a:xfrm>
            <a:off x="7302537" y="3853648"/>
            <a:ext cx="6464716" cy="307777"/>
          </a:xfrm>
          <a:prstGeom prst="rect">
            <a:avLst/>
          </a:prstGeom>
          <a:noFill/>
          <a:ln>
            <a:noFill/>
          </a:ln>
        </p:spPr>
        <p:txBody>
          <a:bodyPr wrap="square" lIns="0" tIns="0" rIns="0" bIns="0" anchor="t">
            <a:spAutoFit/>
          </a:bodyPr>
          <a:lstStyle/>
          <a:p>
            <a:pPr algn="ctr"/>
            <a:r>
              <a:rPr lang="es-CO" sz="2000" b="1" dirty="0">
                <a:solidFill>
                  <a:srgbClr val="E0CB15"/>
                </a:solidFill>
                <a:latin typeface="Roboto"/>
              </a:rPr>
              <a:t>PREVALENCIA REGIONAL</a:t>
            </a:r>
          </a:p>
        </p:txBody>
      </p:sp>
      <p:sp>
        <p:nvSpPr>
          <p:cNvPr id="25" name="TextBox 24">
            <a:extLst>
              <a:ext uri="{FF2B5EF4-FFF2-40B4-BE49-F238E27FC236}">
                <a16:creationId xmlns:a16="http://schemas.microsoft.com/office/drawing/2014/main" id="{EB612B98-ED92-445C-94D0-DA55A2F27543}"/>
              </a:ext>
            </a:extLst>
          </p:cNvPr>
          <p:cNvSpPr txBox="1"/>
          <p:nvPr/>
        </p:nvSpPr>
        <p:spPr>
          <a:xfrm>
            <a:off x="-45932" y="3791343"/>
            <a:ext cx="3612719" cy="307777"/>
          </a:xfrm>
          <a:prstGeom prst="rect">
            <a:avLst/>
          </a:prstGeom>
          <a:noFill/>
          <a:ln>
            <a:noFill/>
          </a:ln>
        </p:spPr>
        <p:txBody>
          <a:bodyPr wrap="square" lIns="0" tIns="0" rIns="0" bIns="0" anchor="t">
            <a:spAutoFit/>
          </a:bodyPr>
          <a:lstStyle/>
          <a:p>
            <a:pPr algn="ctr"/>
            <a:r>
              <a:rPr lang="es-CO" sz="2000" b="1" dirty="0">
                <a:solidFill>
                  <a:srgbClr val="DE8431"/>
                </a:solidFill>
                <a:latin typeface="Roboto"/>
              </a:rPr>
              <a:t>FACTORES DE RIESGO</a:t>
            </a:r>
          </a:p>
        </p:txBody>
      </p:sp>
      <p:sp>
        <p:nvSpPr>
          <p:cNvPr id="26" name="TextBox 25">
            <a:extLst>
              <a:ext uri="{FF2B5EF4-FFF2-40B4-BE49-F238E27FC236}">
                <a16:creationId xmlns:a16="http://schemas.microsoft.com/office/drawing/2014/main" id="{8AF4E476-EADA-488F-80AD-7B58F9ECF730}"/>
              </a:ext>
            </a:extLst>
          </p:cNvPr>
          <p:cNvSpPr txBox="1"/>
          <p:nvPr/>
        </p:nvSpPr>
        <p:spPr>
          <a:xfrm>
            <a:off x="31415" y="4425740"/>
            <a:ext cx="3535372" cy="738664"/>
          </a:xfrm>
          <a:prstGeom prst="rect">
            <a:avLst/>
          </a:prstGeom>
          <a:noFill/>
          <a:ln>
            <a:noFill/>
          </a:ln>
        </p:spPr>
        <p:txBody>
          <a:bodyPr wrap="square" lIns="0" tIns="0" rIns="0" bIns="0" anchor="t">
            <a:spAutoFit/>
          </a:bodyPr>
          <a:lstStyle/>
          <a:p>
            <a:pPr algn="ctr"/>
            <a:r>
              <a:rPr lang="es-MX" sz="1600" b="0" dirty="0">
                <a:solidFill>
                  <a:srgbClr val="484848"/>
                </a:solidFill>
                <a:latin typeface="Roboto"/>
              </a:rPr>
              <a:t>TABAQUISMO, ALCOHOL E
INFECCIÓN POR VPH
AUMENTAN EL RIESGO.</a:t>
            </a:r>
          </a:p>
        </p:txBody>
      </p:sp>
      <p:sp>
        <p:nvSpPr>
          <p:cNvPr id="27" name="TextBox 26">
            <a:extLst>
              <a:ext uri="{FF2B5EF4-FFF2-40B4-BE49-F238E27FC236}">
                <a16:creationId xmlns:a16="http://schemas.microsoft.com/office/drawing/2014/main" id="{74412540-B994-4F3A-81A8-3655A450C41D}"/>
              </a:ext>
            </a:extLst>
          </p:cNvPr>
          <p:cNvSpPr txBox="1"/>
          <p:nvPr/>
        </p:nvSpPr>
        <p:spPr>
          <a:xfrm>
            <a:off x="9059886" y="4430920"/>
            <a:ext cx="2950019" cy="492443"/>
          </a:xfrm>
          <a:prstGeom prst="rect">
            <a:avLst/>
          </a:prstGeom>
          <a:noFill/>
          <a:ln>
            <a:noFill/>
          </a:ln>
        </p:spPr>
        <p:txBody>
          <a:bodyPr wrap="square" lIns="0" tIns="0" rIns="0" bIns="0" anchor="t">
            <a:spAutoFit/>
          </a:bodyPr>
          <a:lstStyle/>
          <a:p>
            <a:pPr algn="ctr"/>
            <a:r>
              <a:rPr lang="es-MX" sz="1600" b="0" dirty="0">
                <a:solidFill>
                  <a:srgbClr val="484848"/>
                </a:solidFill>
                <a:latin typeface="Roboto"/>
              </a:rPr>
              <a:t>MENOS FRECUENTE EN
COLOMBIA ***</a:t>
            </a:r>
          </a:p>
        </p:txBody>
      </p:sp>
      <p:sp>
        <p:nvSpPr>
          <p:cNvPr id="28" name="Rounded Rectangle 34">
            <a:extLst>
              <a:ext uri="{FF2B5EF4-FFF2-40B4-BE49-F238E27FC236}">
                <a16:creationId xmlns:a16="http://schemas.microsoft.com/office/drawing/2014/main" id="{D8AB32C1-DD35-476C-89C5-55277E578346}"/>
              </a:ext>
            </a:extLst>
          </p:cNvPr>
          <p:cNvSpPr/>
          <p:nvPr/>
        </p:nvSpPr>
        <p:spPr>
          <a:xfrm>
            <a:off x="7667622" y="1397189"/>
            <a:ext cx="690859" cy="788821"/>
          </a:xfrm>
          <a:custGeom>
            <a:avLst/>
            <a:gdLst/>
            <a:ahLst/>
            <a:cxnLst/>
            <a:rect l="0" t="0" r="0" b="0"/>
            <a:pathLst>
              <a:path w="405793" h="407338">
                <a:moveTo>
                  <a:pt x="187973" y="290061"/>
                </a:moveTo>
                <a:cubicBezTo>
                  <a:pt x="187973" y="234542"/>
                  <a:pt x="232980" y="189535"/>
                  <a:pt x="288497" y="189535"/>
                </a:cubicBezTo>
                <a:cubicBezTo>
                  <a:pt x="344016" y="189535"/>
                  <a:pt x="389021" y="234542"/>
                  <a:pt x="389021" y="290061"/>
                </a:cubicBezTo>
                <a:cubicBezTo>
                  <a:pt x="389021" y="345579"/>
                  <a:pt x="344016" y="390585"/>
                  <a:pt x="288497" y="390585"/>
                </a:cubicBezTo>
                <a:cubicBezTo>
                  <a:pt x="232980" y="390585"/>
                  <a:pt x="187973" y="345579"/>
                  <a:pt x="187973" y="290061"/>
                </a:cubicBezTo>
                <a:close/>
                <a:moveTo>
                  <a:pt x="0" y="0"/>
                </a:moveTo>
                <a:moveTo>
                  <a:pt x="359550" y="361097"/>
                </a:moveTo>
                <a:lnTo>
                  <a:pt x="405793" y="407338"/>
                </a:lnTo>
                <a:moveTo>
                  <a:pt x="135149" y="316416"/>
                </a:moveTo>
                <a:cubicBezTo>
                  <a:pt x="127437" y="318331"/>
                  <a:pt x="119455" y="319290"/>
                  <a:pt x="111377" y="319225"/>
                </a:cubicBezTo>
                <a:cubicBezTo>
                  <a:pt x="86519" y="319024"/>
                  <a:pt x="62719" y="309133"/>
                  <a:pt x="45041" y="291655"/>
                </a:cubicBezTo>
                <a:cubicBezTo>
                  <a:pt x="27363" y="274177"/>
                  <a:pt x="17201" y="250490"/>
                  <a:pt x="16718" y="225635"/>
                </a:cubicBezTo>
                <a:cubicBezTo>
                  <a:pt x="16234" y="200781"/>
                  <a:pt x="25467" y="176717"/>
                  <a:pt x="42452" y="158565"/>
                </a:cubicBezTo>
                <a:lnTo>
                  <a:pt x="158218" y="42799"/>
                </a:lnTo>
                <a:cubicBezTo>
                  <a:pt x="176277" y="25728"/>
                  <a:pt x="200281" y="16373"/>
                  <a:pt x="225129" y="16722"/>
                </a:cubicBezTo>
                <a:cubicBezTo>
                  <a:pt x="249976" y="17072"/>
                  <a:pt x="273708" y="27098"/>
                  <a:pt x="291280" y="44669"/>
                </a:cubicBezTo>
                <a:cubicBezTo>
                  <a:pt x="308851" y="62241"/>
                  <a:pt x="318878" y="85973"/>
                  <a:pt x="319227" y="110821"/>
                </a:cubicBezTo>
                <a:cubicBezTo>
                  <a:pt x="319360" y="120356"/>
                  <a:pt x="318066" y="129767"/>
                  <a:pt x="315454" y="138765"/>
                </a:cubicBezTo>
                <a:moveTo>
                  <a:pt x="0" y="0"/>
                </a:moveTo>
                <a:moveTo>
                  <a:pt x="190146" y="178993"/>
                </a:moveTo>
                <a:lnTo>
                  <a:pt x="106091" y="94938"/>
                </a:lnTo>
              </a:path>
            </a:pathLst>
          </a:custGeom>
          <a:noFill/>
          <a:ln w="13149">
            <a:solidFill>
              <a:srgbClr val="1EABDA"/>
            </a:solidFill>
          </a:ln>
        </p:spPr>
        <p:txBody>
          <a:bodyPr rtlCol="0" anchor="ctr"/>
          <a:lstStyle/>
          <a:p>
            <a:pPr algn="ctr"/>
            <a:endParaRPr/>
          </a:p>
        </p:txBody>
      </p:sp>
      <p:sp>
        <p:nvSpPr>
          <p:cNvPr id="29" name="Rounded Rectangle 35">
            <a:extLst>
              <a:ext uri="{FF2B5EF4-FFF2-40B4-BE49-F238E27FC236}">
                <a16:creationId xmlns:a16="http://schemas.microsoft.com/office/drawing/2014/main" id="{3CF3ED60-FD41-4523-8034-D914A919109E}"/>
              </a:ext>
            </a:extLst>
          </p:cNvPr>
          <p:cNvSpPr/>
          <p:nvPr/>
        </p:nvSpPr>
        <p:spPr>
          <a:xfrm>
            <a:off x="3885374" y="2023126"/>
            <a:ext cx="771103" cy="604297"/>
          </a:xfrm>
          <a:custGeom>
            <a:avLst/>
            <a:gdLst/>
            <a:ahLst/>
            <a:cxnLst/>
            <a:rect l="0" t="0" r="0" b="0"/>
            <a:pathLst>
              <a:path w="414368" h="409652">
                <a:moveTo>
                  <a:pt x="106528" y="247667"/>
                </a:moveTo>
                <a:cubicBezTo>
                  <a:pt x="87576" y="248929"/>
                  <a:pt x="59260" y="265936"/>
                  <a:pt x="22617" y="195805"/>
                </a:cubicBezTo>
                <a:cubicBezTo>
                  <a:pt x="2437" y="157181"/>
                  <a:pt x="0" y="118626"/>
                  <a:pt x="17164" y="109649"/>
                </a:cubicBezTo>
                <a:cubicBezTo>
                  <a:pt x="34329" y="100673"/>
                  <a:pt x="64608" y="124763"/>
                  <a:pt x="84770" y="163335"/>
                </a:cubicBezTo>
                <a:cubicBezTo>
                  <a:pt x="91985" y="176864"/>
                  <a:pt x="97139" y="191395"/>
                  <a:pt x="100059" y="206448"/>
                </a:cubicBezTo>
                <a:lnTo>
                  <a:pt x="100059" y="206448"/>
                </a:lnTo>
                <a:close/>
                <a:moveTo>
                  <a:pt x="100059" y="206448"/>
                </a:moveTo>
                <a:lnTo>
                  <a:pt x="100059" y="206448"/>
                </a:lnTo>
                <a:cubicBezTo>
                  <a:pt x="98279" y="191216"/>
                  <a:pt x="98781" y="175805"/>
                  <a:pt x="101549" y="160722"/>
                </a:cubicBezTo>
                <a:cubicBezTo>
                  <a:pt x="109106" y="117784"/>
                  <a:pt x="130671" y="85700"/>
                  <a:pt x="149747" y="89031"/>
                </a:cubicBezTo>
                <a:cubicBezTo>
                  <a:pt x="168822" y="92362"/>
                  <a:pt x="178202" y="129882"/>
                  <a:pt x="170786" y="172802"/>
                </a:cubicBezTo>
                <a:cubicBezTo>
                  <a:pt x="157145" y="250718"/>
                  <a:pt x="125008" y="243109"/>
                  <a:pt x="106546" y="247667"/>
                </a:cubicBezTo>
                <a:close/>
                <a:moveTo>
                  <a:pt x="112875" y="288904"/>
                </a:moveTo>
                <a:lnTo>
                  <a:pt x="112875" y="288904"/>
                </a:lnTo>
                <a:cubicBezTo>
                  <a:pt x="114636" y="304150"/>
                  <a:pt x="114110" y="319574"/>
                  <a:pt x="111315" y="334665"/>
                </a:cubicBezTo>
                <a:cubicBezTo>
                  <a:pt x="103846" y="377567"/>
                  <a:pt x="82246" y="409652"/>
                  <a:pt x="63170" y="406303"/>
                </a:cubicBezTo>
                <a:cubicBezTo>
                  <a:pt x="44094" y="402955"/>
                  <a:pt x="34732" y="365470"/>
                  <a:pt x="42236" y="322549"/>
                </a:cubicBezTo>
                <a:cubicBezTo>
                  <a:pt x="55876" y="244634"/>
                  <a:pt x="88066" y="252261"/>
                  <a:pt x="106458" y="247667"/>
                </a:cubicBezTo>
                <a:close/>
                <a:moveTo>
                  <a:pt x="106388" y="247667"/>
                </a:moveTo>
                <a:cubicBezTo>
                  <a:pt x="125446" y="246422"/>
                  <a:pt x="153674" y="229415"/>
                  <a:pt x="190317" y="299546"/>
                </a:cubicBezTo>
                <a:cubicBezTo>
                  <a:pt x="210498" y="338154"/>
                  <a:pt x="212935" y="376726"/>
                  <a:pt x="195770" y="385702"/>
                </a:cubicBezTo>
                <a:cubicBezTo>
                  <a:pt x="178606" y="394679"/>
                  <a:pt x="148327" y="370589"/>
                  <a:pt x="128146" y="332017"/>
                </a:cubicBezTo>
                <a:cubicBezTo>
                  <a:pt x="120939" y="318486"/>
                  <a:pt x="115792" y="303955"/>
                  <a:pt x="112875" y="288904"/>
                </a:cubicBezTo>
                <a:lnTo>
                  <a:pt x="112875" y="288904"/>
                </a:lnTo>
                <a:close/>
                <a:moveTo>
                  <a:pt x="309715" y="161616"/>
                </a:moveTo>
                <a:cubicBezTo>
                  <a:pt x="291218" y="157321"/>
                  <a:pt x="259186" y="165351"/>
                  <a:pt x="244476" y="87628"/>
                </a:cubicBezTo>
                <a:cubicBezTo>
                  <a:pt x="236376" y="44813"/>
                  <a:pt x="245265" y="7188"/>
                  <a:pt x="264271" y="3594"/>
                </a:cubicBezTo>
                <a:cubicBezTo>
                  <a:pt x="283276" y="0"/>
                  <a:pt x="305262" y="31786"/>
                  <a:pt x="313362" y="74601"/>
                </a:cubicBezTo>
                <a:cubicBezTo>
                  <a:pt x="316342" y="89641"/>
                  <a:pt x="317057" y="105041"/>
                  <a:pt x="315484" y="120292"/>
                </a:cubicBezTo>
                <a:lnTo>
                  <a:pt x="315484" y="120292"/>
                </a:lnTo>
                <a:close/>
                <a:moveTo>
                  <a:pt x="315484" y="120292"/>
                </a:moveTo>
                <a:lnTo>
                  <a:pt x="315484" y="120292"/>
                </a:lnTo>
                <a:cubicBezTo>
                  <a:pt x="318207" y="105184"/>
                  <a:pt x="323177" y="90569"/>
                  <a:pt x="330229" y="76933"/>
                </a:cubicBezTo>
                <a:cubicBezTo>
                  <a:pt x="349883" y="38046"/>
                  <a:pt x="379829" y="13587"/>
                  <a:pt x="397099" y="22319"/>
                </a:cubicBezTo>
                <a:cubicBezTo>
                  <a:pt x="414368" y="31050"/>
                  <a:pt x="412475" y="69657"/>
                  <a:pt x="392838" y="108562"/>
                </a:cubicBezTo>
                <a:cubicBezTo>
                  <a:pt x="357159" y="179167"/>
                  <a:pt x="328616" y="162563"/>
                  <a:pt x="309628" y="161564"/>
                </a:cubicBezTo>
                <a:close/>
                <a:moveTo>
                  <a:pt x="325898" y="234728"/>
                </a:moveTo>
                <a:cubicBezTo>
                  <a:pt x="320481" y="273072"/>
                  <a:pt x="304421" y="302527"/>
                  <a:pt x="290044" y="300493"/>
                </a:cubicBezTo>
                <a:cubicBezTo>
                  <a:pt x="275667" y="298459"/>
                  <a:pt x="268391" y="265726"/>
                  <a:pt x="273808" y="227364"/>
                </a:cubicBezTo>
                <a:cubicBezTo>
                  <a:pt x="279226" y="189002"/>
                  <a:pt x="295286" y="159583"/>
                  <a:pt x="309663" y="161599"/>
                </a:cubicBezTo>
                <a:cubicBezTo>
                  <a:pt x="324040" y="163615"/>
                  <a:pt x="331316" y="196384"/>
                  <a:pt x="325898" y="234728"/>
                </a:cubicBezTo>
                <a:close/>
                <a:moveTo>
                  <a:pt x="154691" y="38116"/>
                </a:moveTo>
                <a:lnTo>
                  <a:pt x="163457" y="11817"/>
                </a:lnTo>
                <a:moveTo>
                  <a:pt x="23195" y="38116"/>
                </a:moveTo>
                <a:lnTo>
                  <a:pt x="42797" y="57717"/>
                </a:lnTo>
                <a:moveTo>
                  <a:pt x="224822" y="222209"/>
                </a:moveTo>
                <a:lnTo>
                  <a:pt x="207289" y="222209"/>
                </a:lnTo>
                <a:moveTo>
                  <a:pt x="251121" y="388771"/>
                </a:moveTo>
                <a:lnTo>
                  <a:pt x="277420" y="362471"/>
                </a:lnTo>
                <a:moveTo>
                  <a:pt x="365084" y="336172"/>
                </a:moveTo>
                <a:lnTo>
                  <a:pt x="338785" y="309873"/>
                </a:lnTo>
                <a:moveTo>
                  <a:pt x="382617" y="274808"/>
                </a:moveTo>
                <a:lnTo>
                  <a:pt x="391383" y="248509"/>
                </a:lnTo>
                <a:moveTo>
                  <a:pt x="356317" y="397537"/>
                </a:moveTo>
                <a:lnTo>
                  <a:pt x="373850" y="380004"/>
                </a:lnTo>
                <a:moveTo>
                  <a:pt x="67027" y="29595"/>
                </a:moveTo>
                <a:lnTo>
                  <a:pt x="93326" y="3296"/>
                </a:lnTo>
              </a:path>
            </a:pathLst>
          </a:custGeom>
          <a:noFill/>
          <a:ln w="13149">
            <a:solidFill>
              <a:srgbClr val="3CC583"/>
            </a:solidFill>
          </a:ln>
        </p:spPr>
        <p:txBody>
          <a:bodyPr rtlCol="0" anchor="ctr"/>
          <a:lstStyle/>
          <a:p>
            <a:pPr algn="ctr"/>
            <a:endParaRPr/>
          </a:p>
        </p:txBody>
      </p:sp>
      <p:sp>
        <p:nvSpPr>
          <p:cNvPr id="30" name="Rounded Rectangle 36">
            <a:extLst>
              <a:ext uri="{FF2B5EF4-FFF2-40B4-BE49-F238E27FC236}">
                <a16:creationId xmlns:a16="http://schemas.microsoft.com/office/drawing/2014/main" id="{C1B0B04E-3F11-4AAE-97FD-F27035612467}"/>
              </a:ext>
            </a:extLst>
          </p:cNvPr>
          <p:cNvSpPr/>
          <p:nvPr/>
        </p:nvSpPr>
        <p:spPr>
          <a:xfrm>
            <a:off x="7667623" y="3280965"/>
            <a:ext cx="827298" cy="743614"/>
          </a:xfrm>
          <a:custGeom>
            <a:avLst/>
            <a:gdLst/>
            <a:ahLst/>
            <a:cxnLst/>
            <a:rect l="0" t="0" r="0" b="0"/>
            <a:pathLst>
              <a:path w="403253" h="403253">
                <a:moveTo>
                  <a:pt x="17532" y="0"/>
                </a:moveTo>
                <a:lnTo>
                  <a:pt x="385720" y="0"/>
                </a:lnTo>
                <a:cubicBezTo>
                  <a:pt x="385720" y="0"/>
                  <a:pt x="403253" y="0"/>
                  <a:pt x="403253" y="17532"/>
                </a:cubicBezTo>
                <a:lnTo>
                  <a:pt x="403253" y="385720"/>
                </a:lnTo>
                <a:cubicBezTo>
                  <a:pt x="403253" y="385720"/>
                  <a:pt x="403253" y="403253"/>
                  <a:pt x="385720" y="403253"/>
                </a:cubicBezTo>
                <a:lnTo>
                  <a:pt x="17532" y="403253"/>
                </a:lnTo>
                <a:cubicBezTo>
                  <a:pt x="17532" y="403253"/>
                  <a:pt x="0" y="403253"/>
                  <a:pt x="0" y="385720"/>
                </a:cubicBezTo>
                <a:lnTo>
                  <a:pt x="0" y="17532"/>
                </a:lnTo>
                <a:cubicBezTo>
                  <a:pt x="0" y="17532"/>
                  <a:pt x="0" y="0"/>
                  <a:pt x="17532" y="0"/>
                </a:cubicBezTo>
                <a:moveTo>
                  <a:pt x="122729" y="213215"/>
                </a:moveTo>
                <a:lnTo>
                  <a:pt x="122729" y="0"/>
                </a:lnTo>
                <a:moveTo>
                  <a:pt x="280523" y="176098"/>
                </a:moveTo>
                <a:lnTo>
                  <a:pt x="280523" y="0"/>
                </a:lnTo>
                <a:moveTo>
                  <a:pt x="0" y="122729"/>
                </a:moveTo>
                <a:lnTo>
                  <a:pt x="346552" y="122729"/>
                </a:lnTo>
                <a:moveTo>
                  <a:pt x="105196" y="280523"/>
                </a:moveTo>
                <a:lnTo>
                  <a:pt x="403253" y="280523"/>
                </a:lnTo>
                <a:moveTo>
                  <a:pt x="396240" y="3506"/>
                </a:moveTo>
                <a:lnTo>
                  <a:pt x="373587" y="71445"/>
                </a:lnTo>
                <a:cubicBezTo>
                  <a:pt x="349421" y="143956"/>
                  <a:pt x="281564" y="192864"/>
                  <a:pt x="205133" y="192860"/>
                </a:cubicBezTo>
                <a:lnTo>
                  <a:pt x="205133" y="192860"/>
                </a:lnTo>
                <a:cubicBezTo>
                  <a:pt x="129552" y="192862"/>
                  <a:pt x="62255" y="240701"/>
                  <a:pt x="37414" y="312082"/>
                </a:cubicBezTo>
                <a:lnTo>
                  <a:pt x="7013" y="399746"/>
                </a:lnTo>
                <a:moveTo>
                  <a:pt x="122729" y="403200"/>
                </a:moveTo>
                <a:lnTo>
                  <a:pt x="122729" y="262991"/>
                </a:lnTo>
                <a:moveTo>
                  <a:pt x="280523" y="403253"/>
                </a:moveTo>
                <a:lnTo>
                  <a:pt x="280523" y="236692"/>
                </a:lnTo>
              </a:path>
            </a:pathLst>
          </a:custGeom>
          <a:noFill/>
          <a:ln w="13149">
            <a:solidFill>
              <a:srgbClr val="E0CB15"/>
            </a:solidFill>
          </a:ln>
        </p:spPr>
        <p:txBody>
          <a:bodyPr rtlCol="0" anchor="ctr"/>
          <a:lstStyle/>
          <a:p>
            <a:pPr algn="ctr"/>
            <a:endParaRPr/>
          </a:p>
        </p:txBody>
      </p:sp>
      <p:sp>
        <p:nvSpPr>
          <p:cNvPr id="31" name="Rounded Rectangle 37">
            <a:extLst>
              <a:ext uri="{FF2B5EF4-FFF2-40B4-BE49-F238E27FC236}">
                <a16:creationId xmlns:a16="http://schemas.microsoft.com/office/drawing/2014/main" id="{F0FE0140-B965-4EFD-BC3E-A162F6FE9B87}"/>
              </a:ext>
            </a:extLst>
          </p:cNvPr>
          <p:cNvSpPr/>
          <p:nvPr/>
        </p:nvSpPr>
        <p:spPr>
          <a:xfrm>
            <a:off x="3847131" y="3592550"/>
            <a:ext cx="847587" cy="711499"/>
          </a:xfrm>
          <a:custGeom>
            <a:avLst/>
            <a:gdLst/>
            <a:ahLst/>
            <a:cxnLst/>
            <a:rect l="0" t="0" r="0" b="0"/>
            <a:pathLst>
              <a:path w="389226" h="394486">
                <a:moveTo>
                  <a:pt x="35065" y="189353"/>
                </a:moveTo>
                <a:cubicBezTo>
                  <a:pt x="35065" y="160303"/>
                  <a:pt x="58614" y="136754"/>
                  <a:pt x="87663" y="136754"/>
                </a:cubicBezTo>
                <a:cubicBezTo>
                  <a:pt x="116712" y="136754"/>
                  <a:pt x="140261" y="160303"/>
                  <a:pt x="140261" y="189353"/>
                </a:cubicBezTo>
                <a:cubicBezTo>
                  <a:pt x="140261" y="218401"/>
                  <a:pt x="116712" y="241951"/>
                  <a:pt x="87663" y="241951"/>
                </a:cubicBezTo>
                <a:cubicBezTo>
                  <a:pt x="58614" y="241951"/>
                  <a:pt x="35065" y="218401"/>
                  <a:pt x="35065" y="189353"/>
                </a:cubicBezTo>
                <a:close/>
                <a:moveTo>
                  <a:pt x="0" y="394486"/>
                </a:moveTo>
                <a:lnTo>
                  <a:pt x="0" y="334875"/>
                </a:lnTo>
                <a:cubicBezTo>
                  <a:pt x="0" y="289290"/>
                  <a:pt x="33312" y="248964"/>
                  <a:pt x="78897" y="243704"/>
                </a:cubicBezTo>
                <a:cubicBezTo>
                  <a:pt x="131495" y="238445"/>
                  <a:pt x="175326" y="280523"/>
                  <a:pt x="175326" y="331368"/>
                </a:cubicBezTo>
                <a:lnTo>
                  <a:pt x="206885" y="331368"/>
                </a:lnTo>
                <a:cubicBezTo>
                  <a:pt x="224418" y="331368"/>
                  <a:pt x="238444" y="345394"/>
                  <a:pt x="238444" y="362927"/>
                </a:cubicBezTo>
                <a:cubicBezTo>
                  <a:pt x="238444" y="380460"/>
                  <a:pt x="224418" y="394486"/>
                  <a:pt x="206885" y="394486"/>
                </a:cubicBezTo>
                <a:lnTo>
                  <a:pt x="161300" y="394486"/>
                </a:lnTo>
                <a:cubicBezTo>
                  <a:pt x="143768" y="394486"/>
                  <a:pt x="129742" y="382213"/>
                  <a:pt x="126235" y="366434"/>
                </a:cubicBezTo>
                <a:lnTo>
                  <a:pt x="120975" y="340134"/>
                </a:lnTo>
                <a:moveTo>
                  <a:pt x="326108" y="247211"/>
                </a:moveTo>
                <a:lnTo>
                  <a:pt x="266496" y="168314"/>
                </a:lnTo>
                <a:lnTo>
                  <a:pt x="389226" y="168314"/>
                </a:lnTo>
                <a:close/>
                <a:moveTo>
                  <a:pt x="326108" y="299809"/>
                </a:moveTo>
                <a:lnTo>
                  <a:pt x="326108" y="247211"/>
                </a:lnTo>
                <a:moveTo>
                  <a:pt x="291042" y="299809"/>
                </a:moveTo>
                <a:lnTo>
                  <a:pt x="361173" y="299809"/>
                </a:lnTo>
                <a:moveTo>
                  <a:pt x="312081" y="29805"/>
                </a:moveTo>
                <a:cubicBezTo>
                  <a:pt x="312081" y="13344"/>
                  <a:pt x="325426" y="0"/>
                  <a:pt x="341887" y="0"/>
                </a:cubicBezTo>
                <a:cubicBezTo>
                  <a:pt x="358349" y="0"/>
                  <a:pt x="371693" y="13344"/>
                  <a:pt x="371693" y="29805"/>
                </a:cubicBezTo>
                <a:cubicBezTo>
                  <a:pt x="371693" y="46267"/>
                  <a:pt x="358349" y="59610"/>
                  <a:pt x="341887" y="59610"/>
                </a:cubicBezTo>
                <a:cubicBezTo>
                  <a:pt x="325426" y="59610"/>
                  <a:pt x="312081" y="46267"/>
                  <a:pt x="312081" y="29805"/>
                </a:cubicBezTo>
                <a:close/>
                <a:moveTo>
                  <a:pt x="271123" y="107825"/>
                </a:moveTo>
                <a:cubicBezTo>
                  <a:pt x="271123" y="98472"/>
                  <a:pt x="278704" y="90890"/>
                  <a:pt x="288058" y="90890"/>
                </a:cubicBezTo>
                <a:cubicBezTo>
                  <a:pt x="297410" y="90890"/>
                  <a:pt x="304993" y="98472"/>
                  <a:pt x="304993" y="107825"/>
                </a:cubicBezTo>
                <a:cubicBezTo>
                  <a:pt x="304993" y="117178"/>
                  <a:pt x="297410" y="124759"/>
                  <a:pt x="288058" y="124759"/>
                </a:cubicBezTo>
                <a:cubicBezTo>
                  <a:pt x="278704" y="124759"/>
                  <a:pt x="271123" y="117178"/>
                  <a:pt x="271123" y="107825"/>
                </a:cubicBezTo>
                <a:close/>
              </a:path>
            </a:pathLst>
          </a:custGeom>
          <a:noFill/>
          <a:ln w="13149">
            <a:solidFill>
              <a:srgbClr val="DE8431"/>
            </a:solidFill>
          </a:ln>
        </p:spPr>
        <p:txBody>
          <a:bodyPr rtlCol="0" anchor="ctr"/>
          <a:lstStyle/>
          <a:p>
            <a:pPr algn="ctr"/>
            <a:endParaRPr/>
          </a:p>
        </p:txBody>
      </p:sp>
    </p:spTree>
    <p:extLst>
      <p:ext uri="{BB962C8B-B14F-4D97-AF65-F5344CB8AC3E}">
        <p14:creationId xmlns:p14="http://schemas.microsoft.com/office/powerpoint/2010/main" val="21990589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38200" y="0"/>
            <a:ext cx="10515600" cy="1177036"/>
          </a:xfrm>
        </p:spPr>
        <p:txBody>
          <a:bodyPr/>
          <a:lstStyle/>
          <a:p>
            <a:pPr algn="ctr"/>
            <a:r>
              <a:rPr lang="es-ES" sz="3600" dirty="0"/>
              <a:t>REFERENCIAS</a:t>
            </a:r>
            <a:endParaRPr lang="es-ES" dirty="0"/>
          </a:p>
        </p:txBody>
      </p:sp>
      <p:sp>
        <p:nvSpPr>
          <p:cNvPr id="4" name="Marcador de texto 3">
            <a:extLst>
              <a:ext uri="{FF2B5EF4-FFF2-40B4-BE49-F238E27FC236}">
                <a16:creationId xmlns:a16="http://schemas.microsoft.com/office/drawing/2014/main" id="{539BA926-EEF1-4F8A-F7CB-3F0540B1F46A}"/>
              </a:ext>
            </a:extLst>
          </p:cNvPr>
          <p:cNvSpPr>
            <a:spLocks noGrp="1"/>
          </p:cNvSpPr>
          <p:nvPr>
            <p:ph type="body" idx="2"/>
          </p:nvPr>
        </p:nvSpPr>
        <p:spPr>
          <a:xfrm>
            <a:off x="52465" y="770554"/>
            <a:ext cx="12087069" cy="4591368"/>
          </a:xfrm>
        </p:spPr>
        <p:txBody>
          <a:bodyPr/>
          <a:lstStyle/>
          <a:p>
            <a:pPr marL="114300" lvl="0" indent="0">
              <a:buNone/>
            </a:pPr>
            <a:r>
              <a:rPr lang="es-CO" sz="1200" dirty="0"/>
              <a:t>52. González-Guevara, M. B., Linares-</a:t>
            </a:r>
            <a:r>
              <a:rPr lang="es-CO" sz="1200" dirty="0" err="1"/>
              <a:t>Vieyra</a:t>
            </a:r>
            <a:r>
              <a:rPr lang="es-CO" sz="1200" dirty="0"/>
              <a:t>, C., Castro-García, M. E., Muñiz-Lino, M. A., Abaroa-</a:t>
            </a:r>
            <a:r>
              <a:rPr lang="es-CO" sz="1200" dirty="0" err="1"/>
              <a:t>Chauvet</a:t>
            </a:r>
            <a:r>
              <a:rPr lang="es-CO" sz="1200" dirty="0"/>
              <a:t>, C., &amp; Bello-Torrejón, F.  Carcinoma </a:t>
            </a:r>
            <a:r>
              <a:rPr lang="es-CO" sz="1200" dirty="0" err="1"/>
              <a:t>escamocelular</a:t>
            </a:r>
            <a:r>
              <a:rPr lang="es-CO" sz="1200" dirty="0"/>
              <a:t> bucal. Caso clínico y revisión de la literatura. Revista medica del Instituto Mexicano del Seguro Social, 2022. 60(1), 85–90.</a:t>
            </a:r>
          </a:p>
          <a:p>
            <a:pPr marL="114300" lvl="0" indent="0">
              <a:buNone/>
            </a:pPr>
            <a:r>
              <a:rPr lang="es-CO" sz="1200" dirty="0"/>
              <a:t>53. Hernández R, Fernández C, Baptista M. Metodología de la investigación. 6a ed. México: McGraw Hill </a:t>
            </a:r>
            <a:r>
              <a:rPr lang="es-CO" sz="1200" dirty="0" err="1"/>
              <a:t>Education</a:t>
            </a:r>
            <a:r>
              <a:rPr lang="es-CO" sz="1200" dirty="0"/>
              <a:t>; Capítulo 1</a:t>
            </a:r>
          </a:p>
          <a:p>
            <a:pPr marL="114300" lvl="0" indent="0">
              <a:buNone/>
            </a:pPr>
            <a:r>
              <a:rPr lang="es-CO" sz="1200" dirty="0"/>
              <a:t>54. Ministerio de Salud y Protección Social. Resolución 603280 de 2018. Capítulo 7, aspectos a considerar en la implementación, 2018.</a:t>
            </a:r>
          </a:p>
          <a:p>
            <a:pPr marL="114300" lvl="0" indent="0">
              <a:buNone/>
            </a:pPr>
            <a:r>
              <a:rPr lang="en-US" sz="1200" dirty="0"/>
              <a:t>55. Santos MC, Saito CP, Line SR. Extraction of genomic ADN from paraffin-embedded tissue sections of human fetuses fixed and stored in formalin for long periods. </a:t>
            </a:r>
            <a:r>
              <a:rPr lang="es-CO" sz="1200" dirty="0" err="1"/>
              <a:t>Pathol</a:t>
            </a:r>
            <a:r>
              <a:rPr lang="es-CO" sz="1200" dirty="0"/>
              <a:t> Res </a:t>
            </a:r>
            <a:r>
              <a:rPr lang="es-CO" sz="1200" dirty="0" err="1"/>
              <a:t>Pract</a:t>
            </a:r>
            <a:r>
              <a:rPr lang="es-CO" sz="1200" dirty="0"/>
              <a:t>. 2008; 204(9):633-6 </a:t>
            </a:r>
            <a:r>
              <a:rPr lang="es-CO" sz="1200" u="sng" dirty="0">
                <a:hlinkClick r:id="rId2"/>
              </a:rPr>
              <a:t>https://doi.org/10.1016/j.prp.2008.04.005</a:t>
            </a:r>
            <a:endParaRPr lang="es-CO" sz="1200" dirty="0"/>
          </a:p>
          <a:p>
            <a:pPr marL="114300" lvl="0" indent="0">
              <a:buNone/>
            </a:pPr>
            <a:r>
              <a:rPr lang="es-CO" sz="1200" dirty="0"/>
              <a:t>56. Ramos A, Prevalencia de la infección por el Virus del Papiloma Humano (VPH) y posibles factores de riesgo en pacientes diagnosticados con cáncer de </a:t>
            </a:r>
            <a:r>
              <a:rPr lang="es-CO" sz="1200" dirty="0" err="1"/>
              <a:t>orofaringe</a:t>
            </a:r>
            <a:r>
              <a:rPr lang="es-CO" sz="1200" dirty="0"/>
              <a:t> de tres países de América del Sur. Bogotá, Colombia: Trabajo de grado Maestría en Ciencias-Microbiología. Facultad de Ciencias, Instituto de Biotecnología. Universidad Nacional de Colombia, 2023.</a:t>
            </a:r>
          </a:p>
          <a:p>
            <a:pPr marL="114300" lvl="0" indent="0">
              <a:buNone/>
            </a:pPr>
            <a:r>
              <a:rPr lang="es-CO" sz="1200" dirty="0"/>
              <a:t>57. </a:t>
            </a:r>
            <a:r>
              <a:rPr lang="es-CO" sz="1200" dirty="0" err="1"/>
              <a:t>Akhiwu</a:t>
            </a:r>
            <a:r>
              <a:rPr lang="es-CO" sz="1200" dirty="0"/>
              <a:t>, </a:t>
            </a:r>
            <a:r>
              <a:rPr lang="es-CO" sz="1200" dirty="0" err="1"/>
              <a:t>Benjamin</a:t>
            </a:r>
            <a:r>
              <a:rPr lang="es-CO" sz="1200" dirty="0"/>
              <a:t> </a:t>
            </a:r>
            <a:r>
              <a:rPr lang="es-CO" sz="1200" dirty="0" err="1"/>
              <a:t>Idemudia</a:t>
            </a:r>
            <a:r>
              <a:rPr lang="es-CO" sz="1200" dirty="0"/>
              <a:t> et al. </a:t>
            </a:r>
            <a:r>
              <a:rPr lang="en-US" sz="1200" dirty="0"/>
              <a:t>"Characterization of high risk human papilloma virus genotypes associated with oropharyngeal cancers in a Nigerian population." The Pan African medical journal vol. 38 40. 15 Jan </a:t>
            </a:r>
            <a:r>
              <a:rPr lang="en-US" sz="1200" u="sng" dirty="0">
                <a:hlinkClick r:id="rId3"/>
              </a:rPr>
              <a:t>https://doi.org/10.11604/pamj.2021.38.40.27309</a:t>
            </a:r>
            <a:endParaRPr lang="es-CO" sz="1200" dirty="0"/>
          </a:p>
          <a:p>
            <a:pPr marL="114300" lvl="0" indent="0">
              <a:buNone/>
            </a:pPr>
            <a:r>
              <a:rPr lang="es-CO" sz="1200" dirty="0"/>
              <a:t>58. Contreras W, Venegas B. Virus del papiloma humano en el cáncer oral y </a:t>
            </a:r>
            <a:r>
              <a:rPr lang="es-CO" sz="1200" dirty="0" err="1"/>
              <a:t>orofaríngeo</a:t>
            </a:r>
            <a:r>
              <a:rPr lang="es-CO" sz="1200" dirty="0"/>
              <a:t>: una revisión de la literatura. </a:t>
            </a:r>
            <a:r>
              <a:rPr lang="es-CO" sz="1200" dirty="0" err="1"/>
              <a:t>Int</a:t>
            </a:r>
            <a:r>
              <a:rPr lang="es-CO" sz="1200" dirty="0"/>
              <a:t>. J. </a:t>
            </a:r>
            <a:r>
              <a:rPr lang="es-CO" sz="1200" dirty="0" err="1"/>
              <a:t>Odontostomat</a:t>
            </a:r>
            <a:r>
              <a:rPr lang="es-CO" sz="1200" dirty="0"/>
              <a:t>. 2015; 9 (3): 427-435.</a:t>
            </a:r>
            <a:br>
              <a:rPr lang="es-CO" sz="1200" dirty="0"/>
            </a:br>
            <a:r>
              <a:rPr lang="es-CO" sz="1200" u="sng" dirty="0">
                <a:hlinkClick r:id="rId4"/>
              </a:rPr>
              <a:t>https://doi.org/10.4067/S0718-381X2015000300012</a:t>
            </a:r>
            <a:endParaRPr lang="es-CO" sz="1200" dirty="0"/>
          </a:p>
          <a:p>
            <a:pPr marL="114300" lvl="0" indent="0">
              <a:buNone/>
            </a:pPr>
            <a:r>
              <a:rPr lang="es-CO" sz="1200" dirty="0"/>
              <a:t>59. </a:t>
            </a:r>
            <a:r>
              <a:rPr lang="es-CO" sz="1200" dirty="0" err="1"/>
              <a:t>Menezes</a:t>
            </a:r>
            <a:r>
              <a:rPr lang="es-CO" sz="1200" dirty="0"/>
              <a:t> S, Miranda Y, Da Silva Y, Carvalho T, Alves F, Silvestre R, et al. </a:t>
            </a:r>
            <a:r>
              <a:rPr lang="en-US" sz="1200" dirty="0"/>
              <a:t>Prevalence and Genotyping of HPV in Oral Squamous Cell Carcinoma in Northern Brazil. </a:t>
            </a:r>
            <a:r>
              <a:rPr lang="es-CO" sz="1200" dirty="0" err="1"/>
              <a:t>Pathogens</a:t>
            </a:r>
            <a:r>
              <a:rPr lang="es-CO" sz="1200" dirty="0"/>
              <a:t>. 2022;11(10):1106. </a:t>
            </a:r>
            <a:r>
              <a:rPr lang="es-CO" sz="1200" u="sng" dirty="0">
                <a:hlinkClick r:id="rId5"/>
              </a:rPr>
              <a:t>https://doi.org/10.3390/pathogens11101106</a:t>
            </a:r>
            <a:endParaRPr lang="es-CO" sz="1200" dirty="0"/>
          </a:p>
          <a:p>
            <a:pPr marL="114300" lvl="0" indent="0">
              <a:buNone/>
            </a:pPr>
            <a:r>
              <a:rPr lang="en-US" sz="1200" dirty="0"/>
              <a:t>60. </a:t>
            </a:r>
            <a:r>
              <a:rPr lang="en-US" sz="1200" dirty="0" err="1"/>
              <a:t>Sugerman</a:t>
            </a:r>
            <a:r>
              <a:rPr lang="en-US" sz="1200" dirty="0"/>
              <a:t> PB, </a:t>
            </a:r>
            <a:r>
              <a:rPr lang="en-US" sz="1200" dirty="0" err="1"/>
              <a:t>Shillitoe</a:t>
            </a:r>
            <a:r>
              <a:rPr lang="en-US" sz="1200" dirty="0"/>
              <a:t> EJ. The high risk human papillomaviruses and oral cancer: evidence for and against a causal relationship. </a:t>
            </a:r>
            <a:r>
              <a:rPr lang="es-CO" sz="1200" dirty="0"/>
              <a:t>Oral </a:t>
            </a:r>
            <a:r>
              <a:rPr lang="es-CO" sz="1200" dirty="0" err="1"/>
              <a:t>Dis</a:t>
            </a:r>
            <a:r>
              <a:rPr lang="es-CO" sz="1200" dirty="0"/>
              <a:t>. 1997 Sep;3(3):130-47.</a:t>
            </a:r>
            <a:br>
              <a:rPr lang="es-CO" sz="1200" dirty="0"/>
            </a:br>
            <a:r>
              <a:rPr lang="es-CO" sz="1200" u="sng" dirty="0">
                <a:hlinkClick r:id="rId6"/>
              </a:rPr>
              <a:t>https://doi.org/10.1111/j.1601-0825.1997.tb00025.x</a:t>
            </a:r>
            <a:endParaRPr lang="es-CO" sz="1200" dirty="0"/>
          </a:p>
          <a:p>
            <a:pPr marL="114300" lvl="0" indent="0">
              <a:buNone/>
            </a:pPr>
            <a:r>
              <a:rPr lang="en-US" sz="1200" dirty="0"/>
              <a:t>61. </a:t>
            </a:r>
            <a:r>
              <a:rPr lang="en-US" sz="1200" dirty="0" err="1"/>
              <a:t>Gillison</a:t>
            </a:r>
            <a:r>
              <a:rPr lang="en-US" sz="1200" dirty="0"/>
              <a:t> M, </a:t>
            </a:r>
            <a:r>
              <a:rPr lang="en-US" sz="1200" dirty="0" err="1"/>
              <a:t>Chaturvedi</a:t>
            </a:r>
            <a:r>
              <a:rPr lang="en-US" sz="1200" dirty="0"/>
              <a:t> A, Anderson W, </a:t>
            </a:r>
            <a:r>
              <a:rPr lang="en-US" sz="1200" dirty="0" err="1"/>
              <a:t>Fakhry</a:t>
            </a:r>
            <a:r>
              <a:rPr lang="en-US" sz="1200" dirty="0"/>
              <a:t> C. Epidemiology of Human Papillomavirus-Positive Head and Neck Squamous Cell Carcinoma. </a:t>
            </a:r>
            <a:r>
              <a:rPr lang="es-CO" sz="1200" dirty="0"/>
              <a:t>J </a:t>
            </a:r>
            <a:r>
              <a:rPr lang="es-CO" sz="1200" dirty="0" err="1"/>
              <a:t>Clin</a:t>
            </a:r>
            <a:r>
              <a:rPr lang="es-CO" sz="1200" dirty="0"/>
              <a:t> </a:t>
            </a:r>
            <a:r>
              <a:rPr lang="es-CO" sz="1200" dirty="0" err="1"/>
              <a:t>Oncol</a:t>
            </a:r>
            <a:r>
              <a:rPr lang="es-CO" sz="1200" dirty="0"/>
              <a:t>. 2015 Oct 10;33(29):3235-42.</a:t>
            </a:r>
            <a:r>
              <a:rPr lang="es-CO" sz="1200" u="sng" dirty="0">
                <a:hlinkClick r:id="rId7"/>
              </a:rPr>
              <a:t>https://doi.org/10.1200/JCO.2015.61.6995</a:t>
            </a:r>
            <a:endParaRPr lang="es-CO" sz="1200" dirty="0"/>
          </a:p>
          <a:p>
            <a:pPr marL="114300" lvl="0" indent="0">
              <a:buNone/>
            </a:pPr>
            <a:r>
              <a:rPr lang="es-CO" sz="1200" dirty="0"/>
              <a:t>62. </a:t>
            </a:r>
            <a:r>
              <a:rPr lang="es-CO" sz="1200" dirty="0" err="1"/>
              <a:t>Cobzeanu</a:t>
            </a:r>
            <a:r>
              <a:rPr lang="es-CO" sz="1200" dirty="0"/>
              <a:t>, </a:t>
            </a:r>
            <a:r>
              <a:rPr lang="es-CO" sz="1200" dirty="0" err="1"/>
              <a:t>Bogdan</a:t>
            </a:r>
            <a:r>
              <a:rPr lang="es-CO" sz="1200" dirty="0"/>
              <a:t> </a:t>
            </a:r>
            <a:r>
              <a:rPr lang="es-CO" sz="1200" dirty="0" err="1"/>
              <a:t>Mihail</a:t>
            </a:r>
            <a:r>
              <a:rPr lang="es-CO" sz="1200" dirty="0"/>
              <a:t> et al. </a:t>
            </a:r>
            <a:r>
              <a:rPr lang="en-US" sz="1200" dirty="0"/>
              <a:t>"Predictive Value of HPV, p53, and p16 in the Post-Treatment Evolution of Malignant Tumors of the Oropharynx and </a:t>
            </a:r>
            <a:r>
              <a:rPr lang="en-US" sz="1200" dirty="0" err="1"/>
              <a:t>Retromolar</a:t>
            </a:r>
            <a:r>
              <a:rPr lang="en-US" sz="1200" dirty="0"/>
              <a:t> </a:t>
            </a:r>
            <a:r>
              <a:rPr lang="en-US" sz="1200" dirty="0" err="1"/>
              <a:t>Trigone</a:t>
            </a:r>
            <a:r>
              <a:rPr lang="en-US" sz="1200" dirty="0"/>
              <a:t>-Oropharynx Junction." </a:t>
            </a:r>
            <a:r>
              <a:rPr lang="es-CO" sz="1200" dirty="0"/>
              <a:t>Medicina (Kaunas, </a:t>
            </a:r>
            <a:r>
              <a:rPr lang="es-CO" sz="1200" dirty="0" err="1"/>
              <a:t>Lithuania</a:t>
            </a:r>
            <a:r>
              <a:rPr lang="es-CO" sz="1200" dirty="0"/>
              <a:t>) vol. 56,10 542. 15 Oct. 2020</a:t>
            </a:r>
            <a:br>
              <a:rPr lang="es-CO" sz="1200" dirty="0"/>
            </a:br>
            <a:r>
              <a:rPr lang="es-CO" sz="1200" u="sng" dirty="0">
                <a:hlinkClick r:id="rId8"/>
              </a:rPr>
              <a:t>https://doi.org/10.3390/medicina56100542</a:t>
            </a:r>
            <a:endParaRPr lang="es-CO" sz="1200" dirty="0"/>
          </a:p>
          <a:p>
            <a:pPr marL="114300" lvl="0" indent="0">
              <a:buNone/>
            </a:pPr>
            <a:r>
              <a:rPr lang="es-CO" sz="1200" dirty="0"/>
              <a:t>63. </a:t>
            </a:r>
            <a:r>
              <a:rPr lang="es-CO" sz="1200" dirty="0" err="1"/>
              <a:t>Badri</a:t>
            </a:r>
            <a:r>
              <a:rPr lang="es-CO" sz="1200" dirty="0"/>
              <a:t>, </a:t>
            </a:r>
            <a:r>
              <a:rPr lang="es-CO" sz="1200" dirty="0" err="1"/>
              <a:t>Parvaneh</a:t>
            </a:r>
            <a:r>
              <a:rPr lang="es-CO" sz="1200" dirty="0"/>
              <a:t> &amp; </a:t>
            </a:r>
            <a:r>
              <a:rPr lang="es-CO" sz="1200" dirty="0" err="1"/>
              <a:t>Ganatra</a:t>
            </a:r>
            <a:r>
              <a:rPr lang="es-CO" sz="1200" dirty="0"/>
              <a:t>, </a:t>
            </a:r>
            <a:r>
              <a:rPr lang="es-CO" sz="1200" dirty="0" err="1"/>
              <a:t>Seema</a:t>
            </a:r>
            <a:r>
              <a:rPr lang="es-CO" sz="1200" dirty="0"/>
              <a:t> &amp; </a:t>
            </a:r>
            <a:r>
              <a:rPr lang="es-CO" sz="1200" dirty="0" err="1"/>
              <a:t>Baracos</a:t>
            </a:r>
            <a:r>
              <a:rPr lang="es-CO" sz="1200" dirty="0"/>
              <a:t>, </a:t>
            </a:r>
            <a:r>
              <a:rPr lang="es-CO" sz="1200" dirty="0" err="1"/>
              <a:t>Vickie</a:t>
            </a:r>
            <a:r>
              <a:rPr lang="es-CO" sz="1200" dirty="0"/>
              <a:t> &amp; </a:t>
            </a:r>
            <a:r>
              <a:rPr lang="es-CO" sz="1200" dirty="0" err="1"/>
              <a:t>Lai</a:t>
            </a:r>
            <a:r>
              <a:rPr lang="es-CO" sz="1200" dirty="0"/>
              <a:t>, </a:t>
            </a:r>
            <a:r>
              <a:rPr lang="es-CO" sz="1200" dirty="0" err="1"/>
              <a:t>Hollis</a:t>
            </a:r>
            <a:r>
              <a:rPr lang="es-CO" sz="1200" dirty="0"/>
              <a:t> &amp; </a:t>
            </a:r>
            <a:r>
              <a:rPr lang="es-CO" sz="1200" dirty="0" err="1"/>
              <a:t>Amin</a:t>
            </a:r>
            <a:r>
              <a:rPr lang="es-CO" sz="1200" dirty="0"/>
              <a:t>, </a:t>
            </a:r>
            <a:r>
              <a:rPr lang="es-CO" sz="1200" dirty="0" err="1"/>
              <a:t>Maryam</a:t>
            </a:r>
            <a:r>
              <a:rPr lang="es-CO" sz="1200" dirty="0"/>
              <a:t>. </a:t>
            </a:r>
            <a:r>
              <a:rPr lang="en-US" sz="1200" dirty="0"/>
              <a:t>Oral Cavity and Oropharyngeal Cancer Surveillance and Control in Alberta: A Scoping Review. </a:t>
            </a:r>
            <a:r>
              <a:rPr lang="es-CO" sz="1200" dirty="0" err="1"/>
              <a:t>Journal</a:t>
            </a:r>
            <a:r>
              <a:rPr lang="es-CO" sz="1200" dirty="0"/>
              <a:t> (Canadian Dental </a:t>
            </a:r>
            <a:r>
              <a:rPr lang="es-CO" sz="1200" dirty="0" err="1"/>
              <a:t>Association</a:t>
            </a:r>
            <a:r>
              <a:rPr lang="es-CO" sz="1200" dirty="0"/>
              <a:t>), 2021. 87. l4.</a:t>
            </a:r>
            <a:r>
              <a:rPr lang="es-CO" sz="1200" u="sng" dirty="0">
                <a:hlinkClick r:id="rId9"/>
              </a:rPr>
              <a:t>https://doi.org/10.12816/0059086</a:t>
            </a:r>
            <a:r>
              <a:rPr lang="es-CO" sz="1200" dirty="0"/>
              <a:t>.</a:t>
            </a:r>
          </a:p>
        </p:txBody>
      </p:sp>
      <p:sp>
        <p:nvSpPr>
          <p:cNvPr id="3" name="Marcador de número de diapositiva 2">
            <a:extLst>
              <a:ext uri="{FF2B5EF4-FFF2-40B4-BE49-F238E27FC236}">
                <a16:creationId xmlns:a16="http://schemas.microsoft.com/office/drawing/2014/main" id="{B64E858F-C5BA-D502-C45B-40CC7B2A1A13}"/>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40</a:t>
            </a:fld>
            <a:endParaRPr lang="es-CO"/>
          </a:p>
        </p:txBody>
      </p:sp>
    </p:spTree>
    <p:extLst>
      <p:ext uri="{BB962C8B-B14F-4D97-AF65-F5344CB8AC3E}">
        <p14:creationId xmlns:p14="http://schemas.microsoft.com/office/powerpoint/2010/main" val="31154541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838200" y="0"/>
            <a:ext cx="10515600" cy="1177036"/>
          </a:xfrm>
        </p:spPr>
        <p:txBody>
          <a:bodyPr/>
          <a:lstStyle/>
          <a:p>
            <a:pPr algn="ctr"/>
            <a:r>
              <a:rPr lang="es-ES" sz="3600" dirty="0"/>
              <a:t>REFERENCIAS</a:t>
            </a:r>
            <a:endParaRPr lang="es-ES" dirty="0"/>
          </a:p>
        </p:txBody>
      </p:sp>
      <p:sp>
        <p:nvSpPr>
          <p:cNvPr id="4" name="Marcador de texto 3">
            <a:extLst>
              <a:ext uri="{FF2B5EF4-FFF2-40B4-BE49-F238E27FC236}">
                <a16:creationId xmlns:a16="http://schemas.microsoft.com/office/drawing/2014/main" id="{539BA926-EEF1-4F8A-F7CB-3F0540B1F46A}"/>
              </a:ext>
            </a:extLst>
          </p:cNvPr>
          <p:cNvSpPr>
            <a:spLocks noGrp="1"/>
          </p:cNvSpPr>
          <p:nvPr>
            <p:ph type="body" idx="2"/>
          </p:nvPr>
        </p:nvSpPr>
        <p:spPr>
          <a:xfrm>
            <a:off x="52465" y="953434"/>
            <a:ext cx="12087069" cy="4591368"/>
          </a:xfrm>
        </p:spPr>
        <p:txBody>
          <a:bodyPr/>
          <a:lstStyle/>
          <a:p>
            <a:pPr marL="114300" lvl="0" indent="0">
              <a:buNone/>
            </a:pPr>
            <a:r>
              <a:rPr lang="es-CO" sz="1200" dirty="0"/>
              <a:t>64. </a:t>
            </a:r>
            <a:r>
              <a:rPr lang="es-CO" sz="1200" dirty="0" err="1"/>
              <a:t>Koivikko</a:t>
            </a:r>
            <a:r>
              <a:rPr lang="es-CO" sz="1200" dirty="0"/>
              <a:t> T, </a:t>
            </a:r>
            <a:r>
              <a:rPr lang="es-CO" sz="1200" dirty="0" err="1"/>
              <a:t>Rodrigues</a:t>
            </a:r>
            <a:r>
              <a:rPr lang="es-CO" sz="1200" dirty="0"/>
              <a:t> PC, </a:t>
            </a:r>
            <a:r>
              <a:rPr lang="es-CO" sz="1200" dirty="0" err="1"/>
              <a:t>Vehviläinen</a:t>
            </a:r>
            <a:r>
              <a:rPr lang="es-CO" sz="1200" dirty="0"/>
              <a:t> M, </a:t>
            </a:r>
            <a:r>
              <a:rPr lang="es-CO" sz="1200" dirty="0" err="1"/>
              <a:t>Hyvönen</a:t>
            </a:r>
            <a:r>
              <a:rPr lang="es-CO" sz="1200" dirty="0"/>
              <a:t> P, </a:t>
            </a:r>
            <a:r>
              <a:rPr lang="es-CO" sz="1200" dirty="0" err="1"/>
              <a:t>Sundquist</a:t>
            </a:r>
            <a:r>
              <a:rPr lang="es-CO" sz="1200" dirty="0"/>
              <a:t> E, </a:t>
            </a:r>
            <a:r>
              <a:rPr lang="es-CO" sz="1200" dirty="0" err="1"/>
              <a:t>Arffman</a:t>
            </a:r>
            <a:r>
              <a:rPr lang="es-CO" sz="1200" dirty="0"/>
              <a:t> RK, Al-</a:t>
            </a:r>
            <a:r>
              <a:rPr lang="es-CO" sz="1200" dirty="0" err="1"/>
              <a:t>Samadi</a:t>
            </a:r>
            <a:r>
              <a:rPr lang="es-CO" sz="1200" dirty="0"/>
              <a:t> A, </a:t>
            </a:r>
            <a:r>
              <a:rPr lang="es-CO" sz="1200" dirty="0" err="1"/>
              <a:t>Välimaa</a:t>
            </a:r>
            <a:r>
              <a:rPr lang="es-CO" sz="1200" dirty="0"/>
              <a:t> H, Salo T, </a:t>
            </a:r>
            <a:r>
              <a:rPr lang="es-CO" sz="1200" dirty="0" err="1"/>
              <a:t>Risteli</a:t>
            </a:r>
            <a:r>
              <a:rPr lang="es-CO" sz="1200" dirty="0"/>
              <a:t> M (2023), </a:t>
            </a:r>
            <a:r>
              <a:rPr lang="es-CO" sz="1200" dirty="0" err="1"/>
              <a:t>Detection</a:t>
            </a:r>
            <a:r>
              <a:rPr lang="es-CO" sz="1200" dirty="0"/>
              <a:t> of herpes simplex virus in oral </a:t>
            </a:r>
            <a:r>
              <a:rPr lang="es-CO" sz="1200" dirty="0" err="1"/>
              <a:t>tongue</a:t>
            </a:r>
            <a:r>
              <a:rPr lang="es-CO" sz="1200" dirty="0"/>
              <a:t> </a:t>
            </a:r>
            <a:r>
              <a:rPr lang="es-CO" sz="1200" dirty="0" err="1"/>
              <a:t>squamous</a:t>
            </a:r>
            <a:r>
              <a:rPr lang="es-CO" sz="1200" dirty="0"/>
              <a:t> </a:t>
            </a:r>
            <a:r>
              <a:rPr lang="es-CO" sz="1200" dirty="0" err="1"/>
              <a:t>cell</a:t>
            </a:r>
            <a:r>
              <a:rPr lang="es-CO" sz="1200" dirty="0"/>
              <a:t> carcinoma. Front. </a:t>
            </a:r>
            <a:r>
              <a:rPr lang="es-CO" sz="1200" dirty="0" err="1"/>
              <a:t>Pharmacol</a:t>
            </a:r>
            <a:r>
              <a:rPr lang="es-CO" sz="1200" dirty="0"/>
              <a:t>. 14:1182152.</a:t>
            </a:r>
            <a:br>
              <a:rPr lang="es-CO" sz="1200" dirty="0"/>
            </a:br>
            <a:r>
              <a:rPr lang="es-CO" sz="1200" u="sng" dirty="0">
                <a:hlinkClick r:id="rId2"/>
              </a:rPr>
              <a:t>https://doi.org/10.3389/fphar.2023.1182152</a:t>
            </a:r>
            <a:endParaRPr lang="es-CO" sz="1200" dirty="0"/>
          </a:p>
          <a:p>
            <a:pPr marL="114300" lvl="0" indent="0">
              <a:buNone/>
            </a:pPr>
            <a:r>
              <a:rPr lang="es-CO" sz="1200" dirty="0"/>
              <a:t>65. Perdomo-Lara SJ, </a:t>
            </a:r>
            <a:r>
              <a:rPr lang="es-CO" sz="1200" dirty="0" err="1"/>
              <a:t>Buenahora</a:t>
            </a:r>
            <a:r>
              <a:rPr lang="es-CO" sz="1200" dirty="0"/>
              <a:t> MR, Álvarez E, González-Martínez F, Rebolledo M, </a:t>
            </a:r>
            <a:r>
              <a:rPr lang="es-CO" sz="1200" dirty="0" err="1"/>
              <a:t>Aristizabal</a:t>
            </a:r>
            <a:r>
              <a:rPr lang="es-CO" sz="1200" dirty="0"/>
              <a:t> FA, Colegial CH, Horta A, Bustillo J, Díaz-Báez D, Ardila CM, </a:t>
            </a:r>
            <a:r>
              <a:rPr lang="es-CO" sz="1200" dirty="0" err="1"/>
              <a:t>Lafaurie</a:t>
            </a:r>
            <a:r>
              <a:rPr lang="es-CO" sz="1200" dirty="0"/>
              <a:t> GI. </a:t>
            </a:r>
            <a:r>
              <a:rPr lang="en-US" sz="1200" dirty="0"/>
              <a:t>Human papilloma virus genotypes in dysplasia and epithelial hyperplasia of oral cavity using the </a:t>
            </a:r>
            <a:r>
              <a:rPr lang="en-US" sz="1200" dirty="0" err="1"/>
              <a:t>luminex</a:t>
            </a:r>
            <a:r>
              <a:rPr lang="en-US" sz="1200" dirty="0"/>
              <a:t> </a:t>
            </a:r>
            <a:r>
              <a:rPr lang="en-US" sz="1200" dirty="0" err="1"/>
              <a:t>xmap</a:t>
            </a:r>
            <a:r>
              <a:rPr lang="en-US" sz="1200" dirty="0"/>
              <a:t> technology. A multicenter study. Med Oral </a:t>
            </a:r>
            <a:r>
              <a:rPr lang="en-US" sz="1200" dirty="0" err="1"/>
              <a:t>Patol</a:t>
            </a:r>
            <a:r>
              <a:rPr lang="en-US" sz="1200" dirty="0"/>
              <a:t> Oral Cir </a:t>
            </a:r>
            <a:r>
              <a:rPr lang="en-US" sz="1200" dirty="0" err="1"/>
              <a:t>Bucal</a:t>
            </a:r>
            <a:r>
              <a:rPr lang="en-US" sz="1200" dirty="0"/>
              <a:t>. 2020 Jan 1;25(1):e61-e70.</a:t>
            </a:r>
            <a:br>
              <a:rPr lang="en-US" sz="1200" dirty="0"/>
            </a:br>
            <a:r>
              <a:rPr lang="en-US" sz="1200" u="sng" dirty="0">
                <a:hlinkClick r:id="rId3"/>
              </a:rPr>
              <a:t>https://doi.org/10.4317/medoral.23188</a:t>
            </a:r>
            <a:endParaRPr lang="es-CO" sz="1200" dirty="0"/>
          </a:p>
          <a:p>
            <a:pPr marL="114300" lvl="0" indent="0">
              <a:buNone/>
            </a:pPr>
            <a:r>
              <a:rPr lang="en-US" sz="1200" dirty="0"/>
              <a:t>66. </a:t>
            </a:r>
            <a:r>
              <a:rPr lang="en-US" sz="1200" dirty="0" err="1"/>
              <a:t>Rebello</a:t>
            </a:r>
            <a:r>
              <a:rPr lang="en-US" sz="1200" dirty="0"/>
              <a:t> NE, </a:t>
            </a:r>
            <a:r>
              <a:rPr lang="en-US" sz="1200" dirty="0" err="1"/>
              <a:t>Spadigam</a:t>
            </a:r>
            <a:r>
              <a:rPr lang="en-US" sz="1200" dirty="0"/>
              <a:t> AE, </a:t>
            </a:r>
            <a:r>
              <a:rPr lang="en-US" sz="1200" dirty="0" err="1"/>
              <a:t>Dhupar</a:t>
            </a:r>
            <a:r>
              <a:rPr lang="en-US" sz="1200" dirty="0"/>
              <a:t> A. Burden of High-Risk Human Papillomavirus 16- and 18-Associated Oral Squamous Cell Carcinoma in the Indian Population: A Multiplex Polymerase Chain Reaction Study. </a:t>
            </a:r>
            <a:r>
              <a:rPr lang="es-CO" sz="1200" dirty="0" err="1"/>
              <a:t>Cureus</a:t>
            </a:r>
            <a:r>
              <a:rPr lang="es-CO" sz="1200" dirty="0"/>
              <a:t>. 2024 Nov 11;16(11):e73427.</a:t>
            </a:r>
            <a:br>
              <a:rPr lang="es-CO" sz="1200" dirty="0"/>
            </a:br>
            <a:r>
              <a:rPr lang="es-CO" sz="1200" u="sng" dirty="0">
                <a:hlinkClick r:id="rId4"/>
              </a:rPr>
              <a:t>https://doi.org/10.7759/cureus.73427</a:t>
            </a:r>
            <a:endParaRPr lang="es-CO" sz="1200" dirty="0"/>
          </a:p>
          <a:p>
            <a:pPr marL="114300" indent="0">
              <a:buNone/>
            </a:pPr>
            <a:endParaRPr lang="es-CO" sz="1200" b="0" dirty="0">
              <a:effectLst/>
            </a:endParaRPr>
          </a:p>
        </p:txBody>
      </p:sp>
      <p:sp>
        <p:nvSpPr>
          <p:cNvPr id="3" name="Marcador de número de diapositiva 2">
            <a:extLst>
              <a:ext uri="{FF2B5EF4-FFF2-40B4-BE49-F238E27FC236}">
                <a16:creationId xmlns:a16="http://schemas.microsoft.com/office/drawing/2014/main" id="{B64E858F-C5BA-D502-C45B-40CC7B2A1A13}"/>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41</a:t>
            </a:fld>
            <a:endParaRPr lang="es-CO"/>
          </a:p>
        </p:txBody>
      </p:sp>
    </p:spTree>
    <p:extLst>
      <p:ext uri="{BB962C8B-B14F-4D97-AF65-F5344CB8AC3E}">
        <p14:creationId xmlns:p14="http://schemas.microsoft.com/office/powerpoint/2010/main" val="25567492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AD8FABC-872A-4B7E-9861-CE463C555F01}"/>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335581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p:txBody>
          <a:bodyPr/>
          <a:lstStyle/>
          <a:p>
            <a:pPr algn="ctr"/>
            <a:r>
              <a:rPr lang="es-ES" sz="3600" dirty="0"/>
              <a:t>PLANTEAMIENTO DEL PROBLEMA</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5</a:t>
            </a:fld>
            <a:endParaRPr lang="es-CO"/>
          </a:p>
        </p:txBody>
      </p:sp>
      <p:sp>
        <p:nvSpPr>
          <p:cNvPr id="7" name="CuadroTexto 6">
            <a:extLst>
              <a:ext uri="{FF2B5EF4-FFF2-40B4-BE49-F238E27FC236}">
                <a16:creationId xmlns:a16="http://schemas.microsoft.com/office/drawing/2014/main" id="{A7662E48-D504-CAB7-2B2F-F9DFFE85CC2C}"/>
              </a:ext>
            </a:extLst>
          </p:cNvPr>
          <p:cNvSpPr txBox="1"/>
          <p:nvPr/>
        </p:nvSpPr>
        <p:spPr>
          <a:xfrm>
            <a:off x="168610" y="6133625"/>
            <a:ext cx="7469049" cy="841192"/>
          </a:xfrm>
          <a:prstGeom prst="rect">
            <a:avLst/>
          </a:prstGeom>
          <a:noFill/>
        </p:spPr>
        <p:txBody>
          <a:bodyPr wrap="square">
            <a:spAutoFit/>
          </a:bodyPr>
          <a:lstStyle/>
          <a:p>
            <a:pPr lvl="0" algn="just"/>
            <a:r>
              <a:rPr lang="es-CO" sz="800" kern="100" dirty="0">
                <a:solidFill>
                  <a:srgbClr val="000000"/>
                </a:solidFill>
                <a:effectLst/>
                <a:latin typeface="Arial" panose="020B0604020202020204" pitchFamily="34" charset="0"/>
                <a:ea typeface="Arial" panose="020B0604020202020204" pitchFamily="34" charset="0"/>
              </a:rPr>
              <a:t>2. Ministerio de Salud y Protección Social. IV Estudio nacional de salud bucal ENSAB IV. 2017. Bogotá. MINSALUD. </a:t>
            </a:r>
          </a:p>
          <a:p>
            <a:pPr lvl="0" algn="just"/>
            <a:r>
              <a:rPr lang="es-CO" sz="800" kern="100" dirty="0">
                <a:latin typeface="Arial" panose="020B0604020202020204" pitchFamily="34" charset="0"/>
                <a:ea typeface="Calibri" panose="020F0502020204030204" pitchFamily="34" charset="0"/>
              </a:rPr>
              <a:t>6. </a:t>
            </a:r>
            <a:r>
              <a:rPr lang="es-CO" sz="800" kern="100" dirty="0">
                <a:solidFill>
                  <a:srgbClr val="000000"/>
                </a:solidFill>
                <a:effectLst/>
                <a:latin typeface="Arial" panose="020B0604020202020204" pitchFamily="34" charset="0"/>
                <a:ea typeface="Calibri" panose="020F0502020204030204" pitchFamily="34" charset="0"/>
              </a:rPr>
              <a:t>Guerrero C, Tinoco C, Morales J, Gutiérrez A, Hernández L, Gaona J, et al. </a:t>
            </a:r>
            <a:r>
              <a:rPr lang="es-CO" sz="800" kern="100" dirty="0" err="1">
                <a:solidFill>
                  <a:srgbClr val="000000"/>
                </a:solidFill>
                <a:effectLst/>
                <a:latin typeface="Arial" panose="020B0604020202020204" pitchFamily="34" charset="0"/>
                <a:ea typeface="Calibri" panose="020F0502020204030204" pitchFamily="34" charset="0"/>
              </a:rPr>
              <a:t>Herpesvirus</a:t>
            </a:r>
            <a:r>
              <a:rPr lang="es-CO" sz="800" kern="100" dirty="0">
                <a:solidFill>
                  <a:srgbClr val="000000"/>
                </a:solidFill>
                <a:effectLst/>
                <a:latin typeface="Arial" panose="020B0604020202020204" pitchFamily="34" charset="0"/>
                <a:ea typeface="Calibri" panose="020F0502020204030204" pitchFamily="34" charset="0"/>
              </a:rPr>
              <a:t>: relación con la enfermedad periodontal e implicaciones orales. </a:t>
            </a:r>
            <a:r>
              <a:rPr lang="es-CO" sz="800" kern="100" dirty="0" err="1">
                <a:solidFill>
                  <a:srgbClr val="000000"/>
                </a:solidFill>
                <a:effectLst/>
                <a:latin typeface="Arial" panose="020B0604020202020204" pitchFamily="34" charset="0"/>
                <a:ea typeface="Calibri" panose="020F0502020204030204" pitchFamily="34" charset="0"/>
              </a:rPr>
              <a:t>Rev</a:t>
            </a:r>
            <a:r>
              <a:rPr lang="es-CO" sz="800" kern="100" dirty="0">
                <a:solidFill>
                  <a:srgbClr val="000000"/>
                </a:solidFill>
                <a:effectLst/>
                <a:latin typeface="Arial" panose="020B0604020202020204" pitchFamily="34" charset="0"/>
                <a:ea typeface="Calibri" panose="020F0502020204030204" pitchFamily="34" charset="0"/>
              </a:rPr>
              <a:t> Mex </a:t>
            </a:r>
            <a:r>
              <a:rPr lang="es-CO" sz="800" kern="100" dirty="0" err="1">
                <a:solidFill>
                  <a:srgbClr val="000000"/>
                </a:solidFill>
                <a:effectLst/>
                <a:latin typeface="Arial" panose="020B0604020202020204" pitchFamily="34" charset="0"/>
                <a:ea typeface="Calibri" panose="020F0502020204030204" pitchFamily="34" charset="0"/>
              </a:rPr>
              <a:t>Periodontol</a:t>
            </a:r>
            <a:r>
              <a:rPr lang="es-CO" sz="800" kern="100" dirty="0">
                <a:solidFill>
                  <a:srgbClr val="000000"/>
                </a:solidFill>
                <a:effectLst/>
                <a:latin typeface="Arial" panose="020B0604020202020204" pitchFamily="34" charset="0"/>
                <a:ea typeface="Calibri" panose="020F0502020204030204" pitchFamily="34" charset="0"/>
              </a:rPr>
              <a:t>. 2019;10(3):58-64.  </a:t>
            </a:r>
            <a:r>
              <a:rPr lang="es-CO" sz="800" u="sng" kern="100" dirty="0">
                <a:solidFill>
                  <a:srgbClr val="000000"/>
                </a:solidFill>
                <a:effectLst/>
                <a:latin typeface="Arial" panose="020B0604020202020204" pitchFamily="34" charset="0"/>
                <a:ea typeface="Calibri" panose="020F0502020204030204" pitchFamily="34" charset="0"/>
                <a:hlinkClick r:id="rId3"/>
              </a:rPr>
              <a:t>https://doi.org/10.35366/92124</a:t>
            </a:r>
            <a:endParaRPr lang="es-CO" sz="800" u="sng" kern="100" dirty="0">
              <a:latin typeface="Calibri" panose="020F0502020204030204" pitchFamily="34" charset="0"/>
              <a:ea typeface="Calibri" panose="020F0502020204030204" pitchFamily="34" charset="0"/>
            </a:endParaRPr>
          </a:p>
          <a:p>
            <a:pPr lvl="0" algn="just"/>
            <a:r>
              <a:rPr lang="es-CO" sz="800" u="sng" kern="100" dirty="0">
                <a:solidFill>
                  <a:srgbClr val="000000"/>
                </a:solidFill>
                <a:effectLst/>
                <a:latin typeface="Calibri" panose="020F0502020204030204" pitchFamily="34" charset="0"/>
                <a:ea typeface="Calibri" panose="020F0502020204030204" pitchFamily="34" charset="0"/>
              </a:rPr>
              <a:t>7. </a:t>
            </a:r>
            <a:r>
              <a:rPr lang="en-US" sz="800" kern="100" dirty="0">
                <a:solidFill>
                  <a:srgbClr val="000000"/>
                </a:solidFill>
                <a:effectLst/>
                <a:latin typeface="Arial" panose="020B0604020202020204" pitchFamily="34" charset="0"/>
                <a:ea typeface="Calibri" panose="020F0502020204030204" pitchFamily="34" charset="0"/>
              </a:rPr>
              <a:t>Petti S. Pooled estimate of world leukoplakia prevalence: a systematic review. Oral Oncol. 2003 Dec;39(8):770-80. </a:t>
            </a:r>
            <a:r>
              <a:rPr lang="en-US" sz="800" u="sng" kern="100" dirty="0">
                <a:solidFill>
                  <a:srgbClr val="000000"/>
                </a:solidFill>
                <a:effectLst/>
                <a:latin typeface="Arial" panose="020B0604020202020204" pitchFamily="34" charset="0"/>
                <a:ea typeface="Calibri" panose="020F0502020204030204" pitchFamily="34" charset="0"/>
                <a:hlinkClick r:id="rId4"/>
              </a:rPr>
              <a:t>https://doi.org/10.1016/S1368-8375(03)00102-7</a:t>
            </a:r>
            <a:endParaRPr lang="es-CO" sz="800" kern="100" dirty="0">
              <a:effectLst/>
              <a:latin typeface="Calibri" panose="020F0502020204030204" pitchFamily="34" charset="0"/>
              <a:ea typeface="Calibri" panose="020F0502020204030204" pitchFamily="34" charset="0"/>
            </a:endParaRPr>
          </a:p>
          <a:p>
            <a:pPr marL="342900" lvl="0" indent="-342900" algn="just">
              <a:lnSpc>
                <a:spcPct val="115000"/>
              </a:lnSpc>
              <a:spcAft>
                <a:spcPts val="800"/>
              </a:spcAft>
              <a:buFont typeface="+mj-lt"/>
              <a:buAutoNum type="arabicPeriod"/>
            </a:pPr>
            <a:endParaRPr lang="es-CO" sz="800" kern="100" dirty="0">
              <a:solidFill>
                <a:srgbClr val="000000"/>
              </a:solidFill>
              <a:effectLst/>
              <a:latin typeface="Calibri" panose="020F0502020204030204" pitchFamily="34" charset="0"/>
              <a:ea typeface="Calibri" panose="020F0502020204030204" pitchFamily="34" charset="0"/>
            </a:endParaRPr>
          </a:p>
        </p:txBody>
      </p:sp>
      <p:grpSp>
        <p:nvGrpSpPr>
          <p:cNvPr id="9" name="Group 8">
            <a:extLst>
              <a:ext uri="{FF2B5EF4-FFF2-40B4-BE49-F238E27FC236}">
                <a16:creationId xmlns:a16="http://schemas.microsoft.com/office/drawing/2014/main" id="{5714D4BB-E702-4276-8D3E-0B2AA3653661}"/>
              </a:ext>
            </a:extLst>
          </p:cNvPr>
          <p:cNvGrpSpPr/>
          <p:nvPr/>
        </p:nvGrpSpPr>
        <p:grpSpPr>
          <a:xfrm>
            <a:off x="3348996" y="3648697"/>
            <a:ext cx="7469049" cy="1827389"/>
            <a:chOff x="2719368" y="2457449"/>
            <a:chExt cx="4814905" cy="1057275"/>
          </a:xfrm>
        </p:grpSpPr>
        <p:sp>
          <p:nvSpPr>
            <p:cNvPr id="10" name="Rounded Rectangle 1">
              <a:extLst>
                <a:ext uri="{FF2B5EF4-FFF2-40B4-BE49-F238E27FC236}">
                  <a16:creationId xmlns:a16="http://schemas.microsoft.com/office/drawing/2014/main" id="{34B29271-A569-486B-8501-1C9A43586670}"/>
                </a:ext>
              </a:extLst>
            </p:cNvPr>
            <p:cNvSpPr/>
            <p:nvPr/>
          </p:nvSpPr>
          <p:spPr>
            <a:xfrm>
              <a:off x="2719368" y="2457449"/>
              <a:ext cx="4368882" cy="1056799"/>
            </a:xfrm>
            <a:custGeom>
              <a:avLst/>
              <a:gdLst/>
              <a:ahLst/>
              <a:cxnLst/>
              <a:rect l="0" t="0" r="0" b="0"/>
              <a:pathLst>
                <a:path w="4368882" h="1056799">
                  <a:moveTo>
                    <a:pt x="4305799" y="314325"/>
                  </a:moveTo>
                  <a:cubicBezTo>
                    <a:pt x="4278574" y="332385"/>
                    <a:pt x="4255046" y="354501"/>
                    <a:pt x="4235743" y="380824"/>
                  </a:cubicBezTo>
                  <a:cubicBezTo>
                    <a:pt x="4205519" y="421705"/>
                    <a:pt x="4188926" y="469256"/>
                    <a:pt x="4184850" y="521591"/>
                  </a:cubicBezTo>
                  <a:lnTo>
                    <a:pt x="4184837" y="521765"/>
                  </a:lnTo>
                  <a:lnTo>
                    <a:pt x="4179931" y="590135"/>
                  </a:lnTo>
                  <a:lnTo>
                    <a:pt x="4368882" y="590135"/>
                  </a:lnTo>
                  <a:lnTo>
                    <a:pt x="4368882" y="776991"/>
                  </a:lnTo>
                  <a:lnTo>
                    <a:pt x="4162620" y="776991"/>
                  </a:lnTo>
                  <a:lnTo>
                    <a:pt x="4167892" y="845223"/>
                  </a:lnTo>
                  <a:lnTo>
                    <a:pt x="4167911" y="845441"/>
                  </a:lnTo>
                  <a:cubicBezTo>
                    <a:pt x="4172445" y="898781"/>
                    <a:pt x="4190470" y="947103"/>
                    <a:pt x="4222478" y="988739"/>
                  </a:cubicBezTo>
                  <a:cubicBezTo>
                    <a:pt x="4243235" y="1015740"/>
                    <a:pt x="4268464" y="1038352"/>
                    <a:pt x="4297574" y="1056799"/>
                  </a:cubicBezTo>
                  <a:lnTo>
                    <a:pt x="1621712" y="1052531"/>
                  </a:lnTo>
                  <a:lnTo>
                    <a:pt x="592323" y="119062"/>
                  </a:lnTo>
                  <a:lnTo>
                    <a:pt x="0" y="119062"/>
                  </a:lnTo>
                  <a:cubicBezTo>
                    <a:pt x="8089" y="80066"/>
                    <a:pt x="14192" y="40341"/>
                    <a:pt x="18197" y="0"/>
                  </a:cubicBezTo>
                  <a:lnTo>
                    <a:pt x="631958" y="0"/>
                  </a:lnTo>
                  <a:lnTo>
                    <a:pt x="1606179" y="314325"/>
                  </a:lnTo>
                  <a:close/>
                </a:path>
              </a:pathLst>
            </a:custGeom>
            <a:noFill/>
            <a:ln w="14287">
              <a:solidFill>
                <a:srgbClr val="3CC583"/>
              </a:solidFill>
            </a:ln>
          </p:spPr>
          <p:txBody>
            <a:bodyPr rtlCol="0" anchor="ctr"/>
            <a:lstStyle/>
            <a:p>
              <a:pPr algn="ctr"/>
              <a:endParaRPr/>
            </a:p>
          </p:txBody>
        </p:sp>
        <p:sp>
          <p:nvSpPr>
            <p:cNvPr id="11" name="Rounded Rectangle 2">
              <a:extLst>
                <a:ext uri="{FF2B5EF4-FFF2-40B4-BE49-F238E27FC236}">
                  <a16:creationId xmlns:a16="http://schemas.microsoft.com/office/drawing/2014/main" id="{DB0981DB-2C0E-41B7-9E28-67D7B4567511}"/>
                </a:ext>
              </a:extLst>
            </p:cNvPr>
            <p:cNvSpPr/>
            <p:nvPr/>
          </p:nvSpPr>
          <p:spPr>
            <a:xfrm>
              <a:off x="6943724" y="2771774"/>
              <a:ext cx="590549" cy="742950"/>
            </a:xfrm>
            <a:custGeom>
              <a:avLst/>
              <a:gdLst/>
              <a:ahLst/>
              <a:cxnLst/>
              <a:rect l="0" t="0" r="0" b="0"/>
              <a:pathLst>
                <a:path w="590549" h="742950">
                  <a:moveTo>
                    <a:pt x="294027" y="742950"/>
                  </a:moveTo>
                  <a:cubicBezTo>
                    <a:pt x="237118" y="742950"/>
                    <a:pt x="187365" y="733839"/>
                    <a:pt x="144767" y="715617"/>
                  </a:cubicBezTo>
                  <a:cubicBezTo>
                    <a:pt x="102168" y="697395"/>
                    <a:pt x="68389" y="672050"/>
                    <a:pt x="43430" y="639582"/>
                  </a:cubicBezTo>
                  <a:cubicBezTo>
                    <a:pt x="18469" y="607114"/>
                    <a:pt x="4160" y="569346"/>
                    <a:pt x="499" y="526277"/>
                  </a:cubicBezTo>
                  <a:lnTo>
                    <a:pt x="0" y="519816"/>
                  </a:lnTo>
                  <a:lnTo>
                    <a:pt x="174718" y="519816"/>
                  </a:lnTo>
                  <a:lnTo>
                    <a:pt x="175717" y="525780"/>
                  </a:lnTo>
                  <a:cubicBezTo>
                    <a:pt x="178712" y="545989"/>
                    <a:pt x="190526" y="563382"/>
                    <a:pt x="211160" y="577960"/>
                  </a:cubicBezTo>
                  <a:cubicBezTo>
                    <a:pt x="232127" y="592206"/>
                    <a:pt x="259748" y="599329"/>
                    <a:pt x="294027" y="599329"/>
                  </a:cubicBezTo>
                  <a:cubicBezTo>
                    <a:pt x="316656" y="599329"/>
                    <a:pt x="336125" y="595684"/>
                    <a:pt x="352433" y="588396"/>
                  </a:cubicBezTo>
                  <a:cubicBezTo>
                    <a:pt x="369072" y="581107"/>
                    <a:pt x="381885" y="571168"/>
                    <a:pt x="390871" y="558579"/>
                  </a:cubicBezTo>
                  <a:cubicBezTo>
                    <a:pt x="399856" y="545658"/>
                    <a:pt x="404349" y="530914"/>
                    <a:pt x="404349" y="514350"/>
                  </a:cubicBezTo>
                  <a:lnTo>
                    <a:pt x="404349" y="513355"/>
                  </a:lnTo>
                  <a:cubicBezTo>
                    <a:pt x="404349" y="484201"/>
                    <a:pt x="393533" y="462003"/>
                    <a:pt x="371901" y="446763"/>
                  </a:cubicBezTo>
                  <a:cubicBezTo>
                    <a:pt x="350269" y="431523"/>
                    <a:pt x="319486" y="423903"/>
                    <a:pt x="279550" y="423903"/>
                  </a:cubicBezTo>
                  <a:lnTo>
                    <a:pt x="201675" y="423903"/>
                  </a:lnTo>
                  <a:lnTo>
                    <a:pt x="201675" y="300161"/>
                  </a:lnTo>
                  <a:lnTo>
                    <a:pt x="278551" y="300161"/>
                  </a:lnTo>
                  <a:cubicBezTo>
                    <a:pt x="302180" y="300161"/>
                    <a:pt x="322314" y="296682"/>
                    <a:pt x="338954" y="289725"/>
                  </a:cubicBezTo>
                  <a:cubicBezTo>
                    <a:pt x="355927" y="282768"/>
                    <a:pt x="368906" y="272995"/>
                    <a:pt x="377891" y="260404"/>
                  </a:cubicBezTo>
                  <a:cubicBezTo>
                    <a:pt x="387210" y="247815"/>
                    <a:pt x="391869" y="233237"/>
                    <a:pt x="391869" y="216672"/>
                  </a:cubicBezTo>
                  <a:lnTo>
                    <a:pt x="391869" y="215679"/>
                  </a:lnTo>
                  <a:cubicBezTo>
                    <a:pt x="391869" y="199113"/>
                    <a:pt x="387876" y="184867"/>
                    <a:pt x="379889" y="172940"/>
                  </a:cubicBezTo>
                  <a:cubicBezTo>
                    <a:pt x="372235" y="161014"/>
                    <a:pt x="360919" y="151902"/>
                    <a:pt x="345943" y="145608"/>
                  </a:cubicBezTo>
                  <a:cubicBezTo>
                    <a:pt x="331300" y="139313"/>
                    <a:pt x="313662" y="136166"/>
                    <a:pt x="293029" y="136166"/>
                  </a:cubicBezTo>
                  <a:cubicBezTo>
                    <a:pt x="272062" y="136166"/>
                    <a:pt x="253591" y="139479"/>
                    <a:pt x="237617" y="146104"/>
                  </a:cubicBezTo>
                  <a:cubicBezTo>
                    <a:pt x="221976" y="152400"/>
                    <a:pt x="209496" y="161510"/>
                    <a:pt x="200178" y="173437"/>
                  </a:cubicBezTo>
                  <a:cubicBezTo>
                    <a:pt x="191192" y="185033"/>
                    <a:pt x="185701" y="198617"/>
                    <a:pt x="183704" y="214188"/>
                  </a:cubicBezTo>
                  <a:lnTo>
                    <a:pt x="183204" y="218660"/>
                  </a:lnTo>
                  <a:lnTo>
                    <a:pt x="16972" y="218660"/>
                  </a:lnTo>
                  <a:lnTo>
                    <a:pt x="17471" y="211703"/>
                  </a:lnTo>
                  <a:cubicBezTo>
                    <a:pt x="20799" y="168964"/>
                    <a:pt x="34111" y="131859"/>
                    <a:pt x="57407" y="100384"/>
                  </a:cubicBezTo>
                  <a:cubicBezTo>
                    <a:pt x="80703" y="68580"/>
                    <a:pt x="112319" y="43897"/>
                    <a:pt x="152255" y="26338"/>
                  </a:cubicBezTo>
                  <a:cubicBezTo>
                    <a:pt x="192524" y="8779"/>
                    <a:pt x="239448" y="0"/>
                    <a:pt x="293029" y="0"/>
                  </a:cubicBezTo>
                  <a:cubicBezTo>
                    <a:pt x="347607" y="0"/>
                    <a:pt x="395031" y="7951"/>
                    <a:pt x="435299" y="23853"/>
                  </a:cubicBezTo>
                  <a:cubicBezTo>
                    <a:pt x="475901" y="39424"/>
                    <a:pt x="507183" y="61457"/>
                    <a:pt x="529148" y="89949"/>
                  </a:cubicBezTo>
                  <a:cubicBezTo>
                    <a:pt x="551113" y="118441"/>
                    <a:pt x="562095" y="151902"/>
                    <a:pt x="562095" y="190334"/>
                  </a:cubicBezTo>
                  <a:lnTo>
                    <a:pt x="562095" y="191328"/>
                  </a:lnTo>
                  <a:cubicBezTo>
                    <a:pt x="562095" y="221477"/>
                    <a:pt x="555273" y="247815"/>
                    <a:pt x="541628" y="270344"/>
                  </a:cubicBezTo>
                  <a:cubicBezTo>
                    <a:pt x="528316" y="292541"/>
                    <a:pt x="510345" y="310763"/>
                    <a:pt x="487715" y="325009"/>
                  </a:cubicBezTo>
                  <a:cubicBezTo>
                    <a:pt x="465085" y="339255"/>
                    <a:pt x="440292" y="349195"/>
                    <a:pt x="413335" y="354827"/>
                  </a:cubicBezTo>
                  <a:lnTo>
                    <a:pt x="413335" y="358305"/>
                  </a:lnTo>
                  <a:cubicBezTo>
                    <a:pt x="467248" y="363606"/>
                    <a:pt x="510179" y="380668"/>
                    <a:pt x="542127" y="409492"/>
                  </a:cubicBezTo>
                  <a:cubicBezTo>
                    <a:pt x="574408" y="438315"/>
                    <a:pt x="590549" y="476415"/>
                    <a:pt x="590549" y="523792"/>
                  </a:cubicBezTo>
                  <a:lnTo>
                    <a:pt x="590549" y="524786"/>
                  </a:lnTo>
                  <a:cubicBezTo>
                    <a:pt x="590549" y="568849"/>
                    <a:pt x="578402" y="607280"/>
                    <a:pt x="554108" y="640079"/>
                  </a:cubicBezTo>
                  <a:cubicBezTo>
                    <a:pt x="529814" y="672547"/>
                    <a:pt x="495536" y="697892"/>
                    <a:pt x="451274" y="716114"/>
                  </a:cubicBezTo>
                  <a:cubicBezTo>
                    <a:pt x="407011" y="734005"/>
                    <a:pt x="354595" y="742950"/>
                    <a:pt x="294027" y="742950"/>
                  </a:cubicBezTo>
                  <a:close/>
                </a:path>
              </a:pathLst>
            </a:custGeom>
            <a:noFill/>
            <a:ln w="14287">
              <a:solidFill>
                <a:srgbClr val="3CC583"/>
              </a:solidFill>
            </a:ln>
          </p:spPr>
          <p:txBody>
            <a:bodyPr rtlCol="0" anchor="ctr"/>
            <a:lstStyle/>
            <a:p>
              <a:pPr algn="ctr"/>
              <a:endParaRPr/>
            </a:p>
          </p:txBody>
        </p:sp>
      </p:grpSp>
      <p:grpSp>
        <p:nvGrpSpPr>
          <p:cNvPr id="12" name="Group 11">
            <a:extLst>
              <a:ext uri="{FF2B5EF4-FFF2-40B4-BE49-F238E27FC236}">
                <a16:creationId xmlns:a16="http://schemas.microsoft.com/office/drawing/2014/main" id="{C3C7E920-A97A-4AA4-A3C8-D67FD80B20F5}"/>
              </a:ext>
            </a:extLst>
          </p:cNvPr>
          <p:cNvGrpSpPr/>
          <p:nvPr/>
        </p:nvGrpSpPr>
        <p:grpSpPr>
          <a:xfrm>
            <a:off x="3370457" y="2821782"/>
            <a:ext cx="7447588" cy="1284112"/>
            <a:chOff x="2741809" y="1971675"/>
            <a:chExt cx="4801995" cy="742950"/>
          </a:xfrm>
        </p:grpSpPr>
        <p:sp>
          <p:nvSpPr>
            <p:cNvPr id="13" name="Rounded Rectangle 4">
              <a:extLst>
                <a:ext uri="{FF2B5EF4-FFF2-40B4-BE49-F238E27FC236}">
                  <a16:creationId xmlns:a16="http://schemas.microsoft.com/office/drawing/2014/main" id="{F96496D4-2C01-465D-B4C6-885A2D7BA1C3}"/>
                </a:ext>
              </a:extLst>
            </p:cNvPr>
            <p:cNvSpPr/>
            <p:nvPr/>
          </p:nvSpPr>
          <p:spPr>
            <a:xfrm>
              <a:off x="2741809" y="1971675"/>
              <a:ext cx="4445886" cy="742950"/>
            </a:xfrm>
            <a:custGeom>
              <a:avLst/>
              <a:gdLst/>
              <a:ahLst/>
              <a:cxnLst/>
              <a:rect l="0" t="0" r="0" b="0"/>
              <a:pathLst>
                <a:path w="4445886" h="742950">
                  <a:moveTo>
                    <a:pt x="4201646" y="83546"/>
                  </a:moveTo>
                  <a:cubicBezTo>
                    <a:pt x="4169720" y="130211"/>
                    <a:pt x="4154293" y="183629"/>
                    <a:pt x="4154293" y="241749"/>
                  </a:cubicBezTo>
                  <a:lnTo>
                    <a:pt x="4154293" y="303451"/>
                  </a:lnTo>
                  <a:lnTo>
                    <a:pt x="4445886" y="303451"/>
                  </a:lnTo>
                  <a:lnTo>
                    <a:pt x="4445886" y="353106"/>
                  </a:lnTo>
                  <a:lnTo>
                    <a:pt x="4165346" y="589968"/>
                  </a:lnTo>
                  <a:lnTo>
                    <a:pt x="4165346" y="742950"/>
                  </a:lnTo>
                  <a:lnTo>
                    <a:pt x="1592733" y="742950"/>
                  </a:lnTo>
                  <a:lnTo>
                    <a:pt x="618511" y="428625"/>
                  </a:lnTo>
                  <a:lnTo>
                    <a:pt x="0" y="428625"/>
                  </a:lnTo>
                  <a:cubicBezTo>
                    <a:pt x="932" y="409692"/>
                    <a:pt x="1403" y="390638"/>
                    <a:pt x="1403" y="371475"/>
                  </a:cubicBezTo>
                  <a:cubicBezTo>
                    <a:pt x="1403" y="352311"/>
                    <a:pt x="932" y="333257"/>
                    <a:pt x="0" y="314325"/>
                  </a:cubicBezTo>
                  <a:lnTo>
                    <a:pt x="618491" y="314325"/>
                  </a:lnTo>
                  <a:lnTo>
                    <a:pt x="1597305" y="0"/>
                  </a:lnTo>
                  <a:lnTo>
                    <a:pt x="4289093" y="0"/>
                  </a:lnTo>
                  <a:cubicBezTo>
                    <a:pt x="4254188" y="21945"/>
                    <a:pt x="4224775" y="49740"/>
                    <a:pt x="4201646" y="83546"/>
                  </a:cubicBezTo>
                  <a:close/>
                </a:path>
              </a:pathLst>
            </a:custGeom>
            <a:noFill/>
            <a:ln w="14287">
              <a:solidFill>
                <a:srgbClr val="E0CB15"/>
              </a:solidFill>
            </a:ln>
          </p:spPr>
          <p:txBody>
            <a:bodyPr rtlCol="0" anchor="ctr"/>
            <a:lstStyle/>
            <a:p>
              <a:pPr algn="ctr"/>
              <a:endParaRPr/>
            </a:p>
          </p:txBody>
        </p:sp>
        <p:sp>
          <p:nvSpPr>
            <p:cNvPr id="14" name="Rounded Rectangle 5">
              <a:extLst>
                <a:ext uri="{FF2B5EF4-FFF2-40B4-BE49-F238E27FC236}">
                  <a16:creationId xmlns:a16="http://schemas.microsoft.com/office/drawing/2014/main" id="{DA6B6FD4-3AAE-4F5C-BC03-9491B5EBDD76}"/>
                </a:ext>
              </a:extLst>
            </p:cNvPr>
            <p:cNvSpPr/>
            <p:nvPr/>
          </p:nvSpPr>
          <p:spPr>
            <a:xfrm>
              <a:off x="6953254" y="1971675"/>
              <a:ext cx="590550" cy="742949"/>
            </a:xfrm>
            <a:custGeom>
              <a:avLst/>
              <a:gdLst/>
              <a:ahLst/>
              <a:cxnLst/>
              <a:rect l="0" t="0" r="0" b="0"/>
              <a:pathLst>
                <a:path w="590550" h="742949">
                  <a:moveTo>
                    <a:pt x="11052" y="742949"/>
                  </a:moveTo>
                  <a:lnTo>
                    <a:pt x="11052" y="616512"/>
                  </a:lnTo>
                  <a:lnTo>
                    <a:pt x="280011" y="389428"/>
                  </a:lnTo>
                  <a:cubicBezTo>
                    <a:pt x="311942" y="362455"/>
                    <a:pt x="335978" y="340033"/>
                    <a:pt x="352119" y="322164"/>
                  </a:cubicBezTo>
                  <a:cubicBezTo>
                    <a:pt x="368260" y="303957"/>
                    <a:pt x="379137" y="287773"/>
                    <a:pt x="384751" y="273612"/>
                  </a:cubicBezTo>
                  <a:cubicBezTo>
                    <a:pt x="390717" y="259450"/>
                    <a:pt x="393699" y="244952"/>
                    <a:pt x="393699" y="230117"/>
                  </a:cubicBezTo>
                  <a:lnTo>
                    <a:pt x="393699" y="229105"/>
                  </a:lnTo>
                  <a:cubicBezTo>
                    <a:pt x="393699" y="211573"/>
                    <a:pt x="389313" y="196232"/>
                    <a:pt x="380540" y="183081"/>
                  </a:cubicBezTo>
                  <a:cubicBezTo>
                    <a:pt x="372119" y="169595"/>
                    <a:pt x="360365" y="159143"/>
                    <a:pt x="345277" y="151725"/>
                  </a:cubicBezTo>
                  <a:cubicBezTo>
                    <a:pt x="330188" y="143970"/>
                    <a:pt x="312643" y="140093"/>
                    <a:pt x="292643" y="140093"/>
                  </a:cubicBezTo>
                  <a:cubicBezTo>
                    <a:pt x="269835" y="140093"/>
                    <a:pt x="249835" y="144476"/>
                    <a:pt x="232641" y="153242"/>
                  </a:cubicBezTo>
                  <a:cubicBezTo>
                    <a:pt x="215798" y="161671"/>
                    <a:pt x="202639" y="173473"/>
                    <a:pt x="193165" y="188645"/>
                  </a:cubicBezTo>
                  <a:cubicBezTo>
                    <a:pt x="183691" y="203817"/>
                    <a:pt x="178428" y="221181"/>
                    <a:pt x="177375" y="240737"/>
                  </a:cubicBezTo>
                  <a:lnTo>
                    <a:pt x="176848" y="246301"/>
                  </a:lnTo>
                  <a:lnTo>
                    <a:pt x="0" y="246301"/>
                  </a:lnTo>
                  <a:lnTo>
                    <a:pt x="0" y="241749"/>
                  </a:lnTo>
                  <a:cubicBezTo>
                    <a:pt x="0" y="194209"/>
                    <a:pt x="12456" y="152231"/>
                    <a:pt x="37369" y="115817"/>
                  </a:cubicBezTo>
                  <a:cubicBezTo>
                    <a:pt x="62283" y="79403"/>
                    <a:pt x="96671" y="51080"/>
                    <a:pt x="140531" y="30850"/>
                  </a:cubicBezTo>
                  <a:cubicBezTo>
                    <a:pt x="184744" y="10283"/>
                    <a:pt x="235272" y="0"/>
                    <a:pt x="292117" y="0"/>
                  </a:cubicBezTo>
                  <a:cubicBezTo>
                    <a:pt x="350014" y="0"/>
                    <a:pt x="400542" y="9272"/>
                    <a:pt x="443702" y="27816"/>
                  </a:cubicBezTo>
                  <a:cubicBezTo>
                    <a:pt x="486861" y="46023"/>
                    <a:pt x="520371" y="71479"/>
                    <a:pt x="544232" y="104184"/>
                  </a:cubicBezTo>
                  <a:cubicBezTo>
                    <a:pt x="568444" y="136553"/>
                    <a:pt x="580549" y="174484"/>
                    <a:pt x="580549" y="217979"/>
                  </a:cubicBezTo>
                  <a:lnTo>
                    <a:pt x="580549" y="218990"/>
                  </a:lnTo>
                  <a:cubicBezTo>
                    <a:pt x="580549" y="250010"/>
                    <a:pt x="574935" y="278163"/>
                    <a:pt x="563706" y="303451"/>
                  </a:cubicBezTo>
                  <a:cubicBezTo>
                    <a:pt x="552478" y="328401"/>
                    <a:pt x="534231" y="354194"/>
                    <a:pt x="508967" y="380831"/>
                  </a:cubicBezTo>
                  <a:cubicBezTo>
                    <a:pt x="483703" y="407130"/>
                    <a:pt x="450018" y="437812"/>
                    <a:pt x="407910" y="472878"/>
                  </a:cubicBezTo>
                  <a:lnTo>
                    <a:pt x="253122" y="599821"/>
                  </a:lnTo>
                  <a:lnTo>
                    <a:pt x="590550" y="599821"/>
                  </a:lnTo>
                  <a:lnTo>
                    <a:pt x="590550" y="742949"/>
                  </a:lnTo>
                  <a:close/>
                </a:path>
              </a:pathLst>
            </a:custGeom>
            <a:noFill/>
            <a:ln w="14287">
              <a:solidFill>
                <a:srgbClr val="E0CB15"/>
              </a:solidFill>
            </a:ln>
          </p:spPr>
          <p:txBody>
            <a:bodyPr rtlCol="0" anchor="ctr"/>
            <a:lstStyle/>
            <a:p>
              <a:pPr algn="ctr"/>
              <a:endParaRPr/>
            </a:p>
          </p:txBody>
        </p:sp>
      </p:grpSp>
      <p:grpSp>
        <p:nvGrpSpPr>
          <p:cNvPr id="15" name="Group 14">
            <a:extLst>
              <a:ext uri="{FF2B5EF4-FFF2-40B4-BE49-F238E27FC236}">
                <a16:creationId xmlns:a16="http://schemas.microsoft.com/office/drawing/2014/main" id="{EB0AF040-A5EE-4845-9F57-A4FE82423EAF}"/>
              </a:ext>
            </a:extLst>
          </p:cNvPr>
          <p:cNvGrpSpPr/>
          <p:nvPr/>
        </p:nvGrpSpPr>
        <p:grpSpPr>
          <a:xfrm>
            <a:off x="3348995" y="1479016"/>
            <a:ext cx="7469049" cy="1827392"/>
            <a:chOff x="2720349" y="1171574"/>
            <a:chExt cx="4709155" cy="1057276"/>
          </a:xfrm>
        </p:grpSpPr>
        <p:sp>
          <p:nvSpPr>
            <p:cNvPr id="16" name="Rounded Rectangle 7">
              <a:extLst>
                <a:ext uri="{FF2B5EF4-FFF2-40B4-BE49-F238E27FC236}">
                  <a16:creationId xmlns:a16="http://schemas.microsoft.com/office/drawing/2014/main" id="{D99D2133-8943-4F92-BC48-29ED5E241C86}"/>
                </a:ext>
              </a:extLst>
            </p:cNvPr>
            <p:cNvSpPr/>
            <p:nvPr/>
          </p:nvSpPr>
          <p:spPr>
            <a:xfrm>
              <a:off x="2720349" y="1171575"/>
              <a:ext cx="4467026" cy="1057275"/>
            </a:xfrm>
            <a:custGeom>
              <a:avLst/>
              <a:gdLst/>
              <a:ahLst/>
              <a:cxnLst/>
              <a:rect l="0" t="0" r="0" b="0"/>
              <a:pathLst>
                <a:path w="4467026" h="1057275">
                  <a:moveTo>
                    <a:pt x="4280529" y="98765"/>
                  </a:moveTo>
                  <a:lnTo>
                    <a:pt x="4280529" y="398366"/>
                  </a:lnTo>
                  <a:lnTo>
                    <a:pt x="4467026" y="271527"/>
                  </a:lnTo>
                  <a:lnTo>
                    <a:pt x="4467026" y="742950"/>
                  </a:lnTo>
                  <a:lnTo>
                    <a:pt x="1609814" y="742950"/>
                  </a:lnTo>
                  <a:lnTo>
                    <a:pt x="631000" y="1057275"/>
                  </a:lnTo>
                  <a:lnTo>
                    <a:pt x="17220" y="1057275"/>
                  </a:lnTo>
                  <a:cubicBezTo>
                    <a:pt x="13377" y="1018574"/>
                    <a:pt x="7605" y="980441"/>
                    <a:pt x="0" y="942975"/>
                  </a:cubicBezTo>
                  <a:lnTo>
                    <a:pt x="591296" y="942975"/>
                  </a:lnTo>
                  <a:lnTo>
                    <a:pt x="1639044" y="0"/>
                  </a:lnTo>
                  <a:lnTo>
                    <a:pt x="4423242" y="0"/>
                  </a:lnTo>
                  <a:close/>
                </a:path>
              </a:pathLst>
            </a:custGeom>
            <a:noFill/>
            <a:ln w="14287">
              <a:solidFill>
                <a:srgbClr val="DE8431"/>
              </a:solidFill>
            </a:ln>
          </p:spPr>
          <p:txBody>
            <a:bodyPr rtlCol="0" anchor="ctr"/>
            <a:lstStyle/>
            <a:p>
              <a:pPr algn="ctr"/>
              <a:endParaRPr/>
            </a:p>
          </p:txBody>
        </p:sp>
        <p:sp>
          <p:nvSpPr>
            <p:cNvPr id="17" name="Rounded Rectangle 8">
              <a:extLst>
                <a:ext uri="{FF2B5EF4-FFF2-40B4-BE49-F238E27FC236}">
                  <a16:creationId xmlns:a16="http://schemas.microsoft.com/office/drawing/2014/main" id="{4A29A496-4D0E-4753-9027-46258A0CB739}"/>
                </a:ext>
              </a:extLst>
            </p:cNvPr>
            <p:cNvSpPr/>
            <p:nvPr/>
          </p:nvSpPr>
          <p:spPr>
            <a:xfrm>
              <a:off x="7058029" y="1171574"/>
              <a:ext cx="371475" cy="742950"/>
            </a:xfrm>
            <a:custGeom>
              <a:avLst/>
              <a:gdLst/>
              <a:ahLst/>
              <a:cxnLst/>
              <a:rect l="0" t="0" r="0" b="0"/>
              <a:pathLst>
                <a:path w="371475" h="742950">
                  <a:moveTo>
                    <a:pt x="186497" y="742950"/>
                  </a:moveTo>
                  <a:lnTo>
                    <a:pt x="186497" y="166301"/>
                  </a:lnTo>
                  <a:lnTo>
                    <a:pt x="182443" y="166301"/>
                  </a:lnTo>
                  <a:lnTo>
                    <a:pt x="0" y="290383"/>
                  </a:lnTo>
                  <a:lnTo>
                    <a:pt x="0" y="128716"/>
                  </a:lnTo>
                  <a:lnTo>
                    <a:pt x="185990" y="0"/>
                  </a:lnTo>
                  <a:lnTo>
                    <a:pt x="371475" y="0"/>
                  </a:lnTo>
                  <a:lnTo>
                    <a:pt x="371475" y="742950"/>
                  </a:lnTo>
                  <a:close/>
                </a:path>
              </a:pathLst>
            </a:custGeom>
            <a:noFill/>
            <a:ln w="14287">
              <a:solidFill>
                <a:srgbClr val="DE8431"/>
              </a:solidFill>
            </a:ln>
          </p:spPr>
          <p:txBody>
            <a:bodyPr rtlCol="0" anchor="ctr"/>
            <a:lstStyle/>
            <a:p>
              <a:pPr algn="ctr"/>
              <a:endParaRPr/>
            </a:p>
          </p:txBody>
        </p:sp>
      </p:grpSp>
      <p:sp>
        <p:nvSpPr>
          <p:cNvPr id="18" name="Rounded Rectangle 10">
            <a:extLst>
              <a:ext uri="{FF2B5EF4-FFF2-40B4-BE49-F238E27FC236}">
                <a16:creationId xmlns:a16="http://schemas.microsoft.com/office/drawing/2014/main" id="{3003DA28-EB4E-49F9-9992-7C7F4863DD8B}"/>
              </a:ext>
            </a:extLst>
          </p:cNvPr>
          <p:cNvSpPr/>
          <p:nvPr/>
        </p:nvSpPr>
        <p:spPr>
          <a:xfrm>
            <a:off x="531242" y="1847409"/>
            <a:ext cx="3316455" cy="3266447"/>
          </a:xfrm>
          <a:custGeom>
            <a:avLst/>
            <a:gdLst/>
            <a:ahLst/>
            <a:cxnLst/>
            <a:rect l="0" t="0" r="0" b="0"/>
            <a:pathLst>
              <a:path w="2481986" h="2514600">
                <a:moveTo>
                  <a:pt x="2481986" y="1543050"/>
                </a:moveTo>
                <a:cubicBezTo>
                  <a:pt x="2352602" y="2099771"/>
                  <a:pt x="1853395" y="2514600"/>
                  <a:pt x="1257300" y="2514600"/>
                </a:cubicBezTo>
                <a:cubicBezTo>
                  <a:pt x="562912" y="2514600"/>
                  <a:pt x="0" y="1951687"/>
                  <a:pt x="0" y="1257300"/>
                </a:cubicBezTo>
                <a:cubicBezTo>
                  <a:pt x="0" y="562912"/>
                  <a:pt x="562912" y="0"/>
                  <a:pt x="1257300" y="0"/>
                </a:cubicBezTo>
                <a:cubicBezTo>
                  <a:pt x="1853395" y="0"/>
                  <a:pt x="2352602" y="414828"/>
                  <a:pt x="2481986" y="971550"/>
                </a:cubicBezTo>
                <a:lnTo>
                  <a:pt x="2364290" y="971550"/>
                </a:lnTo>
                <a:cubicBezTo>
                  <a:pt x="2237405" y="478566"/>
                  <a:pt x="1789892" y="114300"/>
                  <a:pt x="1257300" y="114300"/>
                </a:cubicBezTo>
                <a:cubicBezTo>
                  <a:pt x="626038" y="114300"/>
                  <a:pt x="114300" y="626038"/>
                  <a:pt x="114300" y="1257300"/>
                </a:cubicBezTo>
                <a:cubicBezTo>
                  <a:pt x="114300" y="1888561"/>
                  <a:pt x="626038" y="2400300"/>
                  <a:pt x="1257300" y="2400300"/>
                </a:cubicBezTo>
                <a:cubicBezTo>
                  <a:pt x="1789892" y="2400300"/>
                  <a:pt x="2237405" y="2036033"/>
                  <a:pt x="2364290" y="1543050"/>
                </a:cubicBezTo>
                <a:close/>
              </a:path>
            </a:pathLst>
          </a:custGeom>
          <a:noFill/>
          <a:ln w="14287">
            <a:solidFill>
              <a:srgbClr val="808080"/>
            </a:solidFill>
          </a:ln>
        </p:spPr>
        <p:txBody>
          <a:bodyPr rtlCol="0" anchor="ctr"/>
          <a:lstStyle/>
          <a:p>
            <a:pPr algn="ctr"/>
            <a:endParaRPr/>
          </a:p>
        </p:txBody>
      </p:sp>
      <p:sp>
        <p:nvSpPr>
          <p:cNvPr id="19" name="TextBox 18">
            <a:extLst>
              <a:ext uri="{FF2B5EF4-FFF2-40B4-BE49-F238E27FC236}">
                <a16:creationId xmlns:a16="http://schemas.microsoft.com/office/drawing/2014/main" id="{E1D6E143-062C-4D19-9302-A6A579DD260B}"/>
              </a:ext>
            </a:extLst>
          </p:cNvPr>
          <p:cNvSpPr txBox="1"/>
          <p:nvPr/>
        </p:nvSpPr>
        <p:spPr>
          <a:xfrm>
            <a:off x="6602785" y="2098278"/>
            <a:ext cx="3042050" cy="246221"/>
          </a:xfrm>
          <a:prstGeom prst="rect">
            <a:avLst/>
          </a:prstGeom>
          <a:noFill/>
          <a:ln>
            <a:noFill/>
          </a:ln>
        </p:spPr>
        <p:txBody>
          <a:bodyPr wrap="square" lIns="0" tIns="0" rIns="0" bIns="0" anchor="t">
            <a:spAutoFit/>
          </a:bodyPr>
          <a:lstStyle/>
          <a:p>
            <a:pPr algn="l"/>
            <a:r>
              <a:rPr lang="es-MX" sz="1600" b="1" dirty="0">
                <a:solidFill>
                  <a:schemeClr val="tx1"/>
                </a:solidFill>
                <a:latin typeface="Roboto"/>
              </a:rPr>
              <a:t>PREVALENCIA DE VHS Y VPH</a:t>
            </a:r>
          </a:p>
        </p:txBody>
      </p:sp>
      <p:sp>
        <p:nvSpPr>
          <p:cNvPr id="20" name="TextBox 19">
            <a:extLst>
              <a:ext uri="{FF2B5EF4-FFF2-40B4-BE49-F238E27FC236}">
                <a16:creationId xmlns:a16="http://schemas.microsoft.com/office/drawing/2014/main" id="{188BE4A0-7B5C-4E32-B9AA-8FCDD7AFFE5D}"/>
              </a:ext>
            </a:extLst>
          </p:cNvPr>
          <p:cNvSpPr txBox="1"/>
          <p:nvPr/>
        </p:nvSpPr>
        <p:spPr>
          <a:xfrm>
            <a:off x="1044317" y="3182562"/>
            <a:ext cx="2009000" cy="923330"/>
          </a:xfrm>
          <a:prstGeom prst="rect">
            <a:avLst/>
          </a:prstGeom>
          <a:noFill/>
          <a:ln>
            <a:noFill/>
          </a:ln>
        </p:spPr>
        <p:txBody>
          <a:bodyPr wrap="square" lIns="0" tIns="0" rIns="0" bIns="0" anchor="t">
            <a:spAutoFit/>
          </a:bodyPr>
          <a:lstStyle/>
          <a:p>
            <a:pPr algn="ctr"/>
            <a:r>
              <a:rPr lang="es-CO" sz="2000" b="1" dirty="0">
                <a:solidFill>
                  <a:srgbClr val="484848"/>
                </a:solidFill>
                <a:latin typeface="Roboto"/>
              </a:rPr>
              <a:t>EXPLORACIÓN CÁNCER ORAL Y DPM</a:t>
            </a:r>
            <a:endParaRPr sz="2000" b="1" dirty="0">
              <a:solidFill>
                <a:srgbClr val="484848"/>
              </a:solidFill>
              <a:latin typeface="Roboto"/>
            </a:endParaRPr>
          </a:p>
        </p:txBody>
      </p:sp>
      <p:sp>
        <p:nvSpPr>
          <p:cNvPr id="21" name="TextBox 20">
            <a:extLst>
              <a:ext uri="{FF2B5EF4-FFF2-40B4-BE49-F238E27FC236}">
                <a16:creationId xmlns:a16="http://schemas.microsoft.com/office/drawing/2014/main" id="{D56600A3-C44E-4F3D-9525-965FA543FC2B}"/>
              </a:ext>
            </a:extLst>
          </p:cNvPr>
          <p:cNvSpPr txBox="1"/>
          <p:nvPr/>
        </p:nvSpPr>
        <p:spPr>
          <a:xfrm>
            <a:off x="6575745" y="3248421"/>
            <a:ext cx="3069089" cy="738664"/>
          </a:xfrm>
          <a:prstGeom prst="rect">
            <a:avLst/>
          </a:prstGeom>
          <a:noFill/>
          <a:ln>
            <a:noFill/>
          </a:ln>
        </p:spPr>
        <p:txBody>
          <a:bodyPr wrap="square" lIns="0" tIns="0" rIns="0" bIns="0" anchor="t">
            <a:spAutoFit/>
          </a:bodyPr>
          <a:lstStyle/>
          <a:p>
            <a:pPr algn="l"/>
            <a:r>
              <a:rPr lang="es-MX" sz="1600" b="1" dirty="0">
                <a:solidFill>
                  <a:schemeClr val="tx1"/>
                </a:solidFill>
                <a:latin typeface="Roboto"/>
              </a:rPr>
              <a:t>FACTORES DE RIESGO Y DESORDENES POTENCIALMENTE MALIGNOS </a:t>
            </a:r>
          </a:p>
        </p:txBody>
      </p:sp>
      <p:sp>
        <p:nvSpPr>
          <p:cNvPr id="22" name="TextBox 21">
            <a:extLst>
              <a:ext uri="{FF2B5EF4-FFF2-40B4-BE49-F238E27FC236}">
                <a16:creationId xmlns:a16="http://schemas.microsoft.com/office/drawing/2014/main" id="{F4481A6A-A2A6-487C-8D05-4D045236E342}"/>
              </a:ext>
            </a:extLst>
          </p:cNvPr>
          <p:cNvSpPr txBox="1"/>
          <p:nvPr/>
        </p:nvSpPr>
        <p:spPr>
          <a:xfrm>
            <a:off x="6353983" y="4649172"/>
            <a:ext cx="3547982" cy="492443"/>
          </a:xfrm>
          <a:prstGeom prst="rect">
            <a:avLst/>
          </a:prstGeom>
          <a:noFill/>
          <a:ln>
            <a:noFill/>
          </a:ln>
        </p:spPr>
        <p:txBody>
          <a:bodyPr wrap="square" lIns="0" tIns="0" rIns="0" bIns="0" anchor="t">
            <a:spAutoFit/>
          </a:bodyPr>
          <a:lstStyle/>
          <a:p>
            <a:pPr algn="l"/>
            <a:r>
              <a:rPr lang="es-MX" sz="1600" b="1" dirty="0">
                <a:solidFill>
                  <a:schemeClr val="tx1"/>
                </a:solidFill>
                <a:latin typeface="Roboto"/>
              </a:rPr>
              <a:t>IMPORTANCIA DE LA INVESTIGACIÓN Y PREVENCIÓN</a:t>
            </a:r>
          </a:p>
        </p:txBody>
      </p:sp>
      <p:sp>
        <p:nvSpPr>
          <p:cNvPr id="23" name="Rounded Rectangle 16">
            <a:extLst>
              <a:ext uri="{FF2B5EF4-FFF2-40B4-BE49-F238E27FC236}">
                <a16:creationId xmlns:a16="http://schemas.microsoft.com/office/drawing/2014/main" id="{CA6A17F1-AD1F-42D1-A91D-BE5B0F38ACCB}"/>
              </a:ext>
            </a:extLst>
          </p:cNvPr>
          <p:cNvSpPr/>
          <p:nvPr/>
        </p:nvSpPr>
        <p:spPr>
          <a:xfrm>
            <a:off x="5556681" y="1735972"/>
            <a:ext cx="794359" cy="708686"/>
          </a:xfrm>
          <a:custGeom>
            <a:avLst/>
            <a:gdLst/>
            <a:ahLst/>
            <a:cxnLst/>
            <a:rect l="0" t="0" r="0" b="0"/>
            <a:pathLst>
              <a:path w="428625" h="419100">
                <a:moveTo>
                  <a:pt x="114300" y="133350"/>
                </a:moveTo>
                <a:lnTo>
                  <a:pt x="57150" y="419100"/>
                </a:lnTo>
                <a:lnTo>
                  <a:pt x="0" y="133350"/>
                </a:lnTo>
                <a:moveTo>
                  <a:pt x="161925" y="133350"/>
                </a:moveTo>
                <a:lnTo>
                  <a:pt x="161925" y="419100"/>
                </a:lnTo>
                <a:moveTo>
                  <a:pt x="209550" y="133350"/>
                </a:moveTo>
                <a:lnTo>
                  <a:pt x="209550" y="419100"/>
                </a:lnTo>
                <a:moveTo>
                  <a:pt x="209550" y="133350"/>
                </a:moveTo>
                <a:lnTo>
                  <a:pt x="257175" y="133350"/>
                </a:lnTo>
                <a:cubicBezTo>
                  <a:pt x="278217" y="133350"/>
                  <a:pt x="295275" y="150407"/>
                  <a:pt x="295275" y="171450"/>
                </a:cubicBezTo>
                <a:lnTo>
                  <a:pt x="295275" y="238125"/>
                </a:lnTo>
                <a:cubicBezTo>
                  <a:pt x="295275" y="259167"/>
                  <a:pt x="278217" y="276225"/>
                  <a:pt x="257175" y="276225"/>
                </a:cubicBezTo>
                <a:lnTo>
                  <a:pt x="209550" y="276225"/>
                </a:lnTo>
                <a:lnTo>
                  <a:pt x="209550" y="276225"/>
                </a:lnTo>
                <a:lnTo>
                  <a:pt x="209550" y="133350"/>
                </a:lnTo>
                <a:close/>
                <a:moveTo>
                  <a:pt x="209550" y="276225"/>
                </a:moveTo>
                <a:lnTo>
                  <a:pt x="257175" y="276225"/>
                </a:lnTo>
                <a:cubicBezTo>
                  <a:pt x="278217" y="276225"/>
                  <a:pt x="295275" y="293282"/>
                  <a:pt x="295275" y="314325"/>
                </a:cubicBezTo>
                <a:lnTo>
                  <a:pt x="295275" y="419100"/>
                </a:lnTo>
                <a:moveTo>
                  <a:pt x="342900" y="133350"/>
                </a:moveTo>
                <a:lnTo>
                  <a:pt x="390525" y="133350"/>
                </a:lnTo>
                <a:cubicBezTo>
                  <a:pt x="411567" y="133350"/>
                  <a:pt x="428625" y="150407"/>
                  <a:pt x="428625" y="171450"/>
                </a:cubicBezTo>
                <a:lnTo>
                  <a:pt x="428625" y="238125"/>
                </a:lnTo>
                <a:cubicBezTo>
                  <a:pt x="428625" y="259167"/>
                  <a:pt x="411567" y="276225"/>
                  <a:pt x="390525" y="276225"/>
                </a:cubicBezTo>
                <a:lnTo>
                  <a:pt x="342900" y="276225"/>
                </a:lnTo>
                <a:lnTo>
                  <a:pt x="342900" y="276225"/>
                </a:lnTo>
                <a:lnTo>
                  <a:pt x="342900" y="133350"/>
                </a:lnTo>
                <a:close/>
                <a:moveTo>
                  <a:pt x="342900" y="276225"/>
                </a:moveTo>
                <a:lnTo>
                  <a:pt x="390525" y="276225"/>
                </a:lnTo>
                <a:cubicBezTo>
                  <a:pt x="411567" y="276225"/>
                  <a:pt x="428625" y="293282"/>
                  <a:pt x="428625" y="314325"/>
                </a:cubicBezTo>
                <a:lnTo>
                  <a:pt x="428625" y="381000"/>
                </a:lnTo>
                <a:cubicBezTo>
                  <a:pt x="428625" y="402042"/>
                  <a:pt x="411567" y="419100"/>
                  <a:pt x="390525" y="419100"/>
                </a:cubicBezTo>
                <a:lnTo>
                  <a:pt x="342900" y="419100"/>
                </a:lnTo>
                <a:lnTo>
                  <a:pt x="342900" y="419100"/>
                </a:lnTo>
                <a:lnTo>
                  <a:pt x="342900" y="276225"/>
                </a:lnTo>
                <a:close/>
                <a:moveTo>
                  <a:pt x="209550" y="47625"/>
                </a:moveTo>
                <a:lnTo>
                  <a:pt x="114300" y="47625"/>
                </a:lnTo>
                <a:moveTo>
                  <a:pt x="161925" y="0"/>
                </a:moveTo>
                <a:lnTo>
                  <a:pt x="161925" y="95250"/>
                </a:lnTo>
              </a:path>
            </a:pathLst>
          </a:custGeom>
          <a:noFill/>
          <a:ln w="14287">
            <a:solidFill>
              <a:srgbClr val="DE8431"/>
            </a:solidFill>
          </a:ln>
        </p:spPr>
        <p:txBody>
          <a:bodyPr rtlCol="0" anchor="ctr"/>
          <a:lstStyle/>
          <a:p>
            <a:pPr algn="ctr"/>
            <a:endParaRPr b="1"/>
          </a:p>
        </p:txBody>
      </p:sp>
      <p:sp>
        <p:nvSpPr>
          <p:cNvPr id="24" name="Rounded Rectangle 17">
            <a:extLst>
              <a:ext uri="{FF2B5EF4-FFF2-40B4-BE49-F238E27FC236}">
                <a16:creationId xmlns:a16="http://schemas.microsoft.com/office/drawing/2014/main" id="{A1E94587-449F-4E67-9FBA-85C57A3FB60B}"/>
              </a:ext>
            </a:extLst>
          </p:cNvPr>
          <p:cNvSpPr/>
          <p:nvPr/>
        </p:nvSpPr>
        <p:spPr>
          <a:xfrm>
            <a:off x="5448286" y="2990335"/>
            <a:ext cx="844186" cy="692954"/>
          </a:xfrm>
          <a:custGeom>
            <a:avLst/>
            <a:gdLst/>
            <a:ahLst/>
            <a:cxnLst/>
            <a:rect l="0" t="0" r="0" b="0"/>
            <a:pathLst>
              <a:path w="444655" h="446149">
                <a:moveTo>
                  <a:pt x="0" y="0"/>
                </a:moveTo>
                <a:moveTo>
                  <a:pt x="116064" y="195733"/>
                </a:moveTo>
                <a:cubicBezTo>
                  <a:pt x="121486" y="190680"/>
                  <a:pt x="126998" y="188875"/>
                  <a:pt x="134221" y="187069"/>
                </a:cubicBezTo>
                <a:lnTo>
                  <a:pt x="168511" y="181354"/>
                </a:lnTo>
                <a:cubicBezTo>
                  <a:pt x="197087" y="177544"/>
                  <a:pt x="223757" y="190879"/>
                  <a:pt x="237092" y="215644"/>
                </a:cubicBezTo>
                <a:cubicBezTo>
                  <a:pt x="250427" y="240409"/>
                  <a:pt x="246617" y="270889"/>
                  <a:pt x="227567" y="291844"/>
                </a:cubicBezTo>
                <a:lnTo>
                  <a:pt x="254793" y="314919"/>
                </a:lnTo>
                <a:moveTo>
                  <a:pt x="0" y="0"/>
                </a:moveTo>
                <a:moveTo>
                  <a:pt x="166425" y="244935"/>
                </a:moveTo>
                <a:lnTo>
                  <a:pt x="84692" y="337564"/>
                </a:lnTo>
                <a:moveTo>
                  <a:pt x="0" y="0"/>
                </a:moveTo>
                <a:moveTo>
                  <a:pt x="385017" y="326677"/>
                </a:moveTo>
                <a:lnTo>
                  <a:pt x="418067" y="383284"/>
                </a:lnTo>
                <a:cubicBezTo>
                  <a:pt x="429497" y="400429"/>
                  <a:pt x="421877" y="423289"/>
                  <a:pt x="404732" y="434719"/>
                </a:cubicBezTo>
                <a:cubicBezTo>
                  <a:pt x="387587" y="446149"/>
                  <a:pt x="362822" y="440434"/>
                  <a:pt x="353297" y="421384"/>
                </a:cubicBezTo>
                <a:lnTo>
                  <a:pt x="315197" y="358519"/>
                </a:lnTo>
                <a:moveTo>
                  <a:pt x="88502" y="303274"/>
                </a:moveTo>
                <a:cubicBezTo>
                  <a:pt x="56117" y="303274"/>
                  <a:pt x="31352" y="278509"/>
                  <a:pt x="31352" y="246124"/>
                </a:cubicBezTo>
                <a:cubicBezTo>
                  <a:pt x="31352" y="213739"/>
                  <a:pt x="56117" y="188974"/>
                  <a:pt x="88502" y="188974"/>
                </a:cubicBezTo>
                <a:cubicBezTo>
                  <a:pt x="120887" y="188974"/>
                  <a:pt x="145652" y="213739"/>
                  <a:pt x="145652" y="246124"/>
                </a:cubicBezTo>
                <a:cubicBezTo>
                  <a:pt x="145652" y="278509"/>
                  <a:pt x="120887" y="303274"/>
                  <a:pt x="88502" y="303274"/>
                </a:cubicBezTo>
                <a:close/>
                <a:moveTo>
                  <a:pt x="0" y="0"/>
                </a:moveTo>
                <a:moveTo>
                  <a:pt x="233280" y="345184"/>
                </a:moveTo>
                <a:lnTo>
                  <a:pt x="284696" y="272794"/>
                </a:lnTo>
                <a:cubicBezTo>
                  <a:pt x="290409" y="263269"/>
                  <a:pt x="299930" y="257554"/>
                  <a:pt x="311357" y="257554"/>
                </a:cubicBezTo>
                <a:lnTo>
                  <a:pt x="400857" y="248029"/>
                </a:lnTo>
                <a:cubicBezTo>
                  <a:pt x="421805" y="246124"/>
                  <a:pt x="440847" y="261364"/>
                  <a:pt x="442752" y="282319"/>
                </a:cubicBezTo>
                <a:cubicBezTo>
                  <a:pt x="444655" y="303274"/>
                  <a:pt x="429421" y="322324"/>
                  <a:pt x="408475" y="324229"/>
                </a:cubicBezTo>
                <a:lnTo>
                  <a:pt x="334207" y="331849"/>
                </a:lnTo>
                <a:lnTo>
                  <a:pt x="267557" y="423289"/>
                </a:lnTo>
                <a:cubicBezTo>
                  <a:pt x="259941" y="432814"/>
                  <a:pt x="250419" y="436624"/>
                  <a:pt x="240896" y="438529"/>
                </a:cubicBezTo>
                <a:lnTo>
                  <a:pt x="237088" y="438529"/>
                </a:lnTo>
                <a:cubicBezTo>
                  <a:pt x="227567" y="438529"/>
                  <a:pt x="219951" y="434719"/>
                  <a:pt x="212333" y="429004"/>
                </a:cubicBezTo>
                <a:lnTo>
                  <a:pt x="155204" y="377569"/>
                </a:lnTo>
                <a:lnTo>
                  <a:pt x="128544" y="411859"/>
                </a:lnTo>
                <a:cubicBezTo>
                  <a:pt x="115214" y="425194"/>
                  <a:pt x="98076" y="432814"/>
                  <a:pt x="79033" y="432814"/>
                </a:cubicBezTo>
                <a:cubicBezTo>
                  <a:pt x="71416" y="432814"/>
                  <a:pt x="63799" y="432814"/>
                  <a:pt x="56182" y="429004"/>
                </a:cubicBezTo>
                <a:cubicBezTo>
                  <a:pt x="31426" y="419479"/>
                  <a:pt x="14287" y="392809"/>
                  <a:pt x="14287" y="366139"/>
                </a:cubicBezTo>
                <a:lnTo>
                  <a:pt x="14287" y="316609"/>
                </a:lnTo>
                <a:cubicBezTo>
                  <a:pt x="14287" y="299641"/>
                  <a:pt x="25478" y="284538"/>
                  <a:pt x="42323" y="280536"/>
                </a:cubicBezTo>
                <a:moveTo>
                  <a:pt x="0" y="0"/>
                </a:moveTo>
                <a:moveTo>
                  <a:pt x="377336" y="25000"/>
                </a:moveTo>
                <a:lnTo>
                  <a:pt x="247381" y="108842"/>
                </a:lnTo>
                <a:lnTo>
                  <a:pt x="199171" y="52249"/>
                </a:lnTo>
                <a:lnTo>
                  <a:pt x="100657" y="125610"/>
                </a:lnTo>
                <a:moveTo>
                  <a:pt x="0" y="0"/>
                </a:moveTo>
                <a:moveTo>
                  <a:pt x="310263" y="16615"/>
                </a:moveTo>
                <a:lnTo>
                  <a:pt x="377336" y="25000"/>
                </a:lnTo>
                <a:lnTo>
                  <a:pt x="362664" y="94170"/>
                </a:lnTo>
              </a:path>
            </a:pathLst>
          </a:custGeom>
          <a:noFill/>
          <a:ln w="14287">
            <a:solidFill>
              <a:srgbClr val="E0CB15"/>
            </a:solidFill>
          </a:ln>
        </p:spPr>
        <p:txBody>
          <a:bodyPr rtlCol="0" anchor="ctr"/>
          <a:lstStyle/>
          <a:p>
            <a:pPr algn="ctr"/>
            <a:endParaRPr b="1"/>
          </a:p>
        </p:txBody>
      </p:sp>
      <p:sp>
        <p:nvSpPr>
          <p:cNvPr id="25" name="Rounded Rectangle 18">
            <a:extLst>
              <a:ext uri="{FF2B5EF4-FFF2-40B4-BE49-F238E27FC236}">
                <a16:creationId xmlns:a16="http://schemas.microsoft.com/office/drawing/2014/main" id="{E397E4A9-99CE-4DF5-8765-957D78B3AB08}"/>
              </a:ext>
            </a:extLst>
          </p:cNvPr>
          <p:cNvSpPr/>
          <p:nvPr/>
        </p:nvSpPr>
        <p:spPr>
          <a:xfrm>
            <a:off x="5448286" y="4365768"/>
            <a:ext cx="778068" cy="716707"/>
          </a:xfrm>
          <a:custGeom>
            <a:avLst/>
            <a:gdLst/>
            <a:ahLst/>
            <a:cxnLst/>
            <a:rect l="0" t="0" r="0" b="0"/>
            <a:pathLst>
              <a:path w="447880" h="442914">
                <a:moveTo>
                  <a:pt x="14287" y="170497"/>
                </a:moveTo>
                <a:lnTo>
                  <a:pt x="14287" y="109537"/>
                </a:lnTo>
                <a:cubicBezTo>
                  <a:pt x="14287" y="98107"/>
                  <a:pt x="21907" y="90487"/>
                  <a:pt x="33337" y="90487"/>
                </a:cubicBezTo>
                <a:lnTo>
                  <a:pt x="94297" y="90487"/>
                </a:lnTo>
                <a:moveTo>
                  <a:pt x="94297" y="355284"/>
                </a:moveTo>
                <a:lnTo>
                  <a:pt x="33337" y="355284"/>
                </a:lnTo>
                <a:cubicBezTo>
                  <a:pt x="21907" y="355284"/>
                  <a:pt x="14287" y="347664"/>
                  <a:pt x="14287" y="336234"/>
                </a:cubicBezTo>
                <a:lnTo>
                  <a:pt x="14287" y="275274"/>
                </a:lnTo>
                <a:moveTo>
                  <a:pt x="366712" y="275274"/>
                </a:moveTo>
                <a:lnTo>
                  <a:pt x="366712" y="336234"/>
                </a:lnTo>
                <a:cubicBezTo>
                  <a:pt x="366712" y="347664"/>
                  <a:pt x="359092" y="355284"/>
                  <a:pt x="347662" y="355284"/>
                </a:cubicBezTo>
                <a:lnTo>
                  <a:pt x="284797" y="355284"/>
                </a:lnTo>
                <a:moveTo>
                  <a:pt x="280987" y="275274"/>
                </a:moveTo>
                <a:cubicBezTo>
                  <a:pt x="263842" y="307659"/>
                  <a:pt x="231457" y="330519"/>
                  <a:pt x="191452" y="330519"/>
                </a:cubicBezTo>
                <a:cubicBezTo>
                  <a:pt x="136208" y="330519"/>
                  <a:pt x="92393" y="284799"/>
                  <a:pt x="92393" y="231459"/>
                </a:cubicBezTo>
                <a:cubicBezTo>
                  <a:pt x="92393" y="178118"/>
                  <a:pt x="138113" y="132398"/>
                  <a:pt x="191452" y="132398"/>
                </a:cubicBezTo>
                <a:lnTo>
                  <a:pt x="193327" y="132398"/>
                </a:lnTo>
                <a:moveTo>
                  <a:pt x="60007" y="442914"/>
                </a:moveTo>
                <a:cubicBezTo>
                  <a:pt x="94297" y="408624"/>
                  <a:pt x="140017" y="387669"/>
                  <a:pt x="191452" y="387669"/>
                </a:cubicBezTo>
                <a:cubicBezTo>
                  <a:pt x="242887" y="387669"/>
                  <a:pt x="288607" y="408624"/>
                  <a:pt x="322897" y="442914"/>
                </a:cubicBezTo>
                <a:moveTo>
                  <a:pt x="193357" y="330519"/>
                </a:moveTo>
                <a:lnTo>
                  <a:pt x="193357" y="132398"/>
                </a:lnTo>
                <a:moveTo>
                  <a:pt x="218122" y="229552"/>
                </a:moveTo>
                <a:lnTo>
                  <a:pt x="92393" y="229552"/>
                </a:lnTo>
                <a:moveTo>
                  <a:pt x="348818" y="85248"/>
                </a:moveTo>
                <a:lnTo>
                  <a:pt x="348818" y="115728"/>
                </a:lnTo>
                <a:moveTo>
                  <a:pt x="0" y="0"/>
                </a:moveTo>
                <a:moveTo>
                  <a:pt x="423115" y="205263"/>
                </a:moveTo>
                <a:lnTo>
                  <a:pt x="270715" y="205263"/>
                </a:lnTo>
                <a:cubicBezTo>
                  <a:pt x="255475" y="205263"/>
                  <a:pt x="245950" y="190023"/>
                  <a:pt x="253570" y="176688"/>
                </a:cubicBezTo>
                <a:lnTo>
                  <a:pt x="329770" y="24288"/>
                </a:lnTo>
                <a:cubicBezTo>
                  <a:pt x="337390" y="10953"/>
                  <a:pt x="356440" y="10953"/>
                  <a:pt x="364060" y="24288"/>
                </a:cubicBezTo>
                <a:lnTo>
                  <a:pt x="440260" y="176688"/>
                </a:lnTo>
                <a:cubicBezTo>
                  <a:pt x="447880" y="190023"/>
                  <a:pt x="438355" y="205263"/>
                  <a:pt x="423115" y="205263"/>
                </a:cubicBezTo>
                <a:close/>
                <a:moveTo>
                  <a:pt x="348820" y="157638"/>
                </a:moveTo>
                <a:lnTo>
                  <a:pt x="348820" y="157638"/>
                </a:lnTo>
              </a:path>
            </a:pathLst>
          </a:custGeom>
          <a:noFill/>
          <a:ln w="14287">
            <a:solidFill>
              <a:srgbClr val="3CC583"/>
            </a:solidFill>
          </a:ln>
        </p:spPr>
        <p:txBody>
          <a:bodyPr rtlCol="0" anchor="ctr"/>
          <a:lstStyle/>
          <a:p>
            <a:pPr algn="ctr"/>
            <a:endParaRPr b="1"/>
          </a:p>
        </p:txBody>
      </p:sp>
    </p:spTree>
    <p:extLst>
      <p:ext uri="{BB962C8B-B14F-4D97-AF65-F5344CB8AC3E}">
        <p14:creationId xmlns:p14="http://schemas.microsoft.com/office/powerpoint/2010/main" val="4179396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p:txBody>
          <a:bodyPr/>
          <a:lstStyle/>
          <a:p>
            <a:pPr algn="ctr"/>
            <a:r>
              <a:rPr lang="es-ES" sz="3600" dirty="0"/>
              <a:t>PLANTEAMIENTO DEL PROBLEMA</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6</a:t>
            </a:fld>
            <a:endParaRPr lang="es-CO"/>
          </a:p>
        </p:txBody>
      </p:sp>
      <p:sp>
        <p:nvSpPr>
          <p:cNvPr id="8" name="TextBox 7">
            <a:extLst>
              <a:ext uri="{FF2B5EF4-FFF2-40B4-BE49-F238E27FC236}">
                <a16:creationId xmlns:a16="http://schemas.microsoft.com/office/drawing/2014/main" id="{6A720272-E812-4772-A2EA-262BD94EAF35}"/>
              </a:ext>
            </a:extLst>
          </p:cNvPr>
          <p:cNvSpPr txBox="1"/>
          <p:nvPr/>
        </p:nvSpPr>
        <p:spPr>
          <a:xfrm>
            <a:off x="1566333" y="2753323"/>
            <a:ext cx="9059333" cy="1339213"/>
          </a:xfrm>
          <a:prstGeom prst="rect">
            <a:avLst/>
          </a:prstGeom>
          <a:ln w="38100"/>
        </p:spPr>
        <p:style>
          <a:lnRef idx="2">
            <a:schemeClr val="dk1"/>
          </a:lnRef>
          <a:fillRef idx="1">
            <a:schemeClr val="lt1"/>
          </a:fillRef>
          <a:effectRef idx="0">
            <a:schemeClr val="dk1"/>
          </a:effectRef>
          <a:fontRef idx="minor">
            <a:schemeClr val="dk1"/>
          </a:fontRef>
        </p:style>
        <p:txBody>
          <a:bodyPr wrap="square">
            <a:spAutoFit/>
          </a:bodyPr>
          <a:lstStyle/>
          <a:p>
            <a:pPr algn="ctr">
              <a:lnSpc>
                <a:spcPct val="115000"/>
              </a:lnSpc>
              <a:spcAft>
                <a:spcPts val="800"/>
              </a:spcAft>
            </a:pPr>
            <a:r>
              <a:rPr lang="es-CO" sz="2400" kern="100" dirty="0">
                <a:effectLst/>
                <a:latin typeface="Arial" panose="020B0604020202020204" pitchFamily="34" charset="0"/>
                <a:ea typeface="Arial" panose="020B0604020202020204" pitchFamily="34" charset="0"/>
              </a:rPr>
              <a:t>¿Es detectable el VHS 1-2 y genotipos de VPH en Desórdenes Potencialmente Malignos y Cáncer Oral en un grupo de pacientes de la Costa Atlántica Colombiana?</a:t>
            </a:r>
            <a:endParaRPr lang="es-CO" sz="2000" kern="1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51580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p:txBody>
          <a:bodyPr/>
          <a:lstStyle/>
          <a:p>
            <a:pPr algn="ctr"/>
            <a:r>
              <a:rPr lang="es-ES" sz="3600" dirty="0"/>
              <a:t>JUSTIFICACIÓN</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7</a:t>
            </a:fld>
            <a:endParaRPr lang="es-CO"/>
          </a:p>
        </p:txBody>
      </p:sp>
      <p:sp>
        <p:nvSpPr>
          <p:cNvPr id="7" name="CuadroTexto 6">
            <a:extLst>
              <a:ext uri="{FF2B5EF4-FFF2-40B4-BE49-F238E27FC236}">
                <a16:creationId xmlns:a16="http://schemas.microsoft.com/office/drawing/2014/main" id="{A7662E48-D504-CAB7-2B2F-F9DFFE85CC2C}"/>
              </a:ext>
            </a:extLst>
          </p:cNvPr>
          <p:cNvSpPr txBox="1"/>
          <p:nvPr/>
        </p:nvSpPr>
        <p:spPr>
          <a:xfrm>
            <a:off x="168610" y="6148897"/>
            <a:ext cx="7469049" cy="707886"/>
          </a:xfrm>
          <a:prstGeom prst="rect">
            <a:avLst/>
          </a:prstGeom>
          <a:noFill/>
        </p:spPr>
        <p:txBody>
          <a:bodyPr wrap="square">
            <a:spAutoFit/>
          </a:bodyPr>
          <a:lstStyle/>
          <a:p>
            <a:pPr marL="342900" lvl="0" indent="-342900" algn="just">
              <a:buFont typeface="+mj-lt"/>
              <a:buAutoNum type="arabicPeriod"/>
            </a:pPr>
            <a:r>
              <a:rPr lang="en-US" sz="800" kern="100" dirty="0">
                <a:solidFill>
                  <a:srgbClr val="000000"/>
                </a:solidFill>
                <a:effectLst/>
                <a:latin typeface="Arial" panose="020B0604020202020204" pitchFamily="34" charset="0"/>
                <a:ea typeface="Calibri" panose="020F0502020204030204" pitchFamily="34" charset="0"/>
              </a:rPr>
              <a:t>Simmonds P, </a:t>
            </a:r>
            <a:r>
              <a:rPr lang="en-US" sz="800" kern="100" dirty="0" err="1">
                <a:solidFill>
                  <a:srgbClr val="000000"/>
                </a:solidFill>
                <a:effectLst/>
                <a:latin typeface="Arial" panose="020B0604020202020204" pitchFamily="34" charset="0"/>
                <a:ea typeface="Calibri" panose="020F0502020204030204" pitchFamily="34" charset="0"/>
              </a:rPr>
              <a:t>Aiewsakun</a:t>
            </a:r>
            <a:r>
              <a:rPr lang="en-US" sz="800" kern="100" dirty="0">
                <a:solidFill>
                  <a:srgbClr val="000000"/>
                </a:solidFill>
                <a:effectLst/>
                <a:latin typeface="Arial" panose="020B0604020202020204" pitchFamily="34" charset="0"/>
                <a:ea typeface="Calibri" panose="020F0502020204030204" pitchFamily="34" charset="0"/>
              </a:rPr>
              <a:t> P. Virus classification - where do you draw the line? arch </a:t>
            </a:r>
            <a:r>
              <a:rPr lang="en-US" sz="800" kern="100" dirty="0" err="1">
                <a:solidFill>
                  <a:srgbClr val="000000"/>
                </a:solidFill>
                <a:effectLst/>
                <a:latin typeface="Arial" panose="020B0604020202020204" pitchFamily="34" charset="0"/>
                <a:ea typeface="Calibri" panose="020F0502020204030204" pitchFamily="34" charset="0"/>
              </a:rPr>
              <a:t>virol</a:t>
            </a:r>
            <a:r>
              <a:rPr lang="en-US" sz="800" kern="100" dirty="0">
                <a:solidFill>
                  <a:srgbClr val="000000"/>
                </a:solidFill>
                <a:effectLst/>
                <a:latin typeface="Arial" panose="020B0604020202020204" pitchFamily="34" charset="0"/>
                <a:ea typeface="Calibri" panose="020F0502020204030204" pitchFamily="34" charset="0"/>
              </a:rPr>
              <a:t>. 2018 aug;163(8):2037-2046. </a:t>
            </a:r>
            <a:r>
              <a:rPr lang="en-US" sz="800" u="sng" kern="100" dirty="0">
                <a:solidFill>
                  <a:srgbClr val="000000"/>
                </a:solidFill>
                <a:effectLst/>
                <a:latin typeface="Arial" panose="020B0604020202020204" pitchFamily="34" charset="0"/>
                <a:ea typeface="Calibri" panose="020F0502020204030204" pitchFamily="34" charset="0"/>
                <a:hlinkClick r:id="rId3"/>
              </a:rPr>
              <a:t>https://doi.org/10.1007/s00705-018-3938-z</a:t>
            </a:r>
            <a:endParaRPr lang="es-CO" sz="800" kern="100" dirty="0">
              <a:effectLst/>
              <a:latin typeface="Calibri" panose="020F0502020204030204" pitchFamily="34" charset="0"/>
              <a:ea typeface="Calibri" panose="020F0502020204030204" pitchFamily="34" charset="0"/>
            </a:endParaRPr>
          </a:p>
          <a:p>
            <a:pPr marL="342900" lvl="0" indent="-342900" algn="just">
              <a:buFont typeface="+mj-lt"/>
              <a:buAutoNum type="arabicPeriod"/>
            </a:pPr>
            <a:r>
              <a:rPr lang="es-CO" sz="800" kern="100" dirty="0">
                <a:solidFill>
                  <a:srgbClr val="000000"/>
                </a:solidFill>
                <a:effectLst/>
                <a:latin typeface="Arial" panose="020B0604020202020204" pitchFamily="34" charset="0"/>
                <a:ea typeface="Arial" panose="020B0604020202020204" pitchFamily="34" charset="0"/>
              </a:rPr>
              <a:t>Ministerio de Salud y Protección Social. IV Estudio nacional de salud bucal ENSAB IV. 2017. Bogotá. MINSALUD.</a:t>
            </a:r>
          </a:p>
          <a:p>
            <a:pPr marL="342900" lvl="0" indent="-342900" algn="just">
              <a:buFont typeface="+mj-lt"/>
              <a:buAutoNum type="arabicPeriod"/>
            </a:pPr>
            <a:r>
              <a:rPr lang="es-CO" sz="800" kern="100" dirty="0">
                <a:latin typeface="Arial" panose="020B0604020202020204" pitchFamily="34" charset="0"/>
              </a:rPr>
              <a:t>Morera CM, Cantero IT, Monteagudo RR. Incidencia de cáncer bucal en mayores de 20 años. Colombia, enero 2022-enero 2024. </a:t>
            </a:r>
            <a:r>
              <a:rPr lang="es-CO" sz="800" kern="100" dirty="0" err="1">
                <a:latin typeface="Arial" panose="020B0604020202020204" pitchFamily="34" charset="0"/>
              </a:rPr>
              <a:t>Rev</a:t>
            </a:r>
            <a:r>
              <a:rPr lang="es-CO" sz="800" kern="100" dirty="0">
                <a:latin typeface="Arial" panose="020B0604020202020204" pitchFamily="34" charset="0"/>
              </a:rPr>
              <a:t> Salud Integral. 2024;2(1):19–24.S</a:t>
            </a:r>
          </a:p>
        </p:txBody>
      </p:sp>
      <p:sp>
        <p:nvSpPr>
          <p:cNvPr id="5" name="Rounded Rectangle 1">
            <a:extLst>
              <a:ext uri="{FF2B5EF4-FFF2-40B4-BE49-F238E27FC236}">
                <a16:creationId xmlns:a16="http://schemas.microsoft.com/office/drawing/2014/main" id="{F3EFB384-65C0-4DB6-9E7D-628244D95F24}"/>
              </a:ext>
            </a:extLst>
          </p:cNvPr>
          <p:cNvSpPr/>
          <p:nvPr/>
        </p:nvSpPr>
        <p:spPr>
          <a:xfrm>
            <a:off x="1064521" y="1211662"/>
            <a:ext cx="3067764" cy="3327435"/>
          </a:xfrm>
          <a:custGeom>
            <a:avLst/>
            <a:gdLst/>
            <a:ahLst/>
            <a:cxnLst/>
            <a:rect l="0" t="0" r="0" b="0"/>
            <a:pathLst>
              <a:path w="1364104" h="2241029">
                <a:moveTo>
                  <a:pt x="0" y="0"/>
                </a:moveTo>
                <a:lnTo>
                  <a:pt x="1364104" y="0"/>
                </a:lnTo>
                <a:lnTo>
                  <a:pt x="1364104" y="2241029"/>
                </a:lnTo>
                <a:lnTo>
                  <a:pt x="0" y="2241029"/>
                </a:lnTo>
                <a:close/>
              </a:path>
            </a:pathLst>
          </a:custGeom>
          <a:noFill/>
          <a:ln w="12179">
            <a:solidFill>
              <a:srgbClr val="4E88E7"/>
            </a:solidFill>
          </a:ln>
        </p:spPr>
        <p:txBody>
          <a:bodyPr rtlCol="0" anchor="ctr"/>
          <a:lstStyle/>
          <a:p>
            <a:pPr algn="ctr"/>
            <a:endParaRPr/>
          </a:p>
        </p:txBody>
      </p:sp>
      <p:sp>
        <p:nvSpPr>
          <p:cNvPr id="8" name="Rounded Rectangle 2">
            <a:extLst>
              <a:ext uri="{FF2B5EF4-FFF2-40B4-BE49-F238E27FC236}">
                <a16:creationId xmlns:a16="http://schemas.microsoft.com/office/drawing/2014/main" id="{F7ABD399-8D6F-481B-B3A1-06C5A54BA801}"/>
              </a:ext>
            </a:extLst>
          </p:cNvPr>
          <p:cNvSpPr/>
          <p:nvPr/>
        </p:nvSpPr>
        <p:spPr>
          <a:xfrm>
            <a:off x="1857892" y="4141138"/>
            <a:ext cx="1372653" cy="1947734"/>
          </a:xfrm>
          <a:custGeom>
            <a:avLst/>
            <a:gdLst/>
            <a:ahLst/>
            <a:cxnLst/>
            <a:rect l="0" t="0" r="0" b="0"/>
            <a:pathLst>
              <a:path w="867066" h="1273904">
                <a:moveTo>
                  <a:pt x="565658" y="641006"/>
                </a:moveTo>
                <a:cubicBezTo>
                  <a:pt x="580156" y="665737"/>
                  <a:pt x="574897" y="703001"/>
                  <a:pt x="578398" y="742358"/>
                </a:cubicBezTo>
                <a:cubicBezTo>
                  <a:pt x="536859" y="711672"/>
                  <a:pt x="501827" y="654227"/>
                  <a:pt x="509236" y="615077"/>
                </a:cubicBezTo>
                <a:cubicBezTo>
                  <a:pt x="511299" y="603823"/>
                  <a:pt x="511294" y="591882"/>
                  <a:pt x="509821" y="579654"/>
                </a:cubicBezTo>
                <a:cubicBezTo>
                  <a:pt x="523601" y="591861"/>
                  <a:pt x="554061" y="621221"/>
                  <a:pt x="565658" y="641006"/>
                </a:cubicBezTo>
                <a:close/>
                <a:moveTo>
                  <a:pt x="344069" y="1273904"/>
                </a:moveTo>
                <a:lnTo>
                  <a:pt x="0" y="1273904"/>
                </a:lnTo>
                <a:cubicBezTo>
                  <a:pt x="0" y="1112153"/>
                  <a:pt x="82532" y="1063861"/>
                  <a:pt x="82532" y="834534"/>
                </a:cubicBezTo>
                <a:cubicBezTo>
                  <a:pt x="82532" y="834534"/>
                  <a:pt x="90158" y="747045"/>
                  <a:pt x="86696" y="718595"/>
                </a:cubicBezTo>
                <a:cubicBezTo>
                  <a:pt x="89996" y="681274"/>
                  <a:pt x="111041" y="620006"/>
                  <a:pt x="167281" y="588708"/>
                </a:cubicBezTo>
                <a:cubicBezTo>
                  <a:pt x="173623" y="569673"/>
                  <a:pt x="226175" y="504092"/>
                  <a:pt x="270028" y="492210"/>
                </a:cubicBezTo>
                <a:cubicBezTo>
                  <a:pt x="302578" y="460508"/>
                  <a:pt x="312538" y="463620"/>
                  <a:pt x="348284" y="454721"/>
                </a:cubicBezTo>
                <a:cubicBezTo>
                  <a:pt x="350221" y="443235"/>
                  <a:pt x="361109" y="403956"/>
                  <a:pt x="363075" y="390887"/>
                </a:cubicBezTo>
                <a:cubicBezTo>
                  <a:pt x="408533" y="233494"/>
                  <a:pt x="413655" y="111289"/>
                  <a:pt x="423069" y="55031"/>
                </a:cubicBezTo>
                <a:cubicBezTo>
                  <a:pt x="428084" y="25056"/>
                  <a:pt x="476487" y="0"/>
                  <a:pt x="501240" y="79118"/>
                </a:cubicBezTo>
                <a:cubicBezTo>
                  <a:pt x="525993" y="158237"/>
                  <a:pt x="514695" y="212645"/>
                  <a:pt x="492333" y="411663"/>
                </a:cubicBezTo>
                <a:cubicBezTo>
                  <a:pt x="491784" y="431275"/>
                  <a:pt x="501873" y="513691"/>
                  <a:pt x="509821" y="579654"/>
                </a:cubicBezTo>
                <a:cubicBezTo>
                  <a:pt x="511294" y="591882"/>
                  <a:pt x="511299" y="603823"/>
                  <a:pt x="509236" y="615077"/>
                </a:cubicBezTo>
                <a:cubicBezTo>
                  <a:pt x="501827" y="654227"/>
                  <a:pt x="536859" y="711672"/>
                  <a:pt x="578398" y="742358"/>
                </a:cubicBezTo>
                <a:cubicBezTo>
                  <a:pt x="587457" y="749051"/>
                  <a:pt x="597598" y="754471"/>
                  <a:pt x="608784" y="758150"/>
                </a:cubicBezTo>
                <a:cubicBezTo>
                  <a:pt x="621203" y="762235"/>
                  <a:pt x="635940" y="756658"/>
                  <a:pt x="644672" y="761253"/>
                </a:cubicBezTo>
                <a:cubicBezTo>
                  <a:pt x="771838" y="662332"/>
                  <a:pt x="867066" y="778253"/>
                  <a:pt x="806008" y="810154"/>
                </a:cubicBezTo>
                <a:cubicBezTo>
                  <a:pt x="550419" y="943693"/>
                  <a:pt x="608784" y="1000526"/>
                  <a:pt x="387954" y="1112153"/>
                </a:cubicBezTo>
                <a:cubicBezTo>
                  <a:pt x="379430" y="1116076"/>
                  <a:pt x="344069" y="1190914"/>
                  <a:pt x="344069" y="1273904"/>
                </a:cubicBezTo>
                <a:close/>
                <a:moveTo>
                  <a:pt x="387954" y="1112153"/>
                </a:moveTo>
                <a:cubicBezTo>
                  <a:pt x="399912" y="1098232"/>
                  <a:pt x="430365" y="1054966"/>
                  <a:pt x="430365" y="1000526"/>
                </a:cubicBezTo>
                <a:moveTo>
                  <a:pt x="153480" y="615077"/>
                </a:moveTo>
                <a:lnTo>
                  <a:pt x="167281" y="588708"/>
                </a:lnTo>
                <a:moveTo>
                  <a:pt x="348284" y="454721"/>
                </a:moveTo>
                <a:cubicBezTo>
                  <a:pt x="325567" y="474523"/>
                  <a:pt x="326261" y="504706"/>
                  <a:pt x="308211" y="532475"/>
                </a:cubicBezTo>
                <a:moveTo>
                  <a:pt x="270028" y="492210"/>
                </a:moveTo>
                <a:cubicBezTo>
                  <a:pt x="262715" y="504372"/>
                  <a:pt x="246679" y="532978"/>
                  <a:pt x="241044" y="550115"/>
                </a:cubicBezTo>
                <a:moveTo>
                  <a:pt x="703955" y="799047"/>
                </a:moveTo>
                <a:cubicBezTo>
                  <a:pt x="701868" y="791916"/>
                  <a:pt x="671085" y="775151"/>
                  <a:pt x="644672" y="761253"/>
                </a:cubicBezTo>
              </a:path>
            </a:pathLst>
          </a:custGeom>
          <a:noFill/>
          <a:ln w="12179">
            <a:solidFill>
              <a:srgbClr val="808080"/>
            </a:solidFill>
          </a:ln>
        </p:spPr>
        <p:txBody>
          <a:bodyPr rtlCol="0" anchor="ctr"/>
          <a:lstStyle/>
          <a:p>
            <a:pPr algn="ctr"/>
            <a:endParaRPr/>
          </a:p>
        </p:txBody>
      </p:sp>
      <p:sp>
        <p:nvSpPr>
          <p:cNvPr id="9" name="Rounded Rectangle 3">
            <a:extLst>
              <a:ext uri="{FF2B5EF4-FFF2-40B4-BE49-F238E27FC236}">
                <a16:creationId xmlns:a16="http://schemas.microsoft.com/office/drawing/2014/main" id="{83C33C44-7898-48DF-9C03-93CFBF2193B3}"/>
              </a:ext>
            </a:extLst>
          </p:cNvPr>
          <p:cNvSpPr/>
          <p:nvPr/>
        </p:nvSpPr>
        <p:spPr>
          <a:xfrm>
            <a:off x="4565687" y="1265951"/>
            <a:ext cx="3214667" cy="3277444"/>
          </a:xfrm>
          <a:custGeom>
            <a:avLst/>
            <a:gdLst/>
            <a:ahLst/>
            <a:cxnLst/>
            <a:rect l="0" t="0" r="0" b="0"/>
            <a:pathLst>
              <a:path w="1364104" h="2143593">
                <a:moveTo>
                  <a:pt x="0" y="0"/>
                </a:moveTo>
                <a:lnTo>
                  <a:pt x="1364104" y="0"/>
                </a:lnTo>
                <a:lnTo>
                  <a:pt x="1364104" y="2143593"/>
                </a:lnTo>
                <a:lnTo>
                  <a:pt x="0" y="2143593"/>
                </a:lnTo>
                <a:close/>
              </a:path>
            </a:pathLst>
          </a:custGeom>
          <a:noFill/>
          <a:ln w="12179">
            <a:solidFill>
              <a:srgbClr val="3CC583"/>
            </a:solidFill>
          </a:ln>
        </p:spPr>
        <p:txBody>
          <a:bodyPr rtlCol="0" anchor="ctr"/>
          <a:lstStyle/>
          <a:p>
            <a:pPr algn="ctr"/>
            <a:endParaRPr/>
          </a:p>
        </p:txBody>
      </p:sp>
      <p:sp>
        <p:nvSpPr>
          <p:cNvPr id="10" name="Rounded Rectangle 4">
            <a:extLst>
              <a:ext uri="{FF2B5EF4-FFF2-40B4-BE49-F238E27FC236}">
                <a16:creationId xmlns:a16="http://schemas.microsoft.com/office/drawing/2014/main" id="{1F8AAE49-5057-4C78-80B3-491FFDB65F4A}"/>
              </a:ext>
            </a:extLst>
          </p:cNvPr>
          <p:cNvSpPr/>
          <p:nvPr/>
        </p:nvSpPr>
        <p:spPr>
          <a:xfrm>
            <a:off x="5657851" y="4122297"/>
            <a:ext cx="1039563" cy="1952113"/>
          </a:xfrm>
          <a:custGeom>
            <a:avLst/>
            <a:gdLst/>
            <a:ahLst/>
            <a:cxnLst/>
            <a:rect l="0" t="0" r="0" b="0"/>
            <a:pathLst>
              <a:path w="656663" h="1276768">
                <a:moveTo>
                  <a:pt x="244398" y="431614"/>
                </a:moveTo>
                <a:cubicBezTo>
                  <a:pt x="245866" y="453945"/>
                  <a:pt x="246872" y="473980"/>
                  <a:pt x="247537" y="492271"/>
                </a:cubicBezTo>
                <a:cubicBezTo>
                  <a:pt x="248876" y="529109"/>
                  <a:pt x="248830" y="558877"/>
                  <a:pt x="248384" y="586102"/>
                </a:cubicBezTo>
                <a:cubicBezTo>
                  <a:pt x="248196" y="597600"/>
                  <a:pt x="247936" y="608645"/>
                  <a:pt x="247679" y="619577"/>
                </a:cubicBezTo>
                <a:cubicBezTo>
                  <a:pt x="248004" y="609555"/>
                  <a:pt x="248247" y="598227"/>
                  <a:pt x="248384" y="586102"/>
                </a:cubicBezTo>
                <a:cubicBezTo>
                  <a:pt x="248713" y="557068"/>
                  <a:pt x="248475" y="523464"/>
                  <a:pt x="247537" y="492271"/>
                </a:cubicBezTo>
                <a:cubicBezTo>
                  <a:pt x="246865" y="469969"/>
                  <a:pt x="245835" y="448900"/>
                  <a:pt x="244398" y="431614"/>
                </a:cubicBezTo>
                <a:close/>
                <a:moveTo>
                  <a:pt x="41174" y="650954"/>
                </a:moveTo>
                <a:lnTo>
                  <a:pt x="38714" y="656599"/>
                </a:lnTo>
                <a:lnTo>
                  <a:pt x="35937" y="661504"/>
                </a:lnTo>
                <a:lnTo>
                  <a:pt x="34332" y="663633"/>
                </a:lnTo>
                <a:lnTo>
                  <a:pt x="32726" y="665260"/>
                </a:lnTo>
                <a:cubicBezTo>
                  <a:pt x="34829" y="663455"/>
                  <a:pt x="36814" y="660488"/>
                  <a:pt x="38714" y="656599"/>
                </a:cubicBezTo>
                <a:cubicBezTo>
                  <a:pt x="41064" y="651788"/>
                  <a:pt x="43284" y="645566"/>
                  <a:pt x="45435" y="638392"/>
                </a:cubicBezTo>
                <a:lnTo>
                  <a:pt x="43367" y="644909"/>
                </a:lnTo>
                <a:close/>
                <a:moveTo>
                  <a:pt x="55567" y="598168"/>
                </a:moveTo>
                <a:cubicBezTo>
                  <a:pt x="56082" y="595939"/>
                  <a:pt x="56598" y="593697"/>
                  <a:pt x="57118" y="591448"/>
                </a:cubicBezTo>
                <a:lnTo>
                  <a:pt x="51011" y="617488"/>
                </a:lnTo>
                <a:cubicBezTo>
                  <a:pt x="52529" y="611283"/>
                  <a:pt x="54039" y="604784"/>
                  <a:pt x="55567" y="598168"/>
                </a:cubicBezTo>
                <a:close/>
                <a:moveTo>
                  <a:pt x="454972" y="1276768"/>
                </a:moveTo>
                <a:lnTo>
                  <a:pt x="130188" y="1276768"/>
                </a:lnTo>
                <a:lnTo>
                  <a:pt x="94220" y="1078930"/>
                </a:lnTo>
                <a:cubicBezTo>
                  <a:pt x="82735" y="1014626"/>
                  <a:pt x="28964" y="932649"/>
                  <a:pt x="7173" y="748514"/>
                </a:cubicBezTo>
                <a:lnTo>
                  <a:pt x="0" y="668835"/>
                </a:lnTo>
                <a:lnTo>
                  <a:pt x="1308" y="664710"/>
                </a:lnTo>
                <a:cubicBezTo>
                  <a:pt x="6470" y="644388"/>
                  <a:pt x="25177" y="594364"/>
                  <a:pt x="45152" y="578357"/>
                </a:cubicBezTo>
                <a:cubicBezTo>
                  <a:pt x="62355" y="564572"/>
                  <a:pt x="60463" y="561813"/>
                  <a:pt x="64194" y="562081"/>
                </a:cubicBezTo>
                <a:cubicBezTo>
                  <a:pt x="63036" y="566559"/>
                  <a:pt x="61906" y="571136"/>
                  <a:pt x="60799" y="575752"/>
                </a:cubicBezTo>
                <a:cubicBezTo>
                  <a:pt x="59548" y="580962"/>
                  <a:pt x="58326" y="586223"/>
                  <a:pt x="57118" y="591448"/>
                </a:cubicBezTo>
                <a:lnTo>
                  <a:pt x="60799" y="575752"/>
                </a:lnTo>
                <a:lnTo>
                  <a:pt x="64194" y="562081"/>
                </a:lnTo>
                <a:cubicBezTo>
                  <a:pt x="69219" y="542666"/>
                  <a:pt x="74798" y="525109"/>
                  <a:pt x="81592" y="514236"/>
                </a:cubicBezTo>
                <a:cubicBezTo>
                  <a:pt x="98775" y="486741"/>
                  <a:pt x="103451" y="473100"/>
                  <a:pt x="134834" y="472344"/>
                </a:cubicBezTo>
                <a:lnTo>
                  <a:pt x="134832" y="472370"/>
                </a:lnTo>
                <a:cubicBezTo>
                  <a:pt x="134149" y="482448"/>
                  <a:pt x="133680" y="492837"/>
                  <a:pt x="133286" y="503078"/>
                </a:cubicBezTo>
                <a:lnTo>
                  <a:pt x="133283" y="503135"/>
                </a:lnTo>
                <a:lnTo>
                  <a:pt x="133266" y="503616"/>
                </a:lnTo>
                <a:cubicBezTo>
                  <a:pt x="133167" y="506197"/>
                  <a:pt x="133073" y="508768"/>
                  <a:pt x="132981" y="511320"/>
                </a:cubicBezTo>
                <a:lnTo>
                  <a:pt x="132169" y="533300"/>
                </a:lnTo>
                <a:lnTo>
                  <a:pt x="131152" y="552956"/>
                </a:lnTo>
                <a:lnTo>
                  <a:pt x="131094" y="553796"/>
                </a:lnTo>
                <a:lnTo>
                  <a:pt x="129097" y="572928"/>
                </a:lnTo>
                <a:lnTo>
                  <a:pt x="127544" y="580622"/>
                </a:lnTo>
                <a:lnTo>
                  <a:pt x="125824" y="585759"/>
                </a:lnTo>
                <a:lnTo>
                  <a:pt x="124472" y="588262"/>
                </a:lnTo>
                <a:lnTo>
                  <a:pt x="123423" y="589549"/>
                </a:lnTo>
                <a:cubicBezTo>
                  <a:pt x="127767" y="585203"/>
                  <a:pt x="129845" y="571742"/>
                  <a:pt x="131094" y="553796"/>
                </a:cubicBezTo>
                <a:lnTo>
                  <a:pt x="131122" y="553527"/>
                </a:lnTo>
                <a:lnTo>
                  <a:pt x="131152" y="552956"/>
                </a:lnTo>
                <a:cubicBezTo>
                  <a:pt x="131985" y="540637"/>
                  <a:pt x="132444" y="526271"/>
                  <a:pt x="132981" y="511320"/>
                </a:cubicBezTo>
                <a:lnTo>
                  <a:pt x="133266" y="503616"/>
                </a:lnTo>
                <a:lnTo>
                  <a:pt x="133286" y="503078"/>
                </a:lnTo>
                <a:lnTo>
                  <a:pt x="134832" y="472370"/>
                </a:lnTo>
                <a:cubicBezTo>
                  <a:pt x="137317" y="435742"/>
                  <a:pt x="146668" y="408751"/>
                  <a:pt x="157590" y="396602"/>
                </a:cubicBezTo>
                <a:cubicBezTo>
                  <a:pt x="189090" y="361568"/>
                  <a:pt x="222346" y="373679"/>
                  <a:pt x="234412" y="389031"/>
                </a:cubicBezTo>
                <a:cubicBezTo>
                  <a:pt x="240452" y="396715"/>
                  <a:pt x="242308" y="406502"/>
                  <a:pt x="244398" y="431614"/>
                </a:cubicBezTo>
                <a:cubicBezTo>
                  <a:pt x="245866" y="453945"/>
                  <a:pt x="246872" y="473980"/>
                  <a:pt x="247537" y="492271"/>
                </a:cubicBezTo>
                <a:cubicBezTo>
                  <a:pt x="248475" y="523464"/>
                  <a:pt x="248713" y="557068"/>
                  <a:pt x="248384" y="586102"/>
                </a:cubicBezTo>
                <a:cubicBezTo>
                  <a:pt x="248196" y="597600"/>
                  <a:pt x="247936" y="608645"/>
                  <a:pt x="247679" y="619577"/>
                </a:cubicBezTo>
                <a:lnTo>
                  <a:pt x="247662" y="620332"/>
                </a:lnTo>
                <a:cubicBezTo>
                  <a:pt x="247999" y="610125"/>
                  <a:pt x="248243" y="598532"/>
                  <a:pt x="248384" y="586102"/>
                </a:cubicBezTo>
                <a:cubicBezTo>
                  <a:pt x="248830" y="558877"/>
                  <a:pt x="248876" y="529109"/>
                  <a:pt x="247537" y="492271"/>
                </a:cubicBezTo>
                <a:cubicBezTo>
                  <a:pt x="246865" y="469969"/>
                  <a:pt x="245835" y="448900"/>
                  <a:pt x="244398" y="431614"/>
                </a:cubicBezTo>
                <a:cubicBezTo>
                  <a:pt x="255757" y="260405"/>
                  <a:pt x="235473" y="115959"/>
                  <a:pt x="232540" y="56290"/>
                </a:cubicBezTo>
                <a:cubicBezTo>
                  <a:pt x="230976" y="24496"/>
                  <a:pt x="278089" y="0"/>
                  <a:pt x="315649" y="44764"/>
                </a:cubicBezTo>
                <a:cubicBezTo>
                  <a:pt x="353210" y="89529"/>
                  <a:pt x="346602" y="235309"/>
                  <a:pt x="404366" y="503282"/>
                </a:cubicBezTo>
                <a:cubicBezTo>
                  <a:pt x="415046" y="574975"/>
                  <a:pt x="419143" y="649796"/>
                  <a:pt x="429982" y="700191"/>
                </a:cubicBezTo>
                <a:lnTo>
                  <a:pt x="456644" y="710364"/>
                </a:lnTo>
                <a:cubicBezTo>
                  <a:pt x="474198" y="703313"/>
                  <a:pt x="510278" y="697728"/>
                  <a:pt x="525743" y="589578"/>
                </a:cubicBezTo>
                <a:cubicBezTo>
                  <a:pt x="541207" y="481428"/>
                  <a:pt x="656663" y="448250"/>
                  <a:pt x="634955" y="527319"/>
                </a:cubicBezTo>
                <a:cubicBezTo>
                  <a:pt x="617509" y="590868"/>
                  <a:pt x="623866" y="674126"/>
                  <a:pt x="599113" y="777986"/>
                </a:cubicBezTo>
                <a:cubicBezTo>
                  <a:pt x="567271" y="911589"/>
                  <a:pt x="473914" y="1017473"/>
                  <a:pt x="445953" y="1053412"/>
                </a:cubicBezTo>
                <a:cubicBezTo>
                  <a:pt x="439918" y="1061170"/>
                  <a:pt x="440100" y="1188514"/>
                  <a:pt x="454972" y="1276768"/>
                </a:cubicBezTo>
                <a:close/>
                <a:moveTo>
                  <a:pt x="38714" y="656599"/>
                </a:moveTo>
                <a:lnTo>
                  <a:pt x="41174" y="650954"/>
                </a:lnTo>
                <a:lnTo>
                  <a:pt x="43367" y="644909"/>
                </a:lnTo>
                <a:lnTo>
                  <a:pt x="45435" y="638392"/>
                </a:lnTo>
                <a:cubicBezTo>
                  <a:pt x="43284" y="645566"/>
                  <a:pt x="41064" y="651788"/>
                  <a:pt x="38714" y="656599"/>
                </a:cubicBezTo>
                <a:cubicBezTo>
                  <a:pt x="36814" y="660488"/>
                  <a:pt x="34829" y="663455"/>
                  <a:pt x="32726" y="665260"/>
                </a:cubicBezTo>
                <a:lnTo>
                  <a:pt x="34332" y="663633"/>
                </a:lnTo>
                <a:lnTo>
                  <a:pt x="35937" y="661504"/>
                </a:lnTo>
                <a:close/>
                <a:moveTo>
                  <a:pt x="429982" y="700191"/>
                </a:moveTo>
                <a:cubicBezTo>
                  <a:pt x="436263" y="729398"/>
                  <a:pt x="444810" y="750401"/>
                  <a:pt x="458215" y="757839"/>
                </a:cubicBezTo>
                <a:moveTo>
                  <a:pt x="247679" y="619577"/>
                </a:moveTo>
                <a:cubicBezTo>
                  <a:pt x="247673" y="619828"/>
                  <a:pt x="247667" y="620080"/>
                  <a:pt x="247662" y="620332"/>
                </a:cubicBezTo>
                <a:moveTo>
                  <a:pt x="81592" y="514236"/>
                </a:moveTo>
                <a:cubicBezTo>
                  <a:pt x="71462" y="530447"/>
                  <a:pt x="64034" y="561516"/>
                  <a:pt x="57118" y="591448"/>
                </a:cubicBezTo>
                <a:moveTo>
                  <a:pt x="32726" y="665260"/>
                </a:moveTo>
                <a:cubicBezTo>
                  <a:pt x="41627" y="657620"/>
                  <a:pt x="48407" y="629172"/>
                  <a:pt x="55567" y="598168"/>
                </a:cubicBezTo>
                <a:cubicBezTo>
                  <a:pt x="52193" y="612781"/>
                  <a:pt x="48903" y="626826"/>
                  <a:pt x="45435" y="638392"/>
                </a:cubicBezTo>
                <a:moveTo>
                  <a:pt x="51011" y="617488"/>
                </a:moveTo>
                <a:lnTo>
                  <a:pt x="47396" y="631539"/>
                </a:lnTo>
                <a:lnTo>
                  <a:pt x="45435" y="638392"/>
                </a:lnTo>
                <a:cubicBezTo>
                  <a:pt x="47332" y="632063"/>
                  <a:pt x="49177" y="624989"/>
                  <a:pt x="51011" y="617488"/>
                </a:cubicBezTo>
                <a:close/>
                <a:moveTo>
                  <a:pt x="133286" y="503078"/>
                </a:moveTo>
                <a:cubicBezTo>
                  <a:pt x="133280" y="503258"/>
                  <a:pt x="133273" y="503437"/>
                  <a:pt x="133266" y="503616"/>
                </a:cubicBezTo>
                <a:moveTo>
                  <a:pt x="131094" y="553796"/>
                </a:moveTo>
                <a:cubicBezTo>
                  <a:pt x="131114" y="553517"/>
                  <a:pt x="131132" y="553237"/>
                  <a:pt x="131152" y="552956"/>
                </a:cubicBezTo>
              </a:path>
            </a:pathLst>
          </a:custGeom>
          <a:noFill/>
          <a:ln w="12179">
            <a:solidFill>
              <a:srgbClr val="808080"/>
            </a:solidFill>
          </a:ln>
        </p:spPr>
        <p:txBody>
          <a:bodyPr rtlCol="0" anchor="ctr"/>
          <a:lstStyle/>
          <a:p>
            <a:pPr algn="ctr"/>
            <a:endParaRPr/>
          </a:p>
        </p:txBody>
      </p:sp>
      <p:sp>
        <p:nvSpPr>
          <p:cNvPr id="11" name="Rounded Rectangle 5">
            <a:extLst>
              <a:ext uri="{FF2B5EF4-FFF2-40B4-BE49-F238E27FC236}">
                <a16:creationId xmlns:a16="http://schemas.microsoft.com/office/drawing/2014/main" id="{9A36D9D7-B60E-45E4-A233-A17D3C63105F}"/>
              </a:ext>
            </a:extLst>
          </p:cNvPr>
          <p:cNvSpPr/>
          <p:nvPr/>
        </p:nvSpPr>
        <p:spPr>
          <a:xfrm>
            <a:off x="8093198" y="1265951"/>
            <a:ext cx="3034282" cy="3273146"/>
          </a:xfrm>
          <a:custGeom>
            <a:avLst/>
            <a:gdLst/>
            <a:ahLst/>
            <a:cxnLst/>
            <a:rect l="0" t="0" r="0" b="0"/>
            <a:pathLst>
              <a:path w="1364104" h="2338465">
                <a:moveTo>
                  <a:pt x="0" y="0"/>
                </a:moveTo>
                <a:lnTo>
                  <a:pt x="1364104" y="0"/>
                </a:lnTo>
                <a:lnTo>
                  <a:pt x="1364104" y="2338465"/>
                </a:lnTo>
                <a:lnTo>
                  <a:pt x="0" y="2338465"/>
                </a:lnTo>
                <a:close/>
              </a:path>
            </a:pathLst>
          </a:custGeom>
          <a:noFill/>
          <a:ln w="12179">
            <a:solidFill>
              <a:srgbClr val="92BD39"/>
            </a:solidFill>
          </a:ln>
        </p:spPr>
        <p:txBody>
          <a:bodyPr rtlCol="0" anchor="ctr"/>
          <a:lstStyle/>
          <a:p>
            <a:pPr algn="ctr"/>
            <a:endParaRPr/>
          </a:p>
        </p:txBody>
      </p:sp>
      <p:sp>
        <p:nvSpPr>
          <p:cNvPr id="12" name="Rounded Rectangle 6">
            <a:extLst>
              <a:ext uri="{FF2B5EF4-FFF2-40B4-BE49-F238E27FC236}">
                <a16:creationId xmlns:a16="http://schemas.microsoft.com/office/drawing/2014/main" id="{C04B53F2-F3AE-4268-8E3B-5B2B317FACE2}"/>
              </a:ext>
            </a:extLst>
          </p:cNvPr>
          <p:cNvSpPr/>
          <p:nvPr/>
        </p:nvSpPr>
        <p:spPr>
          <a:xfrm>
            <a:off x="9312133" y="4174443"/>
            <a:ext cx="1008629" cy="1914429"/>
          </a:xfrm>
          <a:custGeom>
            <a:avLst/>
            <a:gdLst/>
            <a:ahLst/>
            <a:cxnLst/>
            <a:rect l="0" t="0" r="0" b="0"/>
            <a:pathLst>
              <a:path w="637123" h="1252121">
                <a:moveTo>
                  <a:pt x="140958" y="1252121"/>
                </a:moveTo>
                <a:cubicBezTo>
                  <a:pt x="139084" y="1213800"/>
                  <a:pt x="156855" y="1116471"/>
                  <a:pt x="89662" y="1041701"/>
                </a:cubicBezTo>
                <a:cubicBezTo>
                  <a:pt x="22470" y="966931"/>
                  <a:pt x="0" y="807084"/>
                  <a:pt x="991" y="695683"/>
                </a:cubicBezTo>
                <a:cubicBezTo>
                  <a:pt x="1193" y="672966"/>
                  <a:pt x="14134" y="662362"/>
                  <a:pt x="45583" y="639908"/>
                </a:cubicBezTo>
                <a:cubicBezTo>
                  <a:pt x="112718" y="591975"/>
                  <a:pt x="162654" y="562730"/>
                  <a:pt x="162654" y="562730"/>
                </a:cubicBezTo>
                <a:cubicBezTo>
                  <a:pt x="221792" y="360896"/>
                  <a:pt x="211641" y="298570"/>
                  <a:pt x="241127" y="158528"/>
                </a:cubicBezTo>
                <a:cubicBezTo>
                  <a:pt x="259426" y="0"/>
                  <a:pt x="352713" y="36186"/>
                  <a:pt x="352713" y="83493"/>
                </a:cubicBezTo>
                <a:cubicBezTo>
                  <a:pt x="352713" y="130802"/>
                  <a:pt x="342111" y="159184"/>
                  <a:pt x="342111" y="224590"/>
                </a:cubicBezTo>
                <a:cubicBezTo>
                  <a:pt x="337011" y="305984"/>
                  <a:pt x="332182" y="419909"/>
                  <a:pt x="332180" y="504682"/>
                </a:cubicBezTo>
                <a:cubicBezTo>
                  <a:pt x="372823" y="454842"/>
                  <a:pt x="435760" y="499576"/>
                  <a:pt x="435001" y="540325"/>
                </a:cubicBezTo>
                <a:lnTo>
                  <a:pt x="435002" y="540302"/>
                </a:lnTo>
                <a:cubicBezTo>
                  <a:pt x="493337" y="525703"/>
                  <a:pt x="519235" y="572537"/>
                  <a:pt x="529282" y="621603"/>
                </a:cubicBezTo>
                <a:cubicBezTo>
                  <a:pt x="533244" y="621998"/>
                  <a:pt x="551488" y="627655"/>
                  <a:pt x="568433" y="642417"/>
                </a:cubicBezTo>
                <a:cubicBezTo>
                  <a:pt x="588111" y="659557"/>
                  <a:pt x="591581" y="710794"/>
                  <a:pt x="595244" y="729164"/>
                </a:cubicBezTo>
                <a:lnTo>
                  <a:pt x="596263" y="732937"/>
                </a:lnTo>
                <a:cubicBezTo>
                  <a:pt x="596263" y="732937"/>
                  <a:pt x="621016" y="757947"/>
                  <a:pt x="629069" y="803586"/>
                </a:cubicBezTo>
                <a:cubicBezTo>
                  <a:pt x="637123" y="849223"/>
                  <a:pt x="478114" y="1100134"/>
                  <a:pt x="478189" y="1150682"/>
                </a:cubicBezTo>
                <a:cubicBezTo>
                  <a:pt x="478230" y="1179197"/>
                  <a:pt x="469115" y="1197428"/>
                  <a:pt x="473673" y="1252121"/>
                </a:cubicBezTo>
                <a:close/>
                <a:moveTo>
                  <a:pt x="125510" y="703425"/>
                </a:moveTo>
                <a:cubicBezTo>
                  <a:pt x="124562" y="718739"/>
                  <a:pt x="124233" y="752272"/>
                  <a:pt x="124233" y="771320"/>
                </a:cubicBezTo>
                <a:moveTo>
                  <a:pt x="332180" y="504682"/>
                </a:moveTo>
                <a:lnTo>
                  <a:pt x="332180" y="540302"/>
                </a:lnTo>
                <a:moveTo>
                  <a:pt x="162654" y="562730"/>
                </a:moveTo>
                <a:cubicBezTo>
                  <a:pt x="141978" y="633300"/>
                  <a:pt x="128284" y="658625"/>
                  <a:pt x="125510" y="703425"/>
                </a:cubicBezTo>
                <a:moveTo>
                  <a:pt x="125510" y="703425"/>
                </a:moveTo>
                <a:cubicBezTo>
                  <a:pt x="113573" y="707211"/>
                  <a:pt x="89698" y="719812"/>
                  <a:pt x="89698" y="739932"/>
                </a:cubicBezTo>
              </a:path>
            </a:pathLst>
          </a:custGeom>
          <a:noFill/>
          <a:ln w="12179">
            <a:solidFill>
              <a:srgbClr val="808080"/>
            </a:solidFill>
          </a:ln>
        </p:spPr>
        <p:txBody>
          <a:bodyPr rtlCol="0" anchor="ctr"/>
          <a:lstStyle/>
          <a:p>
            <a:pPr algn="ctr"/>
            <a:endParaRPr dirty="0"/>
          </a:p>
        </p:txBody>
      </p:sp>
      <p:sp>
        <p:nvSpPr>
          <p:cNvPr id="13" name="TextBox 12">
            <a:extLst>
              <a:ext uri="{FF2B5EF4-FFF2-40B4-BE49-F238E27FC236}">
                <a16:creationId xmlns:a16="http://schemas.microsoft.com/office/drawing/2014/main" id="{B58F852D-7B5E-44DC-8DCC-1ABC700D5B3E}"/>
              </a:ext>
            </a:extLst>
          </p:cNvPr>
          <p:cNvSpPr txBox="1"/>
          <p:nvPr/>
        </p:nvSpPr>
        <p:spPr>
          <a:xfrm>
            <a:off x="5401867" y="2513908"/>
            <a:ext cx="1672823" cy="307777"/>
          </a:xfrm>
          <a:prstGeom prst="rect">
            <a:avLst/>
          </a:prstGeom>
          <a:noFill/>
          <a:ln>
            <a:noFill/>
          </a:ln>
        </p:spPr>
        <p:txBody>
          <a:bodyPr wrap="square" lIns="0" tIns="0" rIns="0" bIns="0" anchor="t">
            <a:spAutoFit/>
          </a:bodyPr>
          <a:lstStyle/>
          <a:p>
            <a:pPr algn="ctr"/>
            <a:r>
              <a:rPr lang="es-CO" sz="2000" b="1" dirty="0">
                <a:solidFill>
                  <a:srgbClr val="3CC583"/>
                </a:solidFill>
                <a:latin typeface="Roboto"/>
              </a:rPr>
              <a:t>PREVENCIÓN</a:t>
            </a:r>
          </a:p>
        </p:txBody>
      </p:sp>
      <p:sp>
        <p:nvSpPr>
          <p:cNvPr id="14" name="TextBox 13">
            <a:extLst>
              <a:ext uri="{FF2B5EF4-FFF2-40B4-BE49-F238E27FC236}">
                <a16:creationId xmlns:a16="http://schemas.microsoft.com/office/drawing/2014/main" id="{AC226EFA-5048-4B35-888F-56D04A094645}"/>
              </a:ext>
            </a:extLst>
          </p:cNvPr>
          <p:cNvSpPr txBox="1"/>
          <p:nvPr/>
        </p:nvSpPr>
        <p:spPr>
          <a:xfrm>
            <a:off x="1601881" y="2657996"/>
            <a:ext cx="1966700" cy="307777"/>
          </a:xfrm>
          <a:prstGeom prst="rect">
            <a:avLst/>
          </a:prstGeom>
          <a:noFill/>
          <a:ln>
            <a:noFill/>
          </a:ln>
        </p:spPr>
        <p:txBody>
          <a:bodyPr wrap="square" lIns="0" tIns="0" rIns="0" bIns="0" anchor="t">
            <a:spAutoFit/>
          </a:bodyPr>
          <a:lstStyle/>
          <a:p>
            <a:pPr algn="ctr"/>
            <a:r>
              <a:rPr lang="es-CO" sz="2000" b="1" dirty="0">
                <a:solidFill>
                  <a:srgbClr val="4E88E7"/>
                </a:solidFill>
                <a:latin typeface="Roboto"/>
              </a:rPr>
              <a:t>INVESTIGACIÓN</a:t>
            </a:r>
          </a:p>
        </p:txBody>
      </p:sp>
      <p:sp>
        <p:nvSpPr>
          <p:cNvPr id="15" name="TextBox 14">
            <a:extLst>
              <a:ext uri="{FF2B5EF4-FFF2-40B4-BE49-F238E27FC236}">
                <a16:creationId xmlns:a16="http://schemas.microsoft.com/office/drawing/2014/main" id="{D2EC2AFC-EC77-4DB2-8503-7A9C79FDDEBC}"/>
              </a:ext>
            </a:extLst>
          </p:cNvPr>
          <p:cNvSpPr txBox="1"/>
          <p:nvPr/>
        </p:nvSpPr>
        <p:spPr>
          <a:xfrm>
            <a:off x="4869152" y="3122319"/>
            <a:ext cx="2607736" cy="861774"/>
          </a:xfrm>
          <a:prstGeom prst="rect">
            <a:avLst/>
          </a:prstGeom>
          <a:noFill/>
          <a:ln>
            <a:noFill/>
          </a:ln>
        </p:spPr>
        <p:txBody>
          <a:bodyPr wrap="square" lIns="0" tIns="0" rIns="0" bIns="0" anchor="t">
            <a:spAutoFit/>
          </a:bodyPr>
          <a:lstStyle/>
          <a:p>
            <a:pPr algn="ctr"/>
            <a:r>
              <a:rPr lang="es-MX" b="1" dirty="0">
                <a:solidFill>
                  <a:srgbClr val="3CC583"/>
                </a:solidFill>
                <a:latin typeface="Roboto"/>
              </a:rPr>
              <a:t>IMPLEMENTAR CAMPAÑAS DE SALUD PÚBLICA PARA REDUCIR EL CONSUMO DE
TABACO Y ALCOHOL.</a:t>
            </a:r>
          </a:p>
        </p:txBody>
      </p:sp>
      <p:sp>
        <p:nvSpPr>
          <p:cNvPr id="16" name="TextBox 15">
            <a:extLst>
              <a:ext uri="{FF2B5EF4-FFF2-40B4-BE49-F238E27FC236}">
                <a16:creationId xmlns:a16="http://schemas.microsoft.com/office/drawing/2014/main" id="{A3E09AE0-88FB-4485-A569-5C5C6F1E3EEE}"/>
              </a:ext>
            </a:extLst>
          </p:cNvPr>
          <p:cNvSpPr txBox="1"/>
          <p:nvPr/>
        </p:nvSpPr>
        <p:spPr>
          <a:xfrm>
            <a:off x="1103496" y="3227659"/>
            <a:ext cx="3067764" cy="861774"/>
          </a:xfrm>
          <a:prstGeom prst="rect">
            <a:avLst/>
          </a:prstGeom>
          <a:noFill/>
          <a:ln>
            <a:noFill/>
          </a:ln>
        </p:spPr>
        <p:txBody>
          <a:bodyPr wrap="square" lIns="0" tIns="0" rIns="0" bIns="0" anchor="t">
            <a:spAutoFit/>
          </a:bodyPr>
          <a:lstStyle/>
          <a:p>
            <a:pPr algn="ctr"/>
            <a:r>
              <a:rPr lang="es-MX" b="1" dirty="0">
                <a:solidFill>
                  <a:srgbClr val="4E88E7"/>
                </a:solidFill>
                <a:latin typeface="Roboto"/>
              </a:rPr>
              <a:t>REALIZAR MÁS ESTUDIOS PARA
COMPRENDER LOS MECANISMOS VIRALES Y LOS FACTORES DE RIESGO.</a:t>
            </a:r>
          </a:p>
        </p:txBody>
      </p:sp>
      <p:sp>
        <p:nvSpPr>
          <p:cNvPr id="17" name="TextBox 16">
            <a:extLst>
              <a:ext uri="{FF2B5EF4-FFF2-40B4-BE49-F238E27FC236}">
                <a16:creationId xmlns:a16="http://schemas.microsoft.com/office/drawing/2014/main" id="{13B17A3C-E465-483E-A364-9E94B9B84030}"/>
              </a:ext>
            </a:extLst>
          </p:cNvPr>
          <p:cNvSpPr txBox="1"/>
          <p:nvPr/>
        </p:nvSpPr>
        <p:spPr>
          <a:xfrm>
            <a:off x="8239109" y="2479488"/>
            <a:ext cx="2621181" cy="615553"/>
          </a:xfrm>
          <a:prstGeom prst="rect">
            <a:avLst/>
          </a:prstGeom>
          <a:noFill/>
          <a:ln>
            <a:noFill/>
          </a:ln>
        </p:spPr>
        <p:txBody>
          <a:bodyPr wrap="square" lIns="0" tIns="0" rIns="0" bIns="0" anchor="t">
            <a:spAutoFit/>
          </a:bodyPr>
          <a:lstStyle/>
          <a:p>
            <a:pPr algn="ctr"/>
            <a:r>
              <a:rPr lang="es-CO" sz="2000" b="1" dirty="0">
                <a:solidFill>
                  <a:srgbClr val="92BD39"/>
                </a:solidFill>
                <a:latin typeface="Roboto"/>
              </a:rPr>
              <a:t>DIAGNÓSTICO
TEMPRANO</a:t>
            </a:r>
          </a:p>
        </p:txBody>
      </p:sp>
      <p:sp>
        <p:nvSpPr>
          <p:cNvPr id="18" name="TextBox 17">
            <a:extLst>
              <a:ext uri="{FF2B5EF4-FFF2-40B4-BE49-F238E27FC236}">
                <a16:creationId xmlns:a16="http://schemas.microsoft.com/office/drawing/2014/main" id="{8629C56D-B76A-43A0-8813-6EC93FFF9EBC}"/>
              </a:ext>
            </a:extLst>
          </p:cNvPr>
          <p:cNvSpPr txBox="1"/>
          <p:nvPr/>
        </p:nvSpPr>
        <p:spPr>
          <a:xfrm>
            <a:off x="8186299" y="3194544"/>
            <a:ext cx="2788002" cy="861774"/>
          </a:xfrm>
          <a:prstGeom prst="rect">
            <a:avLst/>
          </a:prstGeom>
          <a:noFill/>
          <a:ln>
            <a:noFill/>
          </a:ln>
        </p:spPr>
        <p:txBody>
          <a:bodyPr wrap="square" lIns="0" tIns="0" rIns="0" bIns="0" anchor="t">
            <a:spAutoFit/>
          </a:bodyPr>
          <a:lstStyle/>
          <a:p>
            <a:pPr algn="ctr"/>
            <a:r>
              <a:rPr lang="es-MX" b="1" dirty="0">
                <a:solidFill>
                  <a:srgbClr val="92BD39"/>
                </a:solidFill>
                <a:latin typeface="Roboto"/>
              </a:rPr>
              <a:t>DESARROLLAR MÉTODOS DE DETECCIÓN TEMPRANA PARA
MEJORAR LAS TASAS DE SUPERVIVENCIA.</a:t>
            </a:r>
          </a:p>
        </p:txBody>
      </p:sp>
      <p:sp>
        <p:nvSpPr>
          <p:cNvPr id="19" name="Rounded Rectangle 14">
            <a:extLst>
              <a:ext uri="{FF2B5EF4-FFF2-40B4-BE49-F238E27FC236}">
                <a16:creationId xmlns:a16="http://schemas.microsoft.com/office/drawing/2014/main" id="{CC585A66-801C-4005-8432-03CDAA3045B2}"/>
              </a:ext>
            </a:extLst>
          </p:cNvPr>
          <p:cNvSpPr/>
          <p:nvPr/>
        </p:nvSpPr>
        <p:spPr>
          <a:xfrm>
            <a:off x="5764343" y="1392935"/>
            <a:ext cx="1328136" cy="926464"/>
          </a:xfrm>
          <a:custGeom>
            <a:avLst/>
            <a:gdLst/>
            <a:ahLst/>
            <a:cxnLst/>
            <a:rect l="0" t="0" r="0" b="0"/>
            <a:pathLst>
              <a:path w="546372" h="487180">
                <a:moveTo>
                  <a:pt x="341026" y="243590"/>
                </a:moveTo>
                <a:lnTo>
                  <a:pt x="341026" y="462821"/>
                </a:lnTo>
                <a:cubicBezTo>
                  <a:pt x="341026" y="476274"/>
                  <a:pt x="330120" y="487180"/>
                  <a:pt x="316667" y="487180"/>
                </a:cubicBezTo>
                <a:lnTo>
                  <a:pt x="24359" y="487180"/>
                </a:lnTo>
                <a:cubicBezTo>
                  <a:pt x="10905" y="487180"/>
                  <a:pt x="0" y="476274"/>
                  <a:pt x="0" y="462821"/>
                </a:cubicBezTo>
                <a:lnTo>
                  <a:pt x="0" y="73077"/>
                </a:lnTo>
                <a:cubicBezTo>
                  <a:pt x="0" y="59623"/>
                  <a:pt x="10905" y="48718"/>
                  <a:pt x="24359" y="48718"/>
                </a:cubicBezTo>
                <a:lnTo>
                  <a:pt x="219231" y="48718"/>
                </a:lnTo>
                <a:moveTo>
                  <a:pt x="341026" y="267949"/>
                </a:moveTo>
                <a:lnTo>
                  <a:pt x="0" y="267949"/>
                </a:lnTo>
                <a:moveTo>
                  <a:pt x="73077" y="267949"/>
                </a:moveTo>
                <a:lnTo>
                  <a:pt x="73077" y="121795"/>
                </a:lnTo>
                <a:lnTo>
                  <a:pt x="0" y="121795"/>
                </a:lnTo>
                <a:moveTo>
                  <a:pt x="146154" y="267949"/>
                </a:moveTo>
                <a:lnTo>
                  <a:pt x="146154" y="133974"/>
                </a:lnTo>
                <a:cubicBezTo>
                  <a:pt x="146154" y="127248"/>
                  <a:pt x="140701" y="121795"/>
                  <a:pt x="133974" y="121795"/>
                </a:cubicBezTo>
                <a:lnTo>
                  <a:pt x="73077" y="121795"/>
                </a:lnTo>
                <a:moveTo>
                  <a:pt x="73077" y="487180"/>
                </a:moveTo>
                <a:lnTo>
                  <a:pt x="73077" y="353205"/>
                </a:lnTo>
                <a:cubicBezTo>
                  <a:pt x="73077" y="346479"/>
                  <a:pt x="67624" y="341026"/>
                  <a:pt x="60897" y="341026"/>
                </a:cubicBezTo>
                <a:lnTo>
                  <a:pt x="0" y="341026"/>
                </a:lnTo>
                <a:moveTo>
                  <a:pt x="219231" y="487180"/>
                </a:moveTo>
                <a:lnTo>
                  <a:pt x="219231" y="353205"/>
                </a:lnTo>
                <a:cubicBezTo>
                  <a:pt x="219231" y="346479"/>
                  <a:pt x="213778" y="341026"/>
                  <a:pt x="207051" y="341026"/>
                </a:cubicBezTo>
                <a:lnTo>
                  <a:pt x="158333" y="341026"/>
                </a:lnTo>
                <a:cubicBezTo>
                  <a:pt x="151607" y="341026"/>
                  <a:pt x="146154" y="346479"/>
                  <a:pt x="146154" y="353205"/>
                </a:cubicBezTo>
                <a:lnTo>
                  <a:pt x="146154" y="487180"/>
                </a:lnTo>
                <a:moveTo>
                  <a:pt x="146154" y="365385"/>
                </a:moveTo>
                <a:lnTo>
                  <a:pt x="73077" y="365385"/>
                </a:lnTo>
                <a:moveTo>
                  <a:pt x="179887" y="132781"/>
                </a:moveTo>
                <a:cubicBezTo>
                  <a:pt x="168046" y="135633"/>
                  <a:pt x="170898" y="147474"/>
                  <a:pt x="170898" y="147474"/>
                </a:cubicBezTo>
                <a:lnTo>
                  <a:pt x="193710" y="242202"/>
                </a:lnTo>
                <a:cubicBezTo>
                  <a:pt x="196561" y="254043"/>
                  <a:pt x="208402" y="251191"/>
                  <a:pt x="208402" y="251191"/>
                </a:cubicBezTo>
                <a:lnTo>
                  <a:pt x="243925" y="242636"/>
                </a:lnTo>
                <a:cubicBezTo>
                  <a:pt x="255766" y="239785"/>
                  <a:pt x="252915" y="227944"/>
                  <a:pt x="252915" y="227944"/>
                </a:cubicBezTo>
                <a:lnTo>
                  <a:pt x="230103" y="133216"/>
                </a:lnTo>
                <a:cubicBezTo>
                  <a:pt x="227251" y="121375"/>
                  <a:pt x="215410" y="124226"/>
                  <a:pt x="215410" y="124226"/>
                </a:cubicBezTo>
                <a:lnTo>
                  <a:pt x="179887" y="132781"/>
                </a:lnTo>
                <a:moveTo>
                  <a:pt x="286462" y="84525"/>
                </a:moveTo>
                <a:cubicBezTo>
                  <a:pt x="283295" y="80348"/>
                  <a:pt x="283295" y="74574"/>
                  <a:pt x="286462" y="70397"/>
                </a:cubicBezTo>
                <a:cubicBezTo>
                  <a:pt x="315789" y="28036"/>
                  <a:pt x="363349" y="1955"/>
                  <a:pt x="414834" y="0"/>
                </a:cubicBezTo>
                <a:cubicBezTo>
                  <a:pt x="466319" y="1955"/>
                  <a:pt x="513878" y="28036"/>
                  <a:pt x="543206" y="70397"/>
                </a:cubicBezTo>
                <a:cubicBezTo>
                  <a:pt x="546372" y="74574"/>
                  <a:pt x="546372" y="80348"/>
                  <a:pt x="543206" y="84525"/>
                </a:cubicBezTo>
                <a:cubicBezTo>
                  <a:pt x="513878" y="126886"/>
                  <a:pt x="466319" y="152967"/>
                  <a:pt x="414834" y="154923"/>
                </a:cubicBezTo>
                <a:cubicBezTo>
                  <a:pt x="363349" y="152967"/>
                  <a:pt x="315789" y="126886"/>
                  <a:pt x="286462" y="84525"/>
                </a:cubicBezTo>
                <a:close/>
                <a:moveTo>
                  <a:pt x="476462" y="14128"/>
                </a:moveTo>
                <a:lnTo>
                  <a:pt x="353205" y="141038"/>
                </a:lnTo>
              </a:path>
            </a:pathLst>
          </a:custGeom>
          <a:noFill/>
          <a:ln w="12179">
            <a:solidFill>
              <a:srgbClr val="3CC583"/>
            </a:solidFill>
          </a:ln>
        </p:spPr>
        <p:txBody>
          <a:bodyPr rtlCol="0" anchor="ctr"/>
          <a:lstStyle/>
          <a:p>
            <a:pPr algn="ctr"/>
            <a:endParaRPr/>
          </a:p>
        </p:txBody>
      </p:sp>
      <p:sp>
        <p:nvSpPr>
          <p:cNvPr id="20" name="Rounded Rectangle 15">
            <a:extLst>
              <a:ext uri="{FF2B5EF4-FFF2-40B4-BE49-F238E27FC236}">
                <a16:creationId xmlns:a16="http://schemas.microsoft.com/office/drawing/2014/main" id="{E67FEB1C-2956-40A1-80A7-6D7DAD33CEE4}"/>
              </a:ext>
            </a:extLst>
          </p:cNvPr>
          <p:cNvSpPr/>
          <p:nvPr/>
        </p:nvSpPr>
        <p:spPr>
          <a:xfrm>
            <a:off x="1894032" y="1298744"/>
            <a:ext cx="1250794" cy="1255123"/>
          </a:xfrm>
          <a:custGeom>
            <a:avLst/>
            <a:gdLst/>
            <a:ahLst/>
            <a:cxnLst/>
            <a:rect l="0" t="0" r="0" b="0"/>
            <a:pathLst>
              <a:path w="561183" h="560598">
                <a:moveTo>
                  <a:pt x="182692" y="383630"/>
                </a:moveTo>
                <a:lnTo>
                  <a:pt x="230387" y="335935"/>
                </a:lnTo>
                <a:cubicBezTo>
                  <a:pt x="252237" y="314085"/>
                  <a:pt x="243590" y="243590"/>
                  <a:pt x="243590" y="243590"/>
                </a:cubicBezTo>
                <a:cubicBezTo>
                  <a:pt x="243590" y="243590"/>
                  <a:pt x="173143" y="234845"/>
                  <a:pt x="151220" y="256768"/>
                </a:cubicBezTo>
                <a:lnTo>
                  <a:pt x="103525" y="304463"/>
                </a:lnTo>
                <a:moveTo>
                  <a:pt x="304463" y="103525"/>
                </a:moveTo>
                <a:lnTo>
                  <a:pt x="256768" y="151196"/>
                </a:lnTo>
                <a:cubicBezTo>
                  <a:pt x="234918" y="173119"/>
                  <a:pt x="243590" y="243590"/>
                  <a:pt x="243590" y="243590"/>
                </a:cubicBezTo>
                <a:cubicBezTo>
                  <a:pt x="243590" y="243590"/>
                  <a:pt x="314012" y="252310"/>
                  <a:pt x="335935" y="230387"/>
                </a:cubicBezTo>
                <a:lnTo>
                  <a:pt x="383630" y="182692"/>
                </a:lnTo>
                <a:moveTo>
                  <a:pt x="131270" y="276742"/>
                </a:moveTo>
                <a:lnTo>
                  <a:pt x="210413" y="355909"/>
                </a:lnTo>
                <a:moveTo>
                  <a:pt x="357249" y="209073"/>
                </a:moveTo>
                <a:lnTo>
                  <a:pt x="278082" y="129906"/>
                </a:lnTo>
                <a:moveTo>
                  <a:pt x="416100" y="415540"/>
                </a:moveTo>
                <a:lnTo>
                  <a:pt x="561183" y="560598"/>
                </a:lnTo>
                <a:moveTo>
                  <a:pt x="0" y="243590"/>
                </a:moveTo>
                <a:cubicBezTo>
                  <a:pt x="0" y="109059"/>
                  <a:pt x="109059" y="0"/>
                  <a:pt x="243590" y="0"/>
                </a:cubicBezTo>
                <a:cubicBezTo>
                  <a:pt x="378121" y="0"/>
                  <a:pt x="487180" y="109059"/>
                  <a:pt x="487180" y="243590"/>
                </a:cubicBezTo>
                <a:cubicBezTo>
                  <a:pt x="487180" y="378121"/>
                  <a:pt x="378121" y="487180"/>
                  <a:pt x="243590" y="487180"/>
                </a:cubicBezTo>
                <a:cubicBezTo>
                  <a:pt x="109059" y="487180"/>
                  <a:pt x="0" y="378121"/>
                  <a:pt x="0" y="243590"/>
                </a:cubicBezTo>
              </a:path>
            </a:pathLst>
          </a:custGeom>
          <a:noFill/>
          <a:ln w="12179">
            <a:solidFill>
              <a:srgbClr val="4E88E7"/>
            </a:solidFill>
          </a:ln>
        </p:spPr>
        <p:txBody>
          <a:bodyPr rtlCol="0" anchor="ctr"/>
          <a:lstStyle/>
          <a:p>
            <a:pPr algn="ctr"/>
            <a:endParaRPr/>
          </a:p>
        </p:txBody>
      </p:sp>
      <p:sp>
        <p:nvSpPr>
          <p:cNvPr id="21" name="Rounded Rectangle 16">
            <a:extLst>
              <a:ext uri="{FF2B5EF4-FFF2-40B4-BE49-F238E27FC236}">
                <a16:creationId xmlns:a16="http://schemas.microsoft.com/office/drawing/2014/main" id="{D1E9F2B4-4D21-4BC8-866A-8C7FA86AD9EC}"/>
              </a:ext>
            </a:extLst>
          </p:cNvPr>
          <p:cNvSpPr/>
          <p:nvPr/>
        </p:nvSpPr>
        <p:spPr>
          <a:xfrm>
            <a:off x="9105469" y="1298744"/>
            <a:ext cx="1098881" cy="1032836"/>
          </a:xfrm>
          <a:custGeom>
            <a:avLst/>
            <a:gdLst/>
            <a:ahLst/>
            <a:cxnLst/>
            <a:rect l="0" t="0" r="0" b="0"/>
            <a:pathLst>
              <a:path w="560257" h="564218">
                <a:moveTo>
                  <a:pt x="206262" y="392041"/>
                </a:moveTo>
                <a:cubicBezTo>
                  <a:pt x="206262" y="365967"/>
                  <a:pt x="227399" y="344831"/>
                  <a:pt x="253472" y="344831"/>
                </a:cubicBezTo>
                <a:cubicBezTo>
                  <a:pt x="279544" y="344831"/>
                  <a:pt x="300680" y="365967"/>
                  <a:pt x="300680" y="392041"/>
                </a:cubicBezTo>
                <a:cubicBezTo>
                  <a:pt x="300680" y="418112"/>
                  <a:pt x="279544" y="439249"/>
                  <a:pt x="253472" y="439249"/>
                </a:cubicBezTo>
                <a:cubicBezTo>
                  <a:pt x="227399" y="439249"/>
                  <a:pt x="206262" y="418112"/>
                  <a:pt x="206262" y="392041"/>
                </a:cubicBezTo>
                <a:close/>
                <a:moveTo>
                  <a:pt x="0" y="0"/>
                </a:moveTo>
                <a:moveTo>
                  <a:pt x="81297" y="564218"/>
                </a:moveTo>
                <a:lnTo>
                  <a:pt x="220147" y="425366"/>
                </a:lnTo>
                <a:moveTo>
                  <a:pt x="507734" y="450641"/>
                </a:moveTo>
                <a:lnTo>
                  <a:pt x="455971" y="388984"/>
                </a:lnTo>
                <a:cubicBezTo>
                  <a:pt x="448661" y="403599"/>
                  <a:pt x="433227" y="420119"/>
                  <a:pt x="418670" y="429327"/>
                </a:cubicBezTo>
                <a:cubicBezTo>
                  <a:pt x="385939" y="450032"/>
                  <a:pt x="349551" y="447292"/>
                  <a:pt x="322756" y="442420"/>
                </a:cubicBezTo>
                <a:cubicBezTo>
                  <a:pt x="305705" y="435112"/>
                  <a:pt x="295962" y="415625"/>
                  <a:pt x="300833" y="398574"/>
                </a:cubicBezTo>
                <a:cubicBezTo>
                  <a:pt x="310577" y="369343"/>
                  <a:pt x="334936" y="384263"/>
                  <a:pt x="373910" y="362340"/>
                </a:cubicBezTo>
                <a:cubicBezTo>
                  <a:pt x="405563" y="344536"/>
                  <a:pt x="390962" y="304334"/>
                  <a:pt x="373910" y="282413"/>
                </a:cubicBezTo>
                <a:cubicBezTo>
                  <a:pt x="356859" y="260490"/>
                  <a:pt x="327360" y="236947"/>
                  <a:pt x="293526" y="267707"/>
                </a:cubicBezTo>
                <a:cubicBezTo>
                  <a:pt x="266731" y="292066"/>
                  <a:pt x="276474" y="331038"/>
                  <a:pt x="247244" y="343218"/>
                </a:cubicBezTo>
                <a:cubicBezTo>
                  <a:pt x="237500" y="348090"/>
                  <a:pt x="208269" y="350528"/>
                  <a:pt x="198525" y="321297"/>
                </a:cubicBezTo>
                <a:cubicBezTo>
                  <a:pt x="188782" y="277451"/>
                  <a:pt x="205833" y="231168"/>
                  <a:pt x="242372" y="201937"/>
                </a:cubicBezTo>
                <a:cubicBezTo>
                  <a:pt x="256987" y="189757"/>
                  <a:pt x="271603" y="182451"/>
                  <a:pt x="288654" y="180015"/>
                </a:cubicBezTo>
                <a:lnTo>
                  <a:pt x="222884" y="94758"/>
                </a:lnTo>
                <a:cubicBezTo>
                  <a:pt x="213141" y="80143"/>
                  <a:pt x="215577" y="55784"/>
                  <a:pt x="230192" y="46040"/>
                </a:cubicBezTo>
                <a:cubicBezTo>
                  <a:pt x="244808" y="36297"/>
                  <a:pt x="266731" y="38732"/>
                  <a:pt x="278910" y="53348"/>
                </a:cubicBezTo>
                <a:lnTo>
                  <a:pt x="293526" y="72835"/>
                </a:lnTo>
                <a:cubicBezTo>
                  <a:pt x="283782" y="58219"/>
                  <a:pt x="286218" y="36296"/>
                  <a:pt x="300833" y="24116"/>
                </a:cubicBezTo>
                <a:cubicBezTo>
                  <a:pt x="315449" y="14373"/>
                  <a:pt x="337372" y="16808"/>
                  <a:pt x="349551" y="31424"/>
                </a:cubicBezTo>
                <a:lnTo>
                  <a:pt x="560257" y="282413"/>
                </a:lnTo>
                <a:moveTo>
                  <a:pt x="0" y="0"/>
                </a:moveTo>
                <a:moveTo>
                  <a:pt x="292308" y="71139"/>
                </a:moveTo>
                <a:lnTo>
                  <a:pt x="328846" y="119857"/>
                </a:lnTo>
              </a:path>
            </a:pathLst>
          </a:custGeom>
          <a:noFill/>
          <a:ln w="12179">
            <a:solidFill>
              <a:srgbClr val="92BD39"/>
            </a:solidFill>
          </a:ln>
        </p:spPr>
        <p:txBody>
          <a:bodyPr rtlCol="0" anchor="ctr"/>
          <a:lstStyle/>
          <a:p>
            <a:pPr algn="ctr"/>
            <a:endParaRPr/>
          </a:p>
        </p:txBody>
      </p:sp>
    </p:spTree>
    <p:extLst>
      <p:ext uri="{BB962C8B-B14F-4D97-AF65-F5344CB8AC3E}">
        <p14:creationId xmlns:p14="http://schemas.microsoft.com/office/powerpoint/2010/main" val="904949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25136" y="350095"/>
            <a:ext cx="4276725" cy="1177036"/>
          </a:xfrm>
        </p:spPr>
        <p:txBody>
          <a:bodyPr/>
          <a:lstStyle/>
          <a:p>
            <a:pPr algn="ctr"/>
            <a:r>
              <a:rPr lang="es-ES" sz="3600" dirty="0"/>
              <a:t>OBJETIVOS</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8</a:t>
            </a:fld>
            <a:endParaRPr lang="es-CO"/>
          </a:p>
        </p:txBody>
      </p:sp>
      <p:grpSp>
        <p:nvGrpSpPr>
          <p:cNvPr id="9" name="Group 8">
            <a:extLst>
              <a:ext uri="{FF2B5EF4-FFF2-40B4-BE49-F238E27FC236}">
                <a16:creationId xmlns:a16="http://schemas.microsoft.com/office/drawing/2014/main" id="{3469B1AB-D4D5-4EF6-AD2F-F23340631204}"/>
              </a:ext>
            </a:extLst>
          </p:cNvPr>
          <p:cNvGrpSpPr/>
          <p:nvPr/>
        </p:nvGrpSpPr>
        <p:grpSpPr>
          <a:xfrm>
            <a:off x="5468586" y="3719533"/>
            <a:ext cx="1507494" cy="1468461"/>
            <a:chOff x="3714768" y="3357674"/>
            <a:chExt cx="1257604" cy="1285970"/>
          </a:xfrm>
        </p:grpSpPr>
        <p:sp>
          <p:nvSpPr>
            <p:cNvPr id="10" name="Rounded Rectangle 1">
              <a:extLst>
                <a:ext uri="{FF2B5EF4-FFF2-40B4-BE49-F238E27FC236}">
                  <a16:creationId xmlns:a16="http://schemas.microsoft.com/office/drawing/2014/main" id="{95878403-4173-4BD4-9AF2-2A2D5476C358}"/>
                </a:ext>
              </a:extLst>
            </p:cNvPr>
            <p:cNvSpPr/>
            <p:nvPr/>
          </p:nvSpPr>
          <p:spPr>
            <a:xfrm>
              <a:off x="3714768" y="3357674"/>
              <a:ext cx="1257604" cy="1285970"/>
            </a:xfrm>
            <a:custGeom>
              <a:avLst/>
              <a:gdLst/>
              <a:ahLst/>
              <a:cxnLst/>
              <a:rect l="0" t="0" r="0" b="0"/>
              <a:pathLst>
                <a:path w="1257604" h="1285970">
                  <a:moveTo>
                    <a:pt x="10985" y="455334"/>
                  </a:moveTo>
                  <a:cubicBezTo>
                    <a:pt x="16051" y="439760"/>
                    <a:pt x="18923" y="430932"/>
                    <a:pt x="28753" y="400727"/>
                  </a:cubicBezTo>
                  <a:lnTo>
                    <a:pt x="232290" y="406127"/>
                  </a:lnTo>
                  <a:cubicBezTo>
                    <a:pt x="245383" y="388146"/>
                    <a:pt x="252907" y="377819"/>
                    <a:pt x="262130" y="365158"/>
                  </a:cubicBezTo>
                  <a:cubicBezTo>
                    <a:pt x="267040" y="358420"/>
                    <a:pt x="272431" y="351021"/>
                    <a:pt x="279399" y="341455"/>
                  </a:cubicBezTo>
                  <a:lnTo>
                    <a:pt x="210968" y="150555"/>
                  </a:lnTo>
                  <a:cubicBezTo>
                    <a:pt x="230575" y="136345"/>
                    <a:pt x="239631" y="129781"/>
                    <a:pt x="248688" y="123217"/>
                  </a:cubicBezTo>
                  <a:cubicBezTo>
                    <a:pt x="257743" y="116652"/>
                    <a:pt x="266800" y="110088"/>
                    <a:pt x="286407" y="95879"/>
                  </a:cubicBezTo>
                  <a:lnTo>
                    <a:pt x="447878" y="219345"/>
                  </a:lnTo>
                  <a:cubicBezTo>
                    <a:pt x="480380" y="208798"/>
                    <a:pt x="491684" y="205132"/>
                    <a:pt x="524172" y="194585"/>
                  </a:cubicBezTo>
                  <a:lnTo>
                    <a:pt x="581515" y="91"/>
                  </a:lnTo>
                  <a:lnTo>
                    <a:pt x="674821" y="0"/>
                  </a:lnTo>
                  <a:lnTo>
                    <a:pt x="732547" y="194379"/>
                  </a:lnTo>
                  <a:lnTo>
                    <a:pt x="754365" y="201412"/>
                  </a:lnTo>
                  <a:cubicBezTo>
                    <a:pt x="772387" y="207221"/>
                    <a:pt x="784836" y="211234"/>
                    <a:pt x="808889" y="218990"/>
                  </a:cubicBezTo>
                  <a:lnTo>
                    <a:pt x="970121" y="95206"/>
                  </a:lnTo>
                  <a:cubicBezTo>
                    <a:pt x="989752" y="109376"/>
                    <a:pt x="998820" y="115923"/>
                    <a:pt x="1007887" y="122469"/>
                  </a:cubicBezTo>
                  <a:cubicBezTo>
                    <a:pt x="1016955" y="129016"/>
                    <a:pt x="1026033" y="135562"/>
                    <a:pt x="1045664" y="149733"/>
                  </a:cubicBezTo>
                  <a:lnTo>
                    <a:pt x="977607" y="340767"/>
                  </a:lnTo>
                  <a:cubicBezTo>
                    <a:pt x="990809" y="358821"/>
                    <a:pt x="998362" y="369148"/>
                    <a:pt x="1007678" y="381884"/>
                  </a:cubicBezTo>
                  <a:cubicBezTo>
                    <a:pt x="1012564" y="388558"/>
                    <a:pt x="1017927" y="395893"/>
                    <a:pt x="1024842" y="405347"/>
                  </a:cubicBezTo>
                  <a:lnTo>
                    <a:pt x="1228372" y="399545"/>
                  </a:lnTo>
                  <a:cubicBezTo>
                    <a:pt x="1233201" y="414291"/>
                    <a:pt x="1236364" y="423941"/>
                    <a:pt x="1238926" y="431768"/>
                  </a:cubicBezTo>
                  <a:cubicBezTo>
                    <a:pt x="1244346" y="448308"/>
                    <a:pt x="1247089" y="456705"/>
                    <a:pt x="1257300" y="487861"/>
                  </a:cubicBezTo>
                  <a:lnTo>
                    <a:pt x="1089450" y="602581"/>
                  </a:lnTo>
                  <a:lnTo>
                    <a:pt x="1089526" y="682477"/>
                  </a:lnTo>
                  <a:lnTo>
                    <a:pt x="1257604" y="796865"/>
                  </a:lnTo>
                  <a:cubicBezTo>
                    <a:pt x="1252832" y="811542"/>
                    <a:pt x="1249699" y="821173"/>
                    <a:pt x="1247155" y="828981"/>
                  </a:cubicBezTo>
                  <a:cubicBezTo>
                    <a:pt x="1241745" y="845617"/>
                    <a:pt x="1239021" y="853982"/>
                    <a:pt x="1228848" y="885239"/>
                  </a:cubicBezTo>
                  <a:lnTo>
                    <a:pt x="1025309" y="879837"/>
                  </a:lnTo>
                  <a:cubicBezTo>
                    <a:pt x="1012136" y="897940"/>
                    <a:pt x="1004592" y="908285"/>
                    <a:pt x="995286" y="921063"/>
                  </a:cubicBezTo>
                  <a:cubicBezTo>
                    <a:pt x="990428" y="927733"/>
                    <a:pt x="985085" y="935066"/>
                    <a:pt x="978207" y="944511"/>
                  </a:cubicBezTo>
                  <a:lnTo>
                    <a:pt x="1046635" y="1135408"/>
                  </a:lnTo>
                  <a:cubicBezTo>
                    <a:pt x="1027023" y="1149619"/>
                    <a:pt x="1017974" y="1156182"/>
                    <a:pt x="1008916" y="1162745"/>
                  </a:cubicBezTo>
                  <a:cubicBezTo>
                    <a:pt x="999858" y="1169317"/>
                    <a:pt x="990800" y="1175880"/>
                    <a:pt x="971197" y="1190091"/>
                  </a:cubicBezTo>
                  <a:lnTo>
                    <a:pt x="809725" y="1066619"/>
                  </a:lnTo>
                  <a:cubicBezTo>
                    <a:pt x="801473" y="1069295"/>
                    <a:pt x="794588" y="1071533"/>
                    <a:pt x="788377" y="1073543"/>
                  </a:cubicBezTo>
                  <a:cubicBezTo>
                    <a:pt x="770119" y="1079468"/>
                    <a:pt x="757671" y="1083506"/>
                    <a:pt x="733430" y="1091384"/>
                  </a:cubicBezTo>
                  <a:lnTo>
                    <a:pt x="676088" y="1285874"/>
                  </a:lnTo>
                  <a:lnTo>
                    <a:pt x="582782" y="1285970"/>
                  </a:lnTo>
                  <a:lnTo>
                    <a:pt x="525056" y="1091584"/>
                  </a:lnTo>
                  <a:lnTo>
                    <a:pt x="503847" y="1084754"/>
                  </a:lnTo>
                  <a:cubicBezTo>
                    <a:pt x="485494" y="1078839"/>
                    <a:pt x="473038" y="1074820"/>
                    <a:pt x="448714" y="1066980"/>
                  </a:cubicBezTo>
                  <a:lnTo>
                    <a:pt x="287486" y="1190758"/>
                  </a:lnTo>
                  <a:cubicBezTo>
                    <a:pt x="267850" y="1176585"/>
                    <a:pt x="258781" y="1170041"/>
                    <a:pt x="249712" y="1163497"/>
                  </a:cubicBezTo>
                  <a:cubicBezTo>
                    <a:pt x="240643" y="1156954"/>
                    <a:pt x="231574" y="1150400"/>
                    <a:pt x="211938" y="1136237"/>
                  </a:cubicBezTo>
                  <a:lnTo>
                    <a:pt x="279994" y="945199"/>
                  </a:lnTo>
                  <a:cubicBezTo>
                    <a:pt x="266850" y="927220"/>
                    <a:pt x="259303" y="916905"/>
                    <a:pt x="250039" y="904241"/>
                  </a:cubicBezTo>
                  <a:cubicBezTo>
                    <a:pt x="245125" y="897525"/>
                    <a:pt x="239729" y="890148"/>
                    <a:pt x="232758" y="880618"/>
                  </a:cubicBezTo>
                  <a:lnTo>
                    <a:pt x="29231" y="886421"/>
                  </a:lnTo>
                  <a:cubicBezTo>
                    <a:pt x="24086" y="870711"/>
                    <a:pt x="20835" y="860786"/>
                    <a:pt x="18183" y="852687"/>
                  </a:cubicBezTo>
                  <a:cubicBezTo>
                    <a:pt x="13084" y="837117"/>
                    <a:pt x="10196" y="828298"/>
                    <a:pt x="303" y="798104"/>
                  </a:cubicBezTo>
                  <a:lnTo>
                    <a:pt x="168152" y="683385"/>
                  </a:lnTo>
                  <a:lnTo>
                    <a:pt x="168073" y="603488"/>
                  </a:lnTo>
                  <a:lnTo>
                    <a:pt x="0" y="489101"/>
                  </a:lnTo>
                  <a:cubicBezTo>
                    <a:pt x="5116" y="473373"/>
                    <a:pt x="8348" y="463439"/>
                    <a:pt x="10985" y="455334"/>
                  </a:cubicBezTo>
                  <a:close/>
                  <a:moveTo>
                    <a:pt x="628466" y="300086"/>
                  </a:moveTo>
                  <a:cubicBezTo>
                    <a:pt x="439091" y="300271"/>
                    <a:pt x="285717" y="453948"/>
                    <a:pt x="285904" y="643323"/>
                  </a:cubicBezTo>
                  <a:cubicBezTo>
                    <a:pt x="286090" y="832698"/>
                    <a:pt x="439766" y="986075"/>
                    <a:pt x="629141" y="985885"/>
                  </a:cubicBezTo>
                  <a:cubicBezTo>
                    <a:pt x="818516" y="985694"/>
                    <a:pt x="971892" y="832023"/>
                    <a:pt x="971702" y="642647"/>
                  </a:cubicBezTo>
                  <a:cubicBezTo>
                    <a:pt x="971521" y="453271"/>
                    <a:pt x="817841" y="299899"/>
                    <a:pt x="628466" y="300086"/>
                  </a:cubicBezTo>
                  <a:close/>
                </a:path>
              </a:pathLst>
            </a:custGeom>
            <a:solidFill>
              <a:srgbClr val="E8F9FF"/>
            </a:solidFill>
            <a:ln>
              <a:noFill/>
            </a:ln>
          </p:spPr>
          <p:txBody>
            <a:bodyPr rtlCol="0" anchor="ctr"/>
            <a:lstStyle/>
            <a:p>
              <a:pPr algn="ctr"/>
              <a:endParaRPr/>
            </a:p>
          </p:txBody>
        </p:sp>
        <p:sp>
          <p:nvSpPr>
            <p:cNvPr id="11" name="Rounded Rectangle 2">
              <a:extLst>
                <a:ext uri="{FF2B5EF4-FFF2-40B4-BE49-F238E27FC236}">
                  <a16:creationId xmlns:a16="http://schemas.microsoft.com/office/drawing/2014/main" id="{B0B016B0-D029-4F54-A238-853FE97B5727}"/>
                </a:ext>
              </a:extLst>
            </p:cNvPr>
            <p:cNvSpPr/>
            <p:nvPr/>
          </p:nvSpPr>
          <p:spPr>
            <a:xfrm>
              <a:off x="3714768" y="3357674"/>
              <a:ext cx="1257603" cy="1285966"/>
            </a:xfrm>
            <a:custGeom>
              <a:avLst/>
              <a:gdLst/>
              <a:ahLst/>
              <a:cxnLst/>
              <a:rect l="0" t="0" r="0" b="0"/>
              <a:pathLst>
                <a:path w="1257603" h="1285966">
                  <a:moveTo>
                    <a:pt x="10985" y="455334"/>
                  </a:moveTo>
                  <a:cubicBezTo>
                    <a:pt x="16051" y="439760"/>
                    <a:pt x="18923" y="430932"/>
                    <a:pt x="28753" y="400727"/>
                  </a:cubicBezTo>
                  <a:lnTo>
                    <a:pt x="232290" y="406127"/>
                  </a:lnTo>
                  <a:cubicBezTo>
                    <a:pt x="245383" y="388146"/>
                    <a:pt x="252907" y="377819"/>
                    <a:pt x="262130" y="365158"/>
                  </a:cubicBezTo>
                  <a:cubicBezTo>
                    <a:pt x="267040" y="358420"/>
                    <a:pt x="272431" y="351021"/>
                    <a:pt x="279399" y="341455"/>
                  </a:cubicBezTo>
                  <a:lnTo>
                    <a:pt x="210968" y="150555"/>
                  </a:lnTo>
                  <a:cubicBezTo>
                    <a:pt x="230575" y="136345"/>
                    <a:pt x="239631" y="129781"/>
                    <a:pt x="248688" y="123217"/>
                  </a:cubicBezTo>
                  <a:cubicBezTo>
                    <a:pt x="257743" y="116652"/>
                    <a:pt x="266800" y="110088"/>
                    <a:pt x="286407" y="95879"/>
                  </a:cubicBezTo>
                  <a:lnTo>
                    <a:pt x="447878" y="219345"/>
                  </a:lnTo>
                  <a:cubicBezTo>
                    <a:pt x="480380" y="208798"/>
                    <a:pt x="491684" y="205132"/>
                    <a:pt x="524172" y="194585"/>
                  </a:cubicBezTo>
                  <a:lnTo>
                    <a:pt x="581515" y="91"/>
                  </a:lnTo>
                  <a:lnTo>
                    <a:pt x="674821" y="0"/>
                  </a:lnTo>
                  <a:lnTo>
                    <a:pt x="732547" y="194379"/>
                  </a:lnTo>
                  <a:lnTo>
                    <a:pt x="754365" y="201412"/>
                  </a:lnTo>
                  <a:cubicBezTo>
                    <a:pt x="772387" y="207221"/>
                    <a:pt x="784836" y="211234"/>
                    <a:pt x="808889" y="218990"/>
                  </a:cubicBezTo>
                  <a:lnTo>
                    <a:pt x="970117" y="95206"/>
                  </a:lnTo>
                  <a:cubicBezTo>
                    <a:pt x="989753" y="109376"/>
                    <a:pt x="998821" y="115923"/>
                    <a:pt x="1007890" y="122469"/>
                  </a:cubicBezTo>
                  <a:cubicBezTo>
                    <a:pt x="1016960" y="129016"/>
                    <a:pt x="1026029" y="135562"/>
                    <a:pt x="1045664" y="149733"/>
                  </a:cubicBezTo>
                  <a:lnTo>
                    <a:pt x="977608" y="340767"/>
                  </a:lnTo>
                  <a:cubicBezTo>
                    <a:pt x="990808" y="358821"/>
                    <a:pt x="998362" y="369148"/>
                    <a:pt x="1007681" y="381884"/>
                  </a:cubicBezTo>
                  <a:cubicBezTo>
                    <a:pt x="1012562" y="388558"/>
                    <a:pt x="1017929" y="395893"/>
                    <a:pt x="1024844" y="405347"/>
                  </a:cubicBezTo>
                  <a:lnTo>
                    <a:pt x="1228371" y="399545"/>
                  </a:lnTo>
                  <a:cubicBezTo>
                    <a:pt x="1233201" y="414291"/>
                    <a:pt x="1236362" y="423941"/>
                    <a:pt x="1238925" y="431768"/>
                  </a:cubicBezTo>
                  <a:cubicBezTo>
                    <a:pt x="1244342" y="448308"/>
                    <a:pt x="1247092" y="456705"/>
                    <a:pt x="1257299" y="487861"/>
                  </a:cubicBezTo>
                  <a:lnTo>
                    <a:pt x="1089451" y="602581"/>
                  </a:lnTo>
                  <a:lnTo>
                    <a:pt x="1089529" y="682477"/>
                  </a:lnTo>
                  <a:lnTo>
                    <a:pt x="1257603" y="796865"/>
                  </a:lnTo>
                  <a:cubicBezTo>
                    <a:pt x="1252828" y="811542"/>
                    <a:pt x="1249696" y="821173"/>
                    <a:pt x="1247155" y="828981"/>
                  </a:cubicBezTo>
                  <a:cubicBezTo>
                    <a:pt x="1241743" y="845617"/>
                    <a:pt x="1239022" y="853982"/>
                    <a:pt x="1228849" y="885239"/>
                  </a:cubicBezTo>
                  <a:lnTo>
                    <a:pt x="1025311" y="879837"/>
                  </a:lnTo>
                  <a:cubicBezTo>
                    <a:pt x="1012132" y="897940"/>
                    <a:pt x="1004595" y="908285"/>
                    <a:pt x="995285" y="921063"/>
                  </a:cubicBezTo>
                  <a:cubicBezTo>
                    <a:pt x="990426" y="927733"/>
                    <a:pt x="985084" y="935066"/>
                    <a:pt x="978204" y="944511"/>
                  </a:cubicBezTo>
                  <a:lnTo>
                    <a:pt x="1046635" y="1135410"/>
                  </a:lnTo>
                  <a:cubicBezTo>
                    <a:pt x="1027027" y="1149619"/>
                    <a:pt x="1017971" y="1156184"/>
                    <a:pt x="1008915" y="1162749"/>
                  </a:cubicBezTo>
                  <a:cubicBezTo>
                    <a:pt x="999859" y="1169312"/>
                    <a:pt x="990803" y="1175877"/>
                    <a:pt x="971195" y="1190086"/>
                  </a:cubicBezTo>
                  <a:lnTo>
                    <a:pt x="809725" y="1066620"/>
                  </a:lnTo>
                  <a:cubicBezTo>
                    <a:pt x="801473" y="1069298"/>
                    <a:pt x="794588" y="1071532"/>
                    <a:pt x="788377" y="1073547"/>
                  </a:cubicBezTo>
                  <a:cubicBezTo>
                    <a:pt x="770119" y="1079473"/>
                    <a:pt x="757671" y="1083511"/>
                    <a:pt x="733430" y="1091381"/>
                  </a:cubicBezTo>
                  <a:lnTo>
                    <a:pt x="676088" y="1285874"/>
                  </a:lnTo>
                  <a:lnTo>
                    <a:pt x="582782" y="1285966"/>
                  </a:lnTo>
                  <a:lnTo>
                    <a:pt x="525056" y="1091586"/>
                  </a:lnTo>
                  <a:lnTo>
                    <a:pt x="503847" y="1084750"/>
                  </a:lnTo>
                  <a:cubicBezTo>
                    <a:pt x="485494" y="1078834"/>
                    <a:pt x="473038" y="1074820"/>
                    <a:pt x="448714" y="1066976"/>
                  </a:cubicBezTo>
                  <a:lnTo>
                    <a:pt x="287486" y="1190760"/>
                  </a:lnTo>
                  <a:cubicBezTo>
                    <a:pt x="267850" y="1176589"/>
                    <a:pt x="258781" y="1170043"/>
                    <a:pt x="249712" y="1163496"/>
                  </a:cubicBezTo>
                  <a:cubicBezTo>
                    <a:pt x="240643" y="1156950"/>
                    <a:pt x="231574" y="1150403"/>
                    <a:pt x="211938" y="1136233"/>
                  </a:cubicBezTo>
                  <a:lnTo>
                    <a:pt x="279994" y="945199"/>
                  </a:lnTo>
                  <a:cubicBezTo>
                    <a:pt x="266850" y="927220"/>
                    <a:pt x="259303" y="916905"/>
                    <a:pt x="250039" y="904241"/>
                  </a:cubicBezTo>
                  <a:cubicBezTo>
                    <a:pt x="245125" y="897525"/>
                    <a:pt x="239729" y="890148"/>
                    <a:pt x="232758" y="880618"/>
                  </a:cubicBezTo>
                  <a:lnTo>
                    <a:pt x="29231" y="886421"/>
                  </a:lnTo>
                  <a:cubicBezTo>
                    <a:pt x="24086" y="870711"/>
                    <a:pt x="20835" y="860786"/>
                    <a:pt x="18183" y="852687"/>
                  </a:cubicBezTo>
                  <a:cubicBezTo>
                    <a:pt x="13084" y="837117"/>
                    <a:pt x="10196" y="828298"/>
                    <a:pt x="303" y="798104"/>
                  </a:cubicBezTo>
                  <a:lnTo>
                    <a:pt x="168152" y="683385"/>
                  </a:lnTo>
                  <a:lnTo>
                    <a:pt x="168073" y="603488"/>
                  </a:lnTo>
                  <a:lnTo>
                    <a:pt x="0" y="489101"/>
                  </a:lnTo>
                  <a:cubicBezTo>
                    <a:pt x="5116" y="473373"/>
                    <a:pt x="8347" y="463439"/>
                    <a:pt x="10985" y="455334"/>
                  </a:cubicBezTo>
                  <a:close/>
                  <a:moveTo>
                    <a:pt x="628466" y="300086"/>
                  </a:moveTo>
                  <a:cubicBezTo>
                    <a:pt x="439091" y="300271"/>
                    <a:pt x="285717" y="453948"/>
                    <a:pt x="285904" y="643323"/>
                  </a:cubicBezTo>
                  <a:cubicBezTo>
                    <a:pt x="286090" y="832698"/>
                    <a:pt x="439766" y="986071"/>
                    <a:pt x="629141" y="985885"/>
                  </a:cubicBezTo>
                  <a:cubicBezTo>
                    <a:pt x="818516" y="985698"/>
                    <a:pt x="971890" y="832023"/>
                    <a:pt x="971703" y="642647"/>
                  </a:cubicBezTo>
                  <a:cubicBezTo>
                    <a:pt x="971516" y="453271"/>
                    <a:pt x="817841" y="299899"/>
                    <a:pt x="628466" y="300086"/>
                  </a:cubicBezTo>
                  <a:close/>
                </a:path>
              </a:pathLst>
            </a:custGeom>
            <a:noFill/>
            <a:ln w="14287">
              <a:solidFill>
                <a:srgbClr val="1EABDA"/>
              </a:solidFill>
            </a:ln>
          </p:spPr>
          <p:txBody>
            <a:bodyPr rtlCol="0" anchor="ctr"/>
            <a:lstStyle/>
            <a:p>
              <a:pPr algn="ctr"/>
              <a:endParaRPr/>
            </a:p>
          </p:txBody>
        </p:sp>
      </p:grpSp>
      <p:grpSp>
        <p:nvGrpSpPr>
          <p:cNvPr id="12" name="Group 11">
            <a:extLst>
              <a:ext uri="{FF2B5EF4-FFF2-40B4-BE49-F238E27FC236}">
                <a16:creationId xmlns:a16="http://schemas.microsoft.com/office/drawing/2014/main" id="{91D564B1-C995-4697-A9D3-33368E271C50}"/>
              </a:ext>
            </a:extLst>
          </p:cNvPr>
          <p:cNvGrpSpPr/>
          <p:nvPr/>
        </p:nvGrpSpPr>
        <p:grpSpPr>
          <a:xfrm>
            <a:off x="3971379" y="2631081"/>
            <a:ext cx="2092434" cy="1986702"/>
            <a:chOff x="2266950" y="2333625"/>
            <a:chExt cx="1745582" cy="1739807"/>
          </a:xfrm>
        </p:grpSpPr>
        <p:sp>
          <p:nvSpPr>
            <p:cNvPr id="13" name="Rounded Rectangle 4">
              <a:extLst>
                <a:ext uri="{FF2B5EF4-FFF2-40B4-BE49-F238E27FC236}">
                  <a16:creationId xmlns:a16="http://schemas.microsoft.com/office/drawing/2014/main" id="{2F3E5249-FBA6-4C07-BC37-4CE344DAEC47}"/>
                </a:ext>
              </a:extLst>
            </p:cNvPr>
            <p:cNvSpPr/>
            <p:nvPr/>
          </p:nvSpPr>
          <p:spPr>
            <a:xfrm>
              <a:off x="2266950" y="2333625"/>
              <a:ext cx="1745580" cy="1739807"/>
            </a:xfrm>
            <a:custGeom>
              <a:avLst/>
              <a:gdLst/>
              <a:ahLst/>
              <a:cxnLst/>
              <a:rect l="0" t="0" r="0" b="0"/>
              <a:pathLst>
                <a:path w="1745580" h="1739807">
                  <a:moveTo>
                    <a:pt x="0" y="898791"/>
                  </a:moveTo>
                  <a:lnTo>
                    <a:pt x="178581" y="844687"/>
                  </a:lnTo>
                  <a:cubicBezTo>
                    <a:pt x="181469" y="819932"/>
                    <a:pt x="183056" y="806337"/>
                    <a:pt x="184642" y="792742"/>
                  </a:cubicBezTo>
                  <a:cubicBezTo>
                    <a:pt x="186228" y="779148"/>
                    <a:pt x="187815" y="765554"/>
                    <a:pt x="190703" y="740798"/>
                  </a:cubicBezTo>
                  <a:lnTo>
                    <a:pt x="29391" y="646961"/>
                  </a:lnTo>
                  <a:cubicBezTo>
                    <a:pt x="37082" y="624162"/>
                    <a:pt x="41196" y="611968"/>
                    <a:pt x="44504" y="602164"/>
                  </a:cubicBezTo>
                  <a:cubicBezTo>
                    <a:pt x="49735" y="586657"/>
                    <a:pt x="52949" y="577130"/>
                    <a:pt x="65116" y="541073"/>
                  </a:cubicBezTo>
                  <a:lnTo>
                    <a:pt x="250235" y="564354"/>
                  </a:lnTo>
                  <a:cubicBezTo>
                    <a:pt x="262916" y="542941"/>
                    <a:pt x="269888" y="531172"/>
                    <a:pt x="276852" y="519417"/>
                  </a:cubicBezTo>
                  <a:cubicBezTo>
                    <a:pt x="283835" y="507630"/>
                    <a:pt x="290809" y="495855"/>
                    <a:pt x="303526" y="474384"/>
                  </a:cubicBezTo>
                  <a:lnTo>
                    <a:pt x="194281" y="322992"/>
                  </a:lnTo>
                  <a:cubicBezTo>
                    <a:pt x="215311" y="300152"/>
                    <a:pt x="223713" y="291024"/>
                    <a:pt x="232116" y="281898"/>
                  </a:cubicBezTo>
                  <a:cubicBezTo>
                    <a:pt x="240518" y="272770"/>
                    <a:pt x="248921" y="263643"/>
                    <a:pt x="269951" y="240802"/>
                  </a:cubicBezTo>
                  <a:lnTo>
                    <a:pt x="429612" y="337434"/>
                  </a:lnTo>
                  <a:cubicBezTo>
                    <a:pt x="449923" y="323016"/>
                    <a:pt x="461077" y="315099"/>
                    <a:pt x="472231" y="307183"/>
                  </a:cubicBezTo>
                  <a:cubicBezTo>
                    <a:pt x="483385" y="299265"/>
                    <a:pt x="494538" y="291348"/>
                    <a:pt x="514850" y="276930"/>
                  </a:cubicBezTo>
                  <a:lnTo>
                    <a:pt x="476569" y="94146"/>
                  </a:lnTo>
                  <a:lnTo>
                    <a:pt x="579087" y="49869"/>
                  </a:lnTo>
                  <a:lnTo>
                    <a:pt x="685682" y="203151"/>
                  </a:lnTo>
                  <a:cubicBezTo>
                    <a:pt x="710100" y="198249"/>
                    <a:pt x="723506" y="195558"/>
                    <a:pt x="736912" y="192866"/>
                  </a:cubicBezTo>
                  <a:cubicBezTo>
                    <a:pt x="750318" y="190175"/>
                    <a:pt x="763724" y="187483"/>
                    <a:pt x="788141" y="182582"/>
                  </a:cubicBezTo>
                  <a:lnTo>
                    <a:pt x="827421" y="0"/>
                  </a:lnTo>
                  <a:lnTo>
                    <a:pt x="939066" y="1284"/>
                  </a:lnTo>
                  <a:lnTo>
                    <a:pt x="974159" y="184711"/>
                  </a:lnTo>
                  <a:cubicBezTo>
                    <a:pt x="998458" y="190172"/>
                    <a:pt x="1011802" y="193172"/>
                    <a:pt x="1025147" y="196174"/>
                  </a:cubicBezTo>
                  <a:cubicBezTo>
                    <a:pt x="1038482" y="199174"/>
                    <a:pt x="1051826" y="202175"/>
                    <a:pt x="1076124" y="207635"/>
                  </a:cubicBezTo>
                  <a:lnTo>
                    <a:pt x="1186214" y="56851"/>
                  </a:lnTo>
                  <a:lnTo>
                    <a:pt x="1287684" y="103484"/>
                  </a:lnTo>
                  <a:lnTo>
                    <a:pt x="1245212" y="285341"/>
                  </a:lnTo>
                  <a:cubicBezTo>
                    <a:pt x="1274197" y="306934"/>
                    <a:pt x="1284217" y="314403"/>
                    <a:pt x="1302791" y="328240"/>
                  </a:cubicBezTo>
                  <a:cubicBezTo>
                    <a:pt x="1309811" y="333476"/>
                    <a:pt x="1318069" y="339625"/>
                    <a:pt x="1329032" y="347796"/>
                  </a:cubicBezTo>
                  <a:lnTo>
                    <a:pt x="1490881" y="254875"/>
                  </a:lnTo>
                  <a:cubicBezTo>
                    <a:pt x="1521694" y="289942"/>
                    <a:pt x="1524685" y="293349"/>
                    <a:pt x="1541697" y="312699"/>
                  </a:cubicBezTo>
                  <a:lnTo>
                    <a:pt x="1564633" y="338790"/>
                  </a:lnTo>
                  <a:lnTo>
                    <a:pt x="1451933" y="487623"/>
                  </a:lnTo>
                  <a:cubicBezTo>
                    <a:pt x="1464116" y="509326"/>
                    <a:pt x="1470812" y="521252"/>
                    <a:pt x="1477508" y="533167"/>
                  </a:cubicBezTo>
                  <a:cubicBezTo>
                    <a:pt x="1484214" y="545110"/>
                    <a:pt x="1490919" y="557042"/>
                    <a:pt x="1503130" y="578796"/>
                  </a:cubicBezTo>
                  <a:lnTo>
                    <a:pt x="1688734" y="559798"/>
                  </a:lnTo>
                  <a:cubicBezTo>
                    <a:pt x="1697993" y="589463"/>
                    <a:pt x="1701679" y="601305"/>
                    <a:pt x="1705384" y="613156"/>
                  </a:cubicBezTo>
                  <a:cubicBezTo>
                    <a:pt x="1709080" y="624997"/>
                    <a:pt x="1712775" y="636845"/>
                    <a:pt x="1722015" y="666483"/>
                  </a:cubicBezTo>
                  <a:lnTo>
                    <a:pt x="1558575" y="756572"/>
                  </a:lnTo>
                  <a:cubicBezTo>
                    <a:pt x="1560890" y="781388"/>
                    <a:pt x="1562166" y="795015"/>
                    <a:pt x="1563433" y="808642"/>
                  </a:cubicBezTo>
                  <a:cubicBezTo>
                    <a:pt x="1564709" y="822269"/>
                    <a:pt x="1565976" y="835896"/>
                    <a:pt x="1568300" y="860712"/>
                  </a:cubicBezTo>
                  <a:lnTo>
                    <a:pt x="1745580" y="918919"/>
                  </a:lnTo>
                  <a:cubicBezTo>
                    <a:pt x="1741979" y="949772"/>
                    <a:pt x="1740541" y="962101"/>
                    <a:pt x="1739103" y="974426"/>
                  </a:cubicBezTo>
                  <a:cubicBezTo>
                    <a:pt x="1737664" y="986751"/>
                    <a:pt x="1736226" y="999086"/>
                    <a:pt x="1732626" y="1029938"/>
                  </a:cubicBezTo>
                  <a:lnTo>
                    <a:pt x="1546717" y="1045702"/>
                  </a:lnTo>
                  <a:cubicBezTo>
                    <a:pt x="1538744" y="1069314"/>
                    <a:pt x="1534372" y="1082278"/>
                    <a:pt x="1530000" y="1095241"/>
                  </a:cubicBezTo>
                  <a:cubicBezTo>
                    <a:pt x="1525628" y="1108214"/>
                    <a:pt x="1521247" y="1121178"/>
                    <a:pt x="1513284" y="1144790"/>
                  </a:cubicBezTo>
                  <a:lnTo>
                    <a:pt x="1651587" y="1270139"/>
                  </a:lnTo>
                  <a:cubicBezTo>
                    <a:pt x="1635766" y="1296847"/>
                    <a:pt x="1629441" y="1307525"/>
                    <a:pt x="1623126" y="1318193"/>
                  </a:cubicBezTo>
                  <a:cubicBezTo>
                    <a:pt x="1616802" y="1328880"/>
                    <a:pt x="1610477" y="1339557"/>
                    <a:pt x="1594646" y="1366285"/>
                  </a:cubicBezTo>
                  <a:lnTo>
                    <a:pt x="1418405" y="1305001"/>
                  </a:lnTo>
                  <a:cubicBezTo>
                    <a:pt x="1401527" y="1323327"/>
                    <a:pt x="1392269" y="1333395"/>
                    <a:pt x="1383001" y="1343463"/>
                  </a:cubicBezTo>
                  <a:cubicBezTo>
                    <a:pt x="1373733" y="1353521"/>
                    <a:pt x="1364475" y="1363589"/>
                    <a:pt x="1347597" y="1381915"/>
                  </a:cubicBezTo>
                  <a:lnTo>
                    <a:pt x="1423006" y="1552736"/>
                  </a:lnTo>
                  <a:cubicBezTo>
                    <a:pt x="1397688" y="1570710"/>
                    <a:pt x="1387573" y="1577882"/>
                    <a:pt x="1377457" y="1585064"/>
                  </a:cubicBezTo>
                  <a:cubicBezTo>
                    <a:pt x="1367351" y="1592237"/>
                    <a:pt x="1357236" y="1599418"/>
                    <a:pt x="1331918" y="1617383"/>
                  </a:cubicBezTo>
                  <a:lnTo>
                    <a:pt x="1195816" y="1489643"/>
                  </a:lnTo>
                  <a:cubicBezTo>
                    <a:pt x="1172946" y="1499511"/>
                    <a:pt x="1160392" y="1504930"/>
                    <a:pt x="1147838" y="1510360"/>
                  </a:cubicBezTo>
                  <a:cubicBezTo>
                    <a:pt x="1135284" y="1515779"/>
                    <a:pt x="1122730" y="1521199"/>
                    <a:pt x="1099870" y="1531077"/>
                  </a:cubicBezTo>
                  <a:lnTo>
                    <a:pt x="1099346" y="1717833"/>
                  </a:lnTo>
                  <a:cubicBezTo>
                    <a:pt x="1084659" y="1720776"/>
                    <a:pt x="1074229" y="1722872"/>
                    <a:pt x="1065999" y="1724529"/>
                  </a:cubicBezTo>
                  <a:cubicBezTo>
                    <a:pt x="1040139" y="1729720"/>
                    <a:pt x="1036034" y="1730540"/>
                    <a:pt x="989866" y="1739807"/>
                  </a:cubicBezTo>
                  <a:lnTo>
                    <a:pt x="917436" y="1567691"/>
                  </a:lnTo>
                  <a:cubicBezTo>
                    <a:pt x="892808" y="1567405"/>
                    <a:pt x="879166" y="1567253"/>
                    <a:pt x="865640" y="1567091"/>
                  </a:cubicBezTo>
                  <a:cubicBezTo>
                    <a:pt x="851818" y="1566938"/>
                    <a:pt x="838120" y="1566776"/>
                    <a:pt x="812945" y="1566491"/>
                  </a:cubicBezTo>
                  <a:lnTo>
                    <a:pt x="736585" y="1736893"/>
                  </a:lnTo>
                  <a:cubicBezTo>
                    <a:pt x="706311" y="1730082"/>
                    <a:pt x="694214" y="1727358"/>
                    <a:pt x="682118" y="1724634"/>
                  </a:cubicBezTo>
                  <a:cubicBezTo>
                    <a:pt x="670019" y="1721919"/>
                    <a:pt x="657922" y="1719195"/>
                    <a:pt x="627637" y="1712394"/>
                  </a:cubicBezTo>
                  <a:lnTo>
                    <a:pt x="631417" y="1525676"/>
                  </a:lnTo>
                  <a:cubicBezTo>
                    <a:pt x="608788" y="1515275"/>
                    <a:pt x="596362" y="1509569"/>
                    <a:pt x="583936" y="1503854"/>
                  </a:cubicBezTo>
                  <a:cubicBezTo>
                    <a:pt x="571511" y="1498149"/>
                    <a:pt x="559086" y="1492434"/>
                    <a:pt x="536456" y="1482032"/>
                  </a:cubicBezTo>
                  <a:lnTo>
                    <a:pt x="397452" y="1606610"/>
                  </a:lnTo>
                  <a:cubicBezTo>
                    <a:pt x="363649" y="1581426"/>
                    <a:pt x="357411" y="1576787"/>
                    <a:pt x="341302" y="1564786"/>
                  </a:cubicBezTo>
                  <a:cubicBezTo>
                    <a:pt x="333685" y="1559109"/>
                    <a:pt x="323863" y="1551793"/>
                    <a:pt x="307876" y="1539887"/>
                  </a:cubicBezTo>
                  <a:lnTo>
                    <a:pt x="387196" y="1370857"/>
                  </a:lnTo>
                  <a:lnTo>
                    <a:pt x="318168" y="1292332"/>
                  </a:lnTo>
                  <a:lnTo>
                    <a:pt x="140561" y="1349540"/>
                  </a:lnTo>
                  <a:cubicBezTo>
                    <a:pt x="118092" y="1309535"/>
                    <a:pt x="115558" y="1305020"/>
                    <a:pt x="103507" y="1283550"/>
                  </a:cubicBezTo>
                  <a:lnTo>
                    <a:pt x="85856" y="1252108"/>
                  </a:lnTo>
                  <a:lnTo>
                    <a:pt x="227012" y="1129979"/>
                  </a:lnTo>
                  <a:lnTo>
                    <a:pt x="219331" y="1105357"/>
                  </a:lnTo>
                  <a:cubicBezTo>
                    <a:pt x="211004" y="1078668"/>
                    <a:pt x="207661" y="1067952"/>
                    <a:pt x="195874" y="1030138"/>
                  </a:cubicBezTo>
                  <a:lnTo>
                    <a:pt x="10375" y="1010088"/>
                  </a:lnTo>
                  <a:lnTo>
                    <a:pt x="10387" y="1010069"/>
                  </a:lnTo>
                  <a:cubicBezTo>
                    <a:pt x="7499" y="979141"/>
                    <a:pt x="6346" y="966787"/>
                    <a:pt x="5193" y="954433"/>
                  </a:cubicBezTo>
                  <a:cubicBezTo>
                    <a:pt x="4040" y="942072"/>
                    <a:pt x="2887" y="929716"/>
                    <a:pt x="0" y="898791"/>
                  </a:cubicBezTo>
                  <a:close/>
                  <a:moveTo>
                    <a:pt x="872780" y="527003"/>
                  </a:moveTo>
                  <a:cubicBezTo>
                    <a:pt x="683405" y="527003"/>
                    <a:pt x="529880" y="680527"/>
                    <a:pt x="529880" y="869903"/>
                  </a:cubicBezTo>
                  <a:cubicBezTo>
                    <a:pt x="529880" y="1059275"/>
                    <a:pt x="683405" y="1212799"/>
                    <a:pt x="872780" y="1212799"/>
                  </a:cubicBezTo>
                  <a:cubicBezTo>
                    <a:pt x="1062151" y="1212799"/>
                    <a:pt x="1215685" y="1059275"/>
                    <a:pt x="1215685" y="869903"/>
                  </a:cubicBezTo>
                  <a:cubicBezTo>
                    <a:pt x="1215685" y="680527"/>
                    <a:pt x="1062151" y="527003"/>
                    <a:pt x="872780" y="527003"/>
                  </a:cubicBezTo>
                  <a:close/>
                </a:path>
              </a:pathLst>
            </a:custGeom>
            <a:solidFill>
              <a:srgbClr val="F4FFDC"/>
            </a:solidFill>
            <a:ln>
              <a:noFill/>
            </a:ln>
          </p:spPr>
          <p:txBody>
            <a:bodyPr rtlCol="0" anchor="ctr"/>
            <a:lstStyle/>
            <a:p>
              <a:pPr algn="ctr"/>
              <a:endParaRPr/>
            </a:p>
          </p:txBody>
        </p:sp>
        <p:sp>
          <p:nvSpPr>
            <p:cNvPr id="14" name="Rounded Rectangle 5">
              <a:extLst>
                <a:ext uri="{FF2B5EF4-FFF2-40B4-BE49-F238E27FC236}">
                  <a16:creationId xmlns:a16="http://schemas.microsoft.com/office/drawing/2014/main" id="{08FE9E6E-C3DA-4B57-8970-E33591831144}"/>
                </a:ext>
              </a:extLst>
            </p:cNvPr>
            <p:cNvSpPr/>
            <p:nvPr/>
          </p:nvSpPr>
          <p:spPr>
            <a:xfrm>
              <a:off x="2266950" y="2333625"/>
              <a:ext cx="1745582" cy="1739803"/>
            </a:xfrm>
            <a:custGeom>
              <a:avLst/>
              <a:gdLst/>
              <a:ahLst/>
              <a:cxnLst/>
              <a:rect l="0" t="0" r="0" b="0"/>
              <a:pathLst>
                <a:path w="1745582" h="1739803">
                  <a:moveTo>
                    <a:pt x="0" y="898791"/>
                  </a:moveTo>
                  <a:lnTo>
                    <a:pt x="178581" y="844687"/>
                  </a:lnTo>
                  <a:cubicBezTo>
                    <a:pt x="181469" y="819932"/>
                    <a:pt x="183056" y="806337"/>
                    <a:pt x="184642" y="792742"/>
                  </a:cubicBezTo>
                  <a:cubicBezTo>
                    <a:pt x="186228" y="779148"/>
                    <a:pt x="187815" y="765554"/>
                    <a:pt x="190703" y="740798"/>
                  </a:cubicBezTo>
                  <a:lnTo>
                    <a:pt x="29391" y="646961"/>
                  </a:lnTo>
                  <a:cubicBezTo>
                    <a:pt x="37082" y="624162"/>
                    <a:pt x="41196" y="611968"/>
                    <a:pt x="44503" y="602164"/>
                  </a:cubicBezTo>
                  <a:cubicBezTo>
                    <a:pt x="49735" y="586657"/>
                    <a:pt x="52949" y="577130"/>
                    <a:pt x="65116" y="541073"/>
                  </a:cubicBezTo>
                  <a:lnTo>
                    <a:pt x="250235" y="564354"/>
                  </a:lnTo>
                  <a:cubicBezTo>
                    <a:pt x="262916" y="542941"/>
                    <a:pt x="269888" y="531172"/>
                    <a:pt x="276852" y="519417"/>
                  </a:cubicBezTo>
                  <a:cubicBezTo>
                    <a:pt x="283835" y="507630"/>
                    <a:pt x="290809" y="495855"/>
                    <a:pt x="303526" y="474384"/>
                  </a:cubicBezTo>
                  <a:lnTo>
                    <a:pt x="194281" y="322992"/>
                  </a:lnTo>
                  <a:cubicBezTo>
                    <a:pt x="215311" y="300152"/>
                    <a:pt x="223713" y="291024"/>
                    <a:pt x="232116" y="281898"/>
                  </a:cubicBezTo>
                  <a:cubicBezTo>
                    <a:pt x="240518" y="272770"/>
                    <a:pt x="248921" y="263643"/>
                    <a:pt x="269951" y="240802"/>
                  </a:cubicBezTo>
                  <a:lnTo>
                    <a:pt x="429612" y="337434"/>
                  </a:lnTo>
                  <a:cubicBezTo>
                    <a:pt x="449923" y="323016"/>
                    <a:pt x="461077" y="315099"/>
                    <a:pt x="472231" y="307183"/>
                  </a:cubicBezTo>
                  <a:cubicBezTo>
                    <a:pt x="483385" y="299265"/>
                    <a:pt x="494538" y="291348"/>
                    <a:pt x="514850" y="276930"/>
                  </a:cubicBezTo>
                  <a:lnTo>
                    <a:pt x="476569" y="94146"/>
                  </a:lnTo>
                  <a:lnTo>
                    <a:pt x="579087" y="49869"/>
                  </a:lnTo>
                  <a:lnTo>
                    <a:pt x="685682" y="203151"/>
                  </a:lnTo>
                  <a:cubicBezTo>
                    <a:pt x="710100" y="198249"/>
                    <a:pt x="723506" y="195558"/>
                    <a:pt x="736912" y="192866"/>
                  </a:cubicBezTo>
                  <a:cubicBezTo>
                    <a:pt x="750318" y="190175"/>
                    <a:pt x="763724" y="187483"/>
                    <a:pt x="788141" y="182582"/>
                  </a:cubicBezTo>
                  <a:lnTo>
                    <a:pt x="827421" y="0"/>
                  </a:lnTo>
                  <a:lnTo>
                    <a:pt x="939066" y="1284"/>
                  </a:lnTo>
                  <a:lnTo>
                    <a:pt x="974162" y="184711"/>
                  </a:lnTo>
                  <a:cubicBezTo>
                    <a:pt x="998461" y="190172"/>
                    <a:pt x="1011802" y="193172"/>
                    <a:pt x="1025143" y="196174"/>
                  </a:cubicBezTo>
                  <a:cubicBezTo>
                    <a:pt x="1038484" y="199174"/>
                    <a:pt x="1051824" y="202175"/>
                    <a:pt x="1076123" y="207635"/>
                  </a:cubicBezTo>
                  <a:lnTo>
                    <a:pt x="1186212" y="56851"/>
                  </a:lnTo>
                  <a:lnTo>
                    <a:pt x="1287684" y="103484"/>
                  </a:lnTo>
                  <a:lnTo>
                    <a:pt x="1245208" y="285341"/>
                  </a:lnTo>
                  <a:cubicBezTo>
                    <a:pt x="1274195" y="306934"/>
                    <a:pt x="1284217" y="314403"/>
                    <a:pt x="1302787" y="328240"/>
                  </a:cubicBezTo>
                  <a:cubicBezTo>
                    <a:pt x="1309814" y="333476"/>
                    <a:pt x="1318065" y="339625"/>
                    <a:pt x="1329031" y="347796"/>
                  </a:cubicBezTo>
                  <a:lnTo>
                    <a:pt x="1490879" y="254875"/>
                  </a:lnTo>
                  <a:cubicBezTo>
                    <a:pt x="1521695" y="289942"/>
                    <a:pt x="1524689" y="293349"/>
                    <a:pt x="1541700" y="312699"/>
                  </a:cubicBezTo>
                  <a:lnTo>
                    <a:pt x="1564636" y="338790"/>
                  </a:lnTo>
                  <a:lnTo>
                    <a:pt x="1451932" y="487623"/>
                  </a:lnTo>
                  <a:cubicBezTo>
                    <a:pt x="1464118" y="509326"/>
                    <a:pt x="1470817" y="521252"/>
                    <a:pt x="1477509" y="533167"/>
                  </a:cubicBezTo>
                  <a:cubicBezTo>
                    <a:pt x="1484216" y="545110"/>
                    <a:pt x="1490918" y="557042"/>
                    <a:pt x="1503132" y="578796"/>
                  </a:cubicBezTo>
                  <a:lnTo>
                    <a:pt x="1688737" y="559798"/>
                  </a:lnTo>
                  <a:cubicBezTo>
                    <a:pt x="1697988" y="589463"/>
                    <a:pt x="1701684" y="601305"/>
                    <a:pt x="1705381" y="613156"/>
                  </a:cubicBezTo>
                  <a:cubicBezTo>
                    <a:pt x="1709076" y="624997"/>
                    <a:pt x="1712773" y="636845"/>
                    <a:pt x="1722015" y="666483"/>
                  </a:cubicBezTo>
                  <a:lnTo>
                    <a:pt x="1558575" y="756572"/>
                  </a:lnTo>
                  <a:cubicBezTo>
                    <a:pt x="1560893" y="781388"/>
                    <a:pt x="1562164" y="795015"/>
                    <a:pt x="1563436" y="808642"/>
                  </a:cubicBezTo>
                  <a:cubicBezTo>
                    <a:pt x="1564707" y="822269"/>
                    <a:pt x="1565979" y="835896"/>
                    <a:pt x="1568296" y="860712"/>
                  </a:cubicBezTo>
                  <a:lnTo>
                    <a:pt x="1745582" y="918919"/>
                  </a:lnTo>
                  <a:cubicBezTo>
                    <a:pt x="1741982" y="949772"/>
                    <a:pt x="1740544" y="962100"/>
                    <a:pt x="1739105" y="974427"/>
                  </a:cubicBezTo>
                  <a:cubicBezTo>
                    <a:pt x="1737667" y="986754"/>
                    <a:pt x="1736230" y="999082"/>
                    <a:pt x="1732628" y="1029935"/>
                  </a:cubicBezTo>
                  <a:lnTo>
                    <a:pt x="1546714" y="1045697"/>
                  </a:lnTo>
                  <a:cubicBezTo>
                    <a:pt x="1538745" y="1069311"/>
                    <a:pt x="1534371" y="1082278"/>
                    <a:pt x="1529998" y="1095245"/>
                  </a:cubicBezTo>
                  <a:cubicBezTo>
                    <a:pt x="1525624" y="1108211"/>
                    <a:pt x="1521251" y="1121178"/>
                    <a:pt x="1513282" y="1144792"/>
                  </a:cubicBezTo>
                  <a:lnTo>
                    <a:pt x="1651586" y="1270142"/>
                  </a:lnTo>
                  <a:cubicBezTo>
                    <a:pt x="1635771" y="1296845"/>
                    <a:pt x="1629445" y="1307526"/>
                    <a:pt x="1623126" y="1318197"/>
                  </a:cubicBezTo>
                  <a:cubicBezTo>
                    <a:pt x="1616800" y="1328879"/>
                    <a:pt x="1610479" y="1339553"/>
                    <a:pt x="1594645" y="1366287"/>
                  </a:cubicBezTo>
                  <a:lnTo>
                    <a:pt x="1418405" y="1304998"/>
                  </a:lnTo>
                  <a:cubicBezTo>
                    <a:pt x="1401529" y="1323330"/>
                    <a:pt x="1392265" y="1333394"/>
                    <a:pt x="1383001" y="1343458"/>
                  </a:cubicBezTo>
                  <a:cubicBezTo>
                    <a:pt x="1373736" y="1353522"/>
                    <a:pt x="1364472" y="1363587"/>
                    <a:pt x="1347596" y="1381919"/>
                  </a:cubicBezTo>
                  <a:lnTo>
                    <a:pt x="1423005" y="1552735"/>
                  </a:lnTo>
                  <a:cubicBezTo>
                    <a:pt x="1397689" y="1570705"/>
                    <a:pt x="1387576" y="1577885"/>
                    <a:pt x="1377461" y="1585063"/>
                  </a:cubicBezTo>
                  <a:cubicBezTo>
                    <a:pt x="1367348" y="1592240"/>
                    <a:pt x="1357233" y="1599417"/>
                    <a:pt x="1331919" y="1617380"/>
                  </a:cubicBezTo>
                  <a:lnTo>
                    <a:pt x="1195815" y="1489638"/>
                  </a:lnTo>
                  <a:cubicBezTo>
                    <a:pt x="1172948" y="1499513"/>
                    <a:pt x="1160395" y="1504934"/>
                    <a:pt x="1147842" y="1510356"/>
                  </a:cubicBezTo>
                  <a:cubicBezTo>
                    <a:pt x="1135288" y="1515778"/>
                    <a:pt x="1122735" y="1521199"/>
                    <a:pt x="1099868" y="1531073"/>
                  </a:cubicBezTo>
                  <a:lnTo>
                    <a:pt x="1099345" y="1717830"/>
                  </a:lnTo>
                  <a:cubicBezTo>
                    <a:pt x="1084657" y="1720780"/>
                    <a:pt x="1074227" y="1722874"/>
                    <a:pt x="1065999" y="1724526"/>
                  </a:cubicBezTo>
                  <a:cubicBezTo>
                    <a:pt x="1040141" y="1729719"/>
                    <a:pt x="1036034" y="1730543"/>
                    <a:pt x="989862" y="1739803"/>
                  </a:cubicBezTo>
                  <a:lnTo>
                    <a:pt x="917436" y="1567690"/>
                  </a:lnTo>
                  <a:cubicBezTo>
                    <a:pt x="892808" y="1567407"/>
                    <a:pt x="879166" y="1567250"/>
                    <a:pt x="865640" y="1567093"/>
                  </a:cubicBezTo>
                  <a:cubicBezTo>
                    <a:pt x="851818" y="1566934"/>
                    <a:pt x="838120" y="1566776"/>
                    <a:pt x="812945" y="1566488"/>
                  </a:cubicBezTo>
                  <a:lnTo>
                    <a:pt x="736585" y="1736889"/>
                  </a:lnTo>
                  <a:cubicBezTo>
                    <a:pt x="706311" y="1730079"/>
                    <a:pt x="694214" y="1727357"/>
                    <a:pt x="682118" y="1724637"/>
                  </a:cubicBezTo>
                  <a:cubicBezTo>
                    <a:pt x="670019" y="1721918"/>
                    <a:pt x="657922" y="1719199"/>
                    <a:pt x="627637" y="1712394"/>
                  </a:cubicBezTo>
                  <a:lnTo>
                    <a:pt x="631417" y="1525672"/>
                  </a:lnTo>
                  <a:cubicBezTo>
                    <a:pt x="608788" y="1515275"/>
                    <a:pt x="596362" y="1509564"/>
                    <a:pt x="583936" y="1503854"/>
                  </a:cubicBezTo>
                  <a:cubicBezTo>
                    <a:pt x="571511" y="1498144"/>
                    <a:pt x="559086" y="1492434"/>
                    <a:pt x="536456" y="1482037"/>
                  </a:cubicBezTo>
                  <a:lnTo>
                    <a:pt x="397452" y="1606614"/>
                  </a:lnTo>
                  <a:cubicBezTo>
                    <a:pt x="363649" y="1581429"/>
                    <a:pt x="357411" y="1576782"/>
                    <a:pt x="341302" y="1564785"/>
                  </a:cubicBezTo>
                  <a:cubicBezTo>
                    <a:pt x="333685" y="1559112"/>
                    <a:pt x="323863" y="1551795"/>
                    <a:pt x="307876" y="1539888"/>
                  </a:cubicBezTo>
                  <a:lnTo>
                    <a:pt x="387196" y="1370855"/>
                  </a:lnTo>
                  <a:lnTo>
                    <a:pt x="318168" y="1292329"/>
                  </a:lnTo>
                  <a:lnTo>
                    <a:pt x="140561" y="1349537"/>
                  </a:lnTo>
                  <a:cubicBezTo>
                    <a:pt x="118092" y="1309530"/>
                    <a:pt x="115558" y="1305015"/>
                    <a:pt x="103507" y="1283548"/>
                  </a:cubicBezTo>
                  <a:lnTo>
                    <a:pt x="85856" y="1252107"/>
                  </a:lnTo>
                  <a:lnTo>
                    <a:pt x="227012" y="1129982"/>
                  </a:lnTo>
                  <a:lnTo>
                    <a:pt x="219331" y="1105360"/>
                  </a:lnTo>
                  <a:cubicBezTo>
                    <a:pt x="211004" y="1078670"/>
                    <a:pt x="207661" y="1067954"/>
                    <a:pt x="195874" y="1030137"/>
                  </a:cubicBezTo>
                  <a:lnTo>
                    <a:pt x="10375" y="1010091"/>
                  </a:lnTo>
                  <a:lnTo>
                    <a:pt x="10387" y="1010068"/>
                  </a:lnTo>
                  <a:cubicBezTo>
                    <a:pt x="7499" y="979144"/>
                    <a:pt x="6346" y="966787"/>
                    <a:pt x="5193" y="954429"/>
                  </a:cubicBezTo>
                  <a:cubicBezTo>
                    <a:pt x="4040" y="942072"/>
                    <a:pt x="2887" y="929716"/>
                    <a:pt x="0" y="898791"/>
                  </a:cubicBezTo>
                  <a:close/>
                  <a:moveTo>
                    <a:pt x="872780" y="527003"/>
                  </a:moveTo>
                  <a:cubicBezTo>
                    <a:pt x="683405" y="527003"/>
                    <a:pt x="529880" y="680527"/>
                    <a:pt x="529880" y="869903"/>
                  </a:cubicBezTo>
                  <a:cubicBezTo>
                    <a:pt x="529880" y="1059279"/>
                    <a:pt x="683405" y="1212803"/>
                    <a:pt x="872780" y="1212803"/>
                  </a:cubicBezTo>
                  <a:cubicBezTo>
                    <a:pt x="1062156" y="1212803"/>
                    <a:pt x="1215680" y="1059278"/>
                    <a:pt x="1215680" y="869903"/>
                  </a:cubicBezTo>
                  <a:cubicBezTo>
                    <a:pt x="1215680" y="680527"/>
                    <a:pt x="1062156" y="527003"/>
                    <a:pt x="872780" y="527003"/>
                  </a:cubicBezTo>
                  <a:close/>
                </a:path>
              </a:pathLst>
            </a:custGeom>
            <a:noFill/>
            <a:ln w="14287">
              <a:solidFill>
                <a:srgbClr val="92BD39"/>
              </a:solidFill>
            </a:ln>
          </p:spPr>
          <p:txBody>
            <a:bodyPr rtlCol="0" anchor="ctr"/>
            <a:lstStyle/>
            <a:p>
              <a:pPr algn="ctr"/>
              <a:endParaRPr/>
            </a:p>
          </p:txBody>
        </p:sp>
      </p:grpSp>
      <p:grpSp>
        <p:nvGrpSpPr>
          <p:cNvPr id="15" name="Group 14">
            <a:extLst>
              <a:ext uri="{FF2B5EF4-FFF2-40B4-BE49-F238E27FC236}">
                <a16:creationId xmlns:a16="http://schemas.microsoft.com/office/drawing/2014/main" id="{28DE60DB-735D-4EBC-824E-087C19B60960}"/>
              </a:ext>
            </a:extLst>
          </p:cNvPr>
          <p:cNvGrpSpPr/>
          <p:nvPr/>
        </p:nvGrpSpPr>
        <p:grpSpPr>
          <a:xfrm>
            <a:off x="5455991" y="1991332"/>
            <a:ext cx="1769268" cy="1703999"/>
            <a:chOff x="3724275" y="1658745"/>
            <a:chExt cx="1475985" cy="1492236"/>
          </a:xfrm>
        </p:grpSpPr>
        <p:sp>
          <p:nvSpPr>
            <p:cNvPr id="16" name="Rounded Rectangle 7">
              <a:extLst>
                <a:ext uri="{FF2B5EF4-FFF2-40B4-BE49-F238E27FC236}">
                  <a16:creationId xmlns:a16="http://schemas.microsoft.com/office/drawing/2014/main" id="{ABC1AABC-72F3-4247-88F7-B42717C167A7}"/>
                </a:ext>
              </a:extLst>
            </p:cNvPr>
            <p:cNvSpPr/>
            <p:nvPr/>
          </p:nvSpPr>
          <p:spPr>
            <a:xfrm>
              <a:off x="3724275" y="1658745"/>
              <a:ext cx="1475984" cy="1492234"/>
            </a:xfrm>
            <a:custGeom>
              <a:avLst/>
              <a:gdLst/>
              <a:ahLst/>
              <a:cxnLst/>
              <a:rect l="0" t="0" r="0" b="0"/>
              <a:pathLst>
                <a:path w="1475984" h="1492234">
                  <a:moveTo>
                    <a:pt x="44" y="758959"/>
                  </a:moveTo>
                  <a:cubicBezTo>
                    <a:pt x="66" y="739476"/>
                    <a:pt x="77" y="730242"/>
                    <a:pt x="122" y="692664"/>
                  </a:cubicBezTo>
                  <a:lnTo>
                    <a:pt x="128" y="692701"/>
                  </a:lnTo>
                  <a:lnTo>
                    <a:pt x="210554" y="636011"/>
                  </a:lnTo>
                  <a:cubicBezTo>
                    <a:pt x="216262" y="616641"/>
                    <a:pt x="219926" y="604207"/>
                    <a:pt x="223591" y="591774"/>
                  </a:cubicBezTo>
                  <a:cubicBezTo>
                    <a:pt x="227256" y="579340"/>
                    <a:pt x="230920" y="566907"/>
                    <a:pt x="236627" y="547537"/>
                  </a:cubicBezTo>
                  <a:lnTo>
                    <a:pt x="90652" y="385531"/>
                  </a:lnTo>
                  <a:cubicBezTo>
                    <a:pt x="100283" y="370574"/>
                    <a:pt x="106476" y="360960"/>
                    <a:pt x="111445" y="353245"/>
                  </a:cubicBezTo>
                  <a:cubicBezTo>
                    <a:pt x="121893" y="337024"/>
                    <a:pt x="126936" y="329192"/>
                    <a:pt x="147177" y="297751"/>
                  </a:cubicBezTo>
                  <a:lnTo>
                    <a:pt x="354860" y="363928"/>
                  </a:lnTo>
                  <a:lnTo>
                    <a:pt x="371583" y="349469"/>
                  </a:lnTo>
                  <a:cubicBezTo>
                    <a:pt x="389987" y="333556"/>
                    <a:pt x="400463" y="324499"/>
                    <a:pt x="424591" y="303626"/>
                  </a:cubicBezTo>
                  <a:lnTo>
                    <a:pt x="389270" y="88372"/>
                  </a:lnTo>
                  <a:cubicBezTo>
                    <a:pt x="414419" y="76918"/>
                    <a:pt x="425609" y="71823"/>
                    <a:pt x="436828" y="66715"/>
                  </a:cubicBezTo>
                  <a:cubicBezTo>
                    <a:pt x="448001" y="61628"/>
                    <a:pt x="459203" y="56528"/>
                    <a:pt x="484249" y="45121"/>
                  </a:cubicBezTo>
                  <a:lnTo>
                    <a:pt x="623250" y="213167"/>
                  </a:lnTo>
                  <a:cubicBezTo>
                    <a:pt x="643255" y="210319"/>
                    <a:pt x="656087" y="208490"/>
                    <a:pt x="668931" y="206661"/>
                  </a:cubicBezTo>
                  <a:cubicBezTo>
                    <a:pt x="681734" y="204836"/>
                    <a:pt x="694549" y="203010"/>
                    <a:pt x="714495" y="200171"/>
                  </a:cubicBezTo>
                  <a:lnTo>
                    <a:pt x="801052" y="0"/>
                  </a:lnTo>
                  <a:cubicBezTo>
                    <a:pt x="828334" y="3970"/>
                    <a:pt x="840508" y="5738"/>
                    <a:pt x="852677" y="7507"/>
                  </a:cubicBezTo>
                  <a:cubicBezTo>
                    <a:pt x="864853" y="9277"/>
                    <a:pt x="877025" y="11046"/>
                    <a:pt x="904329" y="15019"/>
                  </a:cubicBezTo>
                  <a:lnTo>
                    <a:pt x="930513" y="231580"/>
                  </a:lnTo>
                  <a:cubicBezTo>
                    <a:pt x="954471" y="242576"/>
                    <a:pt x="967225" y="248428"/>
                    <a:pt x="983408" y="255853"/>
                  </a:cubicBezTo>
                  <a:cubicBezTo>
                    <a:pt x="992009" y="259798"/>
                    <a:pt x="1001572" y="264186"/>
                    <a:pt x="1014298" y="270026"/>
                  </a:cubicBezTo>
                  <a:lnTo>
                    <a:pt x="1195244" y="148505"/>
                  </a:lnTo>
                  <a:cubicBezTo>
                    <a:pt x="1228782" y="177659"/>
                    <a:pt x="1232401" y="180806"/>
                    <a:pt x="1254261" y="199824"/>
                  </a:cubicBezTo>
                  <a:cubicBezTo>
                    <a:pt x="1259557" y="204429"/>
                    <a:pt x="1265920" y="209962"/>
                    <a:pt x="1274035" y="217020"/>
                  </a:cubicBezTo>
                  <a:lnTo>
                    <a:pt x="1179090" y="413342"/>
                  </a:lnTo>
                  <a:lnTo>
                    <a:pt x="1228820" y="491019"/>
                  </a:lnTo>
                  <a:lnTo>
                    <a:pt x="1446704" y="486721"/>
                  </a:lnTo>
                  <a:cubicBezTo>
                    <a:pt x="1449752" y="497158"/>
                    <a:pt x="1452133" y="505317"/>
                    <a:pt x="1454115" y="512096"/>
                  </a:cubicBezTo>
                  <a:cubicBezTo>
                    <a:pt x="1462182" y="539732"/>
                    <a:pt x="1463554" y="544426"/>
                    <a:pt x="1475984" y="586982"/>
                  </a:cubicBezTo>
                  <a:lnTo>
                    <a:pt x="1290056" y="700718"/>
                  </a:lnTo>
                  <a:lnTo>
                    <a:pt x="1289951" y="792970"/>
                  </a:lnTo>
                  <a:lnTo>
                    <a:pt x="1475603" y="907263"/>
                  </a:lnTo>
                  <a:cubicBezTo>
                    <a:pt x="1467802" y="933731"/>
                    <a:pt x="1464325" y="945540"/>
                    <a:pt x="1460849" y="957348"/>
                  </a:cubicBezTo>
                  <a:cubicBezTo>
                    <a:pt x="1457372" y="969159"/>
                    <a:pt x="1453886" y="980960"/>
                    <a:pt x="1446085" y="1007440"/>
                  </a:cubicBezTo>
                  <a:lnTo>
                    <a:pt x="1228210" y="1002487"/>
                  </a:lnTo>
                  <a:cubicBezTo>
                    <a:pt x="1217275" y="1019460"/>
                    <a:pt x="1210265" y="1030357"/>
                    <a:pt x="1203245" y="1041263"/>
                  </a:cubicBezTo>
                  <a:cubicBezTo>
                    <a:pt x="1196235" y="1052160"/>
                    <a:pt x="1189215" y="1063056"/>
                    <a:pt x="1178280" y="1080030"/>
                  </a:cubicBezTo>
                  <a:lnTo>
                    <a:pt x="1272759" y="1276626"/>
                  </a:lnTo>
                  <a:lnTo>
                    <a:pt x="1193806" y="1344910"/>
                  </a:lnTo>
                  <a:lnTo>
                    <a:pt x="1013145" y="1222848"/>
                  </a:lnTo>
                  <a:cubicBezTo>
                    <a:pt x="992143" y="1232411"/>
                    <a:pt x="979741" y="1238059"/>
                    <a:pt x="966101" y="1244269"/>
                  </a:cubicBezTo>
                  <a:cubicBezTo>
                    <a:pt x="955890" y="1248927"/>
                    <a:pt x="944988" y="1253890"/>
                    <a:pt x="929263" y="1261052"/>
                  </a:cubicBezTo>
                  <a:lnTo>
                    <a:pt x="902563" y="1477527"/>
                  </a:lnTo>
                  <a:lnTo>
                    <a:pt x="799256" y="1492234"/>
                  </a:lnTo>
                  <a:lnTo>
                    <a:pt x="713181" y="1291818"/>
                  </a:lnTo>
                  <a:cubicBezTo>
                    <a:pt x="695648" y="1289265"/>
                    <a:pt x="683628" y="1287513"/>
                    <a:pt x="672277" y="1285865"/>
                  </a:cubicBezTo>
                  <a:cubicBezTo>
                    <a:pt x="657778" y="1283750"/>
                    <a:pt x="644373" y="1281807"/>
                    <a:pt x="621972" y="1278550"/>
                  </a:cubicBezTo>
                  <a:lnTo>
                    <a:pt x="482573" y="1446180"/>
                  </a:lnTo>
                  <a:cubicBezTo>
                    <a:pt x="457500" y="1434674"/>
                    <a:pt x="446317" y="1429540"/>
                    <a:pt x="435134" y="1424406"/>
                  </a:cubicBezTo>
                  <a:cubicBezTo>
                    <a:pt x="423952" y="1419272"/>
                    <a:pt x="412768" y="1414148"/>
                    <a:pt x="387695" y="1402641"/>
                  </a:cubicBezTo>
                  <a:lnTo>
                    <a:pt x="423528" y="1187491"/>
                  </a:lnTo>
                  <a:lnTo>
                    <a:pt x="353939" y="1126969"/>
                  </a:lnTo>
                  <a:lnTo>
                    <a:pt x="146099" y="1192529"/>
                  </a:lnTo>
                  <a:lnTo>
                    <a:pt x="132919" y="1171936"/>
                  </a:lnTo>
                  <a:cubicBezTo>
                    <a:pt x="116437" y="1146190"/>
                    <a:pt x="114235" y="1142742"/>
                    <a:pt x="89790" y="1104576"/>
                  </a:cubicBezTo>
                  <a:lnTo>
                    <a:pt x="236160" y="943003"/>
                  </a:lnTo>
                  <a:cubicBezTo>
                    <a:pt x="224966" y="904696"/>
                    <a:pt x="221693" y="893485"/>
                    <a:pt x="210705" y="855846"/>
                  </a:cubicBezTo>
                  <a:lnTo>
                    <a:pt x="210296" y="854446"/>
                  </a:lnTo>
                  <a:lnTo>
                    <a:pt x="0" y="797116"/>
                  </a:lnTo>
                  <a:close/>
                  <a:moveTo>
                    <a:pt x="1080896" y="746131"/>
                  </a:moveTo>
                  <a:cubicBezTo>
                    <a:pt x="1080896" y="556755"/>
                    <a:pt x="927368" y="403231"/>
                    <a:pt x="737993" y="403231"/>
                  </a:cubicBezTo>
                  <a:cubicBezTo>
                    <a:pt x="548617" y="403231"/>
                    <a:pt x="395093" y="556755"/>
                    <a:pt x="395093" y="746131"/>
                  </a:cubicBezTo>
                  <a:cubicBezTo>
                    <a:pt x="395093" y="935506"/>
                    <a:pt x="548617" y="1089031"/>
                    <a:pt x="737993" y="1089031"/>
                  </a:cubicBezTo>
                  <a:cubicBezTo>
                    <a:pt x="927368" y="1089031"/>
                    <a:pt x="1080896" y="935506"/>
                    <a:pt x="1080896" y="746131"/>
                  </a:cubicBezTo>
                  <a:close/>
                </a:path>
              </a:pathLst>
            </a:custGeom>
            <a:solidFill>
              <a:srgbClr val="E3FFF2"/>
            </a:solidFill>
            <a:ln>
              <a:noFill/>
            </a:ln>
          </p:spPr>
          <p:txBody>
            <a:bodyPr rtlCol="0" anchor="ctr"/>
            <a:lstStyle/>
            <a:p>
              <a:pPr algn="ctr"/>
              <a:endParaRPr/>
            </a:p>
          </p:txBody>
        </p:sp>
        <p:sp>
          <p:nvSpPr>
            <p:cNvPr id="17" name="Rounded Rectangle 8">
              <a:extLst>
                <a:ext uri="{FF2B5EF4-FFF2-40B4-BE49-F238E27FC236}">
                  <a16:creationId xmlns:a16="http://schemas.microsoft.com/office/drawing/2014/main" id="{A8D6D3B1-2308-41B0-BA45-06095EC3C97F}"/>
                </a:ext>
              </a:extLst>
            </p:cNvPr>
            <p:cNvSpPr/>
            <p:nvPr/>
          </p:nvSpPr>
          <p:spPr>
            <a:xfrm>
              <a:off x="3724275" y="1658745"/>
              <a:ext cx="1475985" cy="1492236"/>
            </a:xfrm>
            <a:custGeom>
              <a:avLst/>
              <a:gdLst/>
              <a:ahLst/>
              <a:cxnLst/>
              <a:rect l="0" t="0" r="0" b="0"/>
              <a:pathLst>
                <a:path w="1475985" h="1492236">
                  <a:moveTo>
                    <a:pt x="44" y="758959"/>
                  </a:moveTo>
                  <a:cubicBezTo>
                    <a:pt x="66" y="739476"/>
                    <a:pt x="77" y="730242"/>
                    <a:pt x="122" y="692664"/>
                  </a:cubicBezTo>
                  <a:lnTo>
                    <a:pt x="128" y="692701"/>
                  </a:lnTo>
                  <a:lnTo>
                    <a:pt x="210554" y="636011"/>
                  </a:lnTo>
                  <a:cubicBezTo>
                    <a:pt x="216262" y="616641"/>
                    <a:pt x="219926" y="604207"/>
                    <a:pt x="223591" y="591774"/>
                  </a:cubicBezTo>
                  <a:cubicBezTo>
                    <a:pt x="227256" y="579340"/>
                    <a:pt x="230920" y="566907"/>
                    <a:pt x="236627" y="547537"/>
                  </a:cubicBezTo>
                  <a:lnTo>
                    <a:pt x="90652" y="385531"/>
                  </a:lnTo>
                  <a:cubicBezTo>
                    <a:pt x="100283" y="370574"/>
                    <a:pt x="106476" y="360960"/>
                    <a:pt x="111445" y="353245"/>
                  </a:cubicBezTo>
                  <a:cubicBezTo>
                    <a:pt x="121893" y="337024"/>
                    <a:pt x="126936" y="329192"/>
                    <a:pt x="147177" y="297751"/>
                  </a:cubicBezTo>
                  <a:lnTo>
                    <a:pt x="354860" y="363928"/>
                  </a:lnTo>
                  <a:lnTo>
                    <a:pt x="371583" y="349469"/>
                  </a:lnTo>
                  <a:cubicBezTo>
                    <a:pt x="389987" y="333556"/>
                    <a:pt x="400463" y="324499"/>
                    <a:pt x="424591" y="303626"/>
                  </a:cubicBezTo>
                  <a:lnTo>
                    <a:pt x="389270" y="88371"/>
                  </a:lnTo>
                  <a:cubicBezTo>
                    <a:pt x="414419" y="76918"/>
                    <a:pt x="425609" y="71823"/>
                    <a:pt x="436828" y="66715"/>
                  </a:cubicBezTo>
                  <a:cubicBezTo>
                    <a:pt x="448001" y="61628"/>
                    <a:pt x="459203" y="56528"/>
                    <a:pt x="484249" y="45120"/>
                  </a:cubicBezTo>
                  <a:lnTo>
                    <a:pt x="623250" y="213167"/>
                  </a:lnTo>
                  <a:cubicBezTo>
                    <a:pt x="643255" y="210319"/>
                    <a:pt x="656087" y="208490"/>
                    <a:pt x="668931" y="206661"/>
                  </a:cubicBezTo>
                  <a:cubicBezTo>
                    <a:pt x="681734" y="204836"/>
                    <a:pt x="694549" y="203010"/>
                    <a:pt x="714495" y="200171"/>
                  </a:cubicBezTo>
                  <a:lnTo>
                    <a:pt x="801052" y="0"/>
                  </a:lnTo>
                  <a:cubicBezTo>
                    <a:pt x="828334" y="3970"/>
                    <a:pt x="840508" y="5738"/>
                    <a:pt x="852677" y="7507"/>
                  </a:cubicBezTo>
                  <a:cubicBezTo>
                    <a:pt x="864853" y="9277"/>
                    <a:pt x="877025" y="11045"/>
                    <a:pt x="904329" y="15019"/>
                  </a:cubicBezTo>
                  <a:lnTo>
                    <a:pt x="930513" y="231580"/>
                  </a:lnTo>
                  <a:cubicBezTo>
                    <a:pt x="954468" y="242576"/>
                    <a:pt x="967222" y="248428"/>
                    <a:pt x="983409" y="255853"/>
                  </a:cubicBezTo>
                  <a:cubicBezTo>
                    <a:pt x="992007" y="259798"/>
                    <a:pt x="1001572" y="264186"/>
                    <a:pt x="1014300" y="270026"/>
                  </a:cubicBezTo>
                  <a:lnTo>
                    <a:pt x="1195245" y="148505"/>
                  </a:lnTo>
                  <a:cubicBezTo>
                    <a:pt x="1228778" y="177659"/>
                    <a:pt x="1232397" y="180806"/>
                    <a:pt x="1254264" y="199824"/>
                  </a:cubicBezTo>
                  <a:cubicBezTo>
                    <a:pt x="1259557" y="204429"/>
                    <a:pt x="1265920" y="209962"/>
                    <a:pt x="1274035" y="217020"/>
                  </a:cubicBezTo>
                  <a:lnTo>
                    <a:pt x="1179087" y="413342"/>
                  </a:lnTo>
                  <a:lnTo>
                    <a:pt x="1228823" y="491019"/>
                  </a:lnTo>
                  <a:lnTo>
                    <a:pt x="1446709" y="486721"/>
                  </a:lnTo>
                  <a:cubicBezTo>
                    <a:pt x="1449755" y="497158"/>
                    <a:pt x="1452137" y="505317"/>
                    <a:pt x="1454116" y="512096"/>
                  </a:cubicBezTo>
                  <a:cubicBezTo>
                    <a:pt x="1462182" y="539732"/>
                    <a:pt x="1463553" y="544426"/>
                    <a:pt x="1475985" y="586982"/>
                  </a:cubicBezTo>
                  <a:lnTo>
                    <a:pt x="1290060" y="700718"/>
                  </a:lnTo>
                  <a:lnTo>
                    <a:pt x="1289947" y="792970"/>
                  </a:lnTo>
                  <a:lnTo>
                    <a:pt x="1475599" y="907263"/>
                  </a:lnTo>
                  <a:cubicBezTo>
                    <a:pt x="1467804" y="933731"/>
                    <a:pt x="1464326" y="945540"/>
                    <a:pt x="1460847" y="957348"/>
                  </a:cubicBezTo>
                  <a:cubicBezTo>
                    <a:pt x="1457367" y="969157"/>
                    <a:pt x="1453887" y="980965"/>
                    <a:pt x="1446084" y="1007436"/>
                  </a:cubicBezTo>
                  <a:lnTo>
                    <a:pt x="1228206" y="1002491"/>
                  </a:lnTo>
                  <a:cubicBezTo>
                    <a:pt x="1217276" y="1019463"/>
                    <a:pt x="1210260" y="1030361"/>
                    <a:pt x="1203245" y="1041258"/>
                  </a:cubicBezTo>
                  <a:cubicBezTo>
                    <a:pt x="1196230" y="1052156"/>
                    <a:pt x="1189215" y="1063053"/>
                    <a:pt x="1178284" y="1080026"/>
                  </a:cubicBezTo>
                  <a:lnTo>
                    <a:pt x="1272758" y="1276627"/>
                  </a:lnTo>
                  <a:lnTo>
                    <a:pt x="1193809" y="1344910"/>
                  </a:lnTo>
                  <a:lnTo>
                    <a:pt x="1013148" y="1222849"/>
                  </a:lnTo>
                  <a:cubicBezTo>
                    <a:pt x="992144" y="1232410"/>
                    <a:pt x="979740" y="1238060"/>
                    <a:pt x="966104" y="1244271"/>
                  </a:cubicBezTo>
                  <a:cubicBezTo>
                    <a:pt x="955891" y="1248922"/>
                    <a:pt x="944988" y="1253890"/>
                    <a:pt x="929263" y="1261049"/>
                  </a:cubicBezTo>
                  <a:lnTo>
                    <a:pt x="902563" y="1477528"/>
                  </a:lnTo>
                  <a:lnTo>
                    <a:pt x="799256" y="1492236"/>
                  </a:lnTo>
                  <a:lnTo>
                    <a:pt x="713181" y="1291813"/>
                  </a:lnTo>
                  <a:cubicBezTo>
                    <a:pt x="695648" y="1289264"/>
                    <a:pt x="683628" y="1287516"/>
                    <a:pt x="672277" y="1285863"/>
                  </a:cubicBezTo>
                  <a:cubicBezTo>
                    <a:pt x="657778" y="1283753"/>
                    <a:pt x="644373" y="1281804"/>
                    <a:pt x="621972" y="1278549"/>
                  </a:cubicBezTo>
                  <a:lnTo>
                    <a:pt x="482573" y="1446177"/>
                  </a:lnTo>
                  <a:cubicBezTo>
                    <a:pt x="457500" y="1434673"/>
                    <a:pt x="446317" y="1429541"/>
                    <a:pt x="435134" y="1424409"/>
                  </a:cubicBezTo>
                  <a:cubicBezTo>
                    <a:pt x="423952" y="1419277"/>
                    <a:pt x="412768" y="1414145"/>
                    <a:pt x="387695" y="1402641"/>
                  </a:cubicBezTo>
                  <a:lnTo>
                    <a:pt x="423528" y="1187486"/>
                  </a:lnTo>
                  <a:lnTo>
                    <a:pt x="353939" y="1126969"/>
                  </a:lnTo>
                  <a:lnTo>
                    <a:pt x="146099" y="1192527"/>
                  </a:lnTo>
                  <a:lnTo>
                    <a:pt x="132919" y="1171936"/>
                  </a:lnTo>
                  <a:cubicBezTo>
                    <a:pt x="116437" y="1146186"/>
                    <a:pt x="114235" y="1142746"/>
                    <a:pt x="89790" y="1104572"/>
                  </a:cubicBezTo>
                  <a:lnTo>
                    <a:pt x="236160" y="943003"/>
                  </a:lnTo>
                  <a:cubicBezTo>
                    <a:pt x="224966" y="904696"/>
                    <a:pt x="221693" y="893485"/>
                    <a:pt x="210705" y="855846"/>
                  </a:cubicBezTo>
                  <a:lnTo>
                    <a:pt x="210296" y="854446"/>
                  </a:lnTo>
                  <a:lnTo>
                    <a:pt x="0" y="797116"/>
                  </a:lnTo>
                  <a:close/>
                  <a:moveTo>
                    <a:pt x="1080893" y="746131"/>
                  </a:moveTo>
                  <a:cubicBezTo>
                    <a:pt x="1080893" y="556755"/>
                    <a:pt x="927368" y="403231"/>
                    <a:pt x="737993" y="403231"/>
                  </a:cubicBezTo>
                  <a:cubicBezTo>
                    <a:pt x="548617" y="403231"/>
                    <a:pt x="395093" y="556755"/>
                    <a:pt x="395093" y="746131"/>
                  </a:cubicBezTo>
                  <a:cubicBezTo>
                    <a:pt x="395093" y="935506"/>
                    <a:pt x="548617" y="1089031"/>
                    <a:pt x="737993" y="1089031"/>
                  </a:cubicBezTo>
                  <a:cubicBezTo>
                    <a:pt x="927368" y="1089031"/>
                    <a:pt x="1080893" y="935506"/>
                    <a:pt x="1080893" y="746131"/>
                  </a:cubicBezTo>
                  <a:close/>
                </a:path>
              </a:pathLst>
            </a:custGeom>
            <a:noFill/>
            <a:ln w="14287">
              <a:solidFill>
                <a:srgbClr val="3CC583"/>
              </a:solidFill>
            </a:ln>
          </p:spPr>
          <p:txBody>
            <a:bodyPr rtlCol="0" anchor="ctr"/>
            <a:lstStyle/>
            <a:p>
              <a:pPr algn="ctr"/>
              <a:endParaRPr/>
            </a:p>
          </p:txBody>
        </p:sp>
      </p:grpSp>
      <p:grpSp>
        <p:nvGrpSpPr>
          <p:cNvPr id="18" name="Group 17">
            <a:extLst>
              <a:ext uri="{FF2B5EF4-FFF2-40B4-BE49-F238E27FC236}">
                <a16:creationId xmlns:a16="http://schemas.microsoft.com/office/drawing/2014/main" id="{EA4A3D9A-D57B-47BE-954F-E4D26D5AF3A1}"/>
              </a:ext>
            </a:extLst>
          </p:cNvPr>
          <p:cNvGrpSpPr/>
          <p:nvPr/>
        </p:nvGrpSpPr>
        <p:grpSpPr>
          <a:xfrm>
            <a:off x="4497049" y="1319134"/>
            <a:ext cx="1507129" cy="1468353"/>
            <a:chOff x="2743200" y="957262"/>
            <a:chExt cx="1257300" cy="1285875"/>
          </a:xfrm>
        </p:grpSpPr>
        <p:sp>
          <p:nvSpPr>
            <p:cNvPr id="19" name="Rounded Rectangle 10">
              <a:extLst>
                <a:ext uri="{FF2B5EF4-FFF2-40B4-BE49-F238E27FC236}">
                  <a16:creationId xmlns:a16="http://schemas.microsoft.com/office/drawing/2014/main" id="{C4B063EB-DDBE-4509-9744-CA93D273CB72}"/>
                </a:ext>
              </a:extLst>
            </p:cNvPr>
            <p:cNvSpPr/>
            <p:nvPr/>
          </p:nvSpPr>
          <p:spPr>
            <a:xfrm>
              <a:off x="2743200" y="957262"/>
              <a:ext cx="1257300" cy="1285875"/>
            </a:xfrm>
            <a:custGeom>
              <a:avLst/>
              <a:gdLst/>
              <a:ahLst/>
              <a:cxnLst/>
              <a:rect l="0" t="0" r="0" b="0"/>
              <a:pathLst>
                <a:path w="1257300" h="1285875">
                  <a:moveTo>
                    <a:pt x="0" y="797438"/>
                  </a:moveTo>
                  <a:lnTo>
                    <a:pt x="167960" y="682885"/>
                  </a:lnTo>
                  <a:lnTo>
                    <a:pt x="167960" y="602989"/>
                  </a:lnTo>
                  <a:lnTo>
                    <a:pt x="0" y="488435"/>
                  </a:lnTo>
                  <a:cubicBezTo>
                    <a:pt x="9862" y="458231"/>
                    <a:pt x="12741" y="449409"/>
                    <a:pt x="17826" y="433834"/>
                  </a:cubicBezTo>
                  <a:cubicBezTo>
                    <a:pt x="20470" y="425733"/>
                    <a:pt x="23710" y="415805"/>
                    <a:pt x="28840" y="400090"/>
                  </a:cubicBezTo>
                  <a:lnTo>
                    <a:pt x="232372" y="405691"/>
                  </a:lnTo>
                  <a:cubicBezTo>
                    <a:pt x="239334" y="396155"/>
                    <a:pt x="244723" y="388773"/>
                    <a:pt x="249630" y="382052"/>
                  </a:cubicBezTo>
                  <a:cubicBezTo>
                    <a:pt x="258881" y="369379"/>
                    <a:pt x="266419" y="359056"/>
                    <a:pt x="279545" y="341065"/>
                  </a:cubicBezTo>
                  <a:lnTo>
                    <a:pt x="211301" y="150098"/>
                  </a:lnTo>
                  <a:cubicBezTo>
                    <a:pt x="230923" y="135908"/>
                    <a:pt x="239986" y="129353"/>
                    <a:pt x="249048" y="122797"/>
                  </a:cubicBezTo>
                  <a:cubicBezTo>
                    <a:pt x="258110" y="116242"/>
                    <a:pt x="267173" y="109687"/>
                    <a:pt x="286794" y="95496"/>
                  </a:cubicBezTo>
                  <a:lnTo>
                    <a:pt x="448144" y="219121"/>
                  </a:lnTo>
                  <a:cubicBezTo>
                    <a:pt x="472460" y="211254"/>
                    <a:pt x="484912" y="207226"/>
                    <a:pt x="503260" y="201293"/>
                  </a:cubicBezTo>
                  <a:lnTo>
                    <a:pt x="524462" y="194436"/>
                  </a:lnTo>
                  <a:lnTo>
                    <a:pt x="581997" y="0"/>
                  </a:lnTo>
                  <a:lnTo>
                    <a:pt x="675303" y="0"/>
                  </a:lnTo>
                  <a:lnTo>
                    <a:pt x="732837" y="194436"/>
                  </a:lnTo>
                  <a:cubicBezTo>
                    <a:pt x="757086" y="202282"/>
                    <a:pt x="769537" y="206308"/>
                    <a:pt x="787801" y="212216"/>
                  </a:cubicBezTo>
                  <a:cubicBezTo>
                    <a:pt x="794015" y="214225"/>
                    <a:pt x="800902" y="216452"/>
                    <a:pt x="809155" y="219121"/>
                  </a:cubicBezTo>
                  <a:lnTo>
                    <a:pt x="970502" y="95496"/>
                  </a:lnTo>
                  <a:cubicBezTo>
                    <a:pt x="990123" y="109687"/>
                    <a:pt x="999191" y="116242"/>
                    <a:pt x="1008249" y="122797"/>
                  </a:cubicBezTo>
                  <a:cubicBezTo>
                    <a:pt x="1017317" y="129353"/>
                    <a:pt x="1026375" y="135908"/>
                    <a:pt x="1045997" y="150098"/>
                  </a:cubicBezTo>
                  <a:lnTo>
                    <a:pt x="977750" y="341065"/>
                  </a:lnTo>
                  <a:cubicBezTo>
                    <a:pt x="984646" y="350503"/>
                    <a:pt x="989990" y="357831"/>
                    <a:pt x="994857" y="364496"/>
                  </a:cubicBezTo>
                  <a:cubicBezTo>
                    <a:pt x="1004182" y="377264"/>
                    <a:pt x="1011726" y="387602"/>
                    <a:pt x="1024928" y="405692"/>
                  </a:cubicBezTo>
                  <a:lnTo>
                    <a:pt x="1228458" y="400090"/>
                  </a:lnTo>
                  <a:cubicBezTo>
                    <a:pt x="1238659" y="431336"/>
                    <a:pt x="1241393" y="439699"/>
                    <a:pt x="1246822" y="456329"/>
                  </a:cubicBezTo>
                  <a:cubicBezTo>
                    <a:pt x="1249365" y="464136"/>
                    <a:pt x="1252508" y="473763"/>
                    <a:pt x="1257300" y="488435"/>
                  </a:cubicBezTo>
                  <a:lnTo>
                    <a:pt x="1089336" y="602989"/>
                  </a:lnTo>
                  <a:lnTo>
                    <a:pt x="1089336" y="682885"/>
                  </a:lnTo>
                  <a:lnTo>
                    <a:pt x="1257300" y="797439"/>
                  </a:lnTo>
                  <a:cubicBezTo>
                    <a:pt x="1247127" y="828606"/>
                    <a:pt x="1244384" y="837005"/>
                    <a:pt x="1238983" y="853551"/>
                  </a:cubicBezTo>
                  <a:cubicBezTo>
                    <a:pt x="1236421" y="861380"/>
                    <a:pt x="1233277" y="871032"/>
                    <a:pt x="1228458" y="885784"/>
                  </a:cubicBezTo>
                  <a:lnTo>
                    <a:pt x="1024928" y="880182"/>
                  </a:lnTo>
                  <a:cubicBezTo>
                    <a:pt x="1018022" y="889643"/>
                    <a:pt x="1012659" y="896984"/>
                    <a:pt x="1007783" y="903662"/>
                  </a:cubicBezTo>
                  <a:cubicBezTo>
                    <a:pt x="998477" y="916408"/>
                    <a:pt x="990933" y="926742"/>
                    <a:pt x="977750" y="944809"/>
                  </a:cubicBezTo>
                  <a:lnTo>
                    <a:pt x="1045997" y="1135780"/>
                  </a:lnTo>
                  <a:cubicBezTo>
                    <a:pt x="1026375" y="1149962"/>
                    <a:pt x="1017317" y="1156525"/>
                    <a:pt x="1008249" y="1163078"/>
                  </a:cubicBezTo>
                  <a:cubicBezTo>
                    <a:pt x="999191" y="1169631"/>
                    <a:pt x="990123" y="1176185"/>
                    <a:pt x="970502" y="1190377"/>
                  </a:cubicBezTo>
                  <a:lnTo>
                    <a:pt x="809155" y="1066752"/>
                  </a:lnTo>
                  <a:cubicBezTo>
                    <a:pt x="785109" y="1074534"/>
                    <a:pt x="772665" y="1078553"/>
                    <a:pt x="754648" y="1084383"/>
                  </a:cubicBezTo>
                  <a:lnTo>
                    <a:pt x="732837" y="1091441"/>
                  </a:lnTo>
                  <a:lnTo>
                    <a:pt x="675302" y="1285875"/>
                  </a:lnTo>
                  <a:lnTo>
                    <a:pt x="581996" y="1285875"/>
                  </a:lnTo>
                  <a:lnTo>
                    <a:pt x="524462" y="1091441"/>
                  </a:lnTo>
                  <a:cubicBezTo>
                    <a:pt x="491963" y="1080925"/>
                    <a:pt x="480656" y="1077267"/>
                    <a:pt x="448144" y="1066752"/>
                  </a:cubicBezTo>
                  <a:lnTo>
                    <a:pt x="286794" y="1190377"/>
                  </a:lnTo>
                  <a:cubicBezTo>
                    <a:pt x="267173" y="1176185"/>
                    <a:pt x="258110" y="1169631"/>
                    <a:pt x="249048" y="1163078"/>
                  </a:cubicBezTo>
                  <a:cubicBezTo>
                    <a:pt x="239985" y="1156525"/>
                    <a:pt x="230923" y="1149962"/>
                    <a:pt x="211301" y="1135780"/>
                  </a:cubicBezTo>
                  <a:lnTo>
                    <a:pt x="279544" y="944809"/>
                  </a:lnTo>
                  <a:cubicBezTo>
                    <a:pt x="272567" y="935250"/>
                    <a:pt x="267169" y="927855"/>
                    <a:pt x="262252" y="921122"/>
                  </a:cubicBezTo>
                  <a:cubicBezTo>
                    <a:pt x="253017" y="908471"/>
                    <a:pt x="245483" y="898151"/>
                    <a:pt x="232372" y="880182"/>
                  </a:cubicBezTo>
                  <a:lnTo>
                    <a:pt x="28840" y="885784"/>
                  </a:lnTo>
                  <a:cubicBezTo>
                    <a:pt x="18980" y="855587"/>
                    <a:pt x="16100" y="846762"/>
                    <a:pt x="11018" y="831195"/>
                  </a:cubicBezTo>
                  <a:cubicBezTo>
                    <a:pt x="8373" y="823091"/>
                    <a:pt x="5132" y="813161"/>
                    <a:pt x="0" y="797438"/>
                  </a:cubicBezTo>
                  <a:close/>
                  <a:moveTo>
                    <a:pt x="971559" y="642937"/>
                  </a:moveTo>
                  <a:cubicBezTo>
                    <a:pt x="971559" y="453562"/>
                    <a:pt x="818034" y="300037"/>
                    <a:pt x="628659" y="300037"/>
                  </a:cubicBezTo>
                  <a:cubicBezTo>
                    <a:pt x="439284" y="300037"/>
                    <a:pt x="285759" y="453562"/>
                    <a:pt x="285759" y="642937"/>
                  </a:cubicBezTo>
                  <a:cubicBezTo>
                    <a:pt x="285759" y="832312"/>
                    <a:pt x="439283" y="985837"/>
                    <a:pt x="628659" y="985837"/>
                  </a:cubicBezTo>
                  <a:cubicBezTo>
                    <a:pt x="818034" y="985837"/>
                    <a:pt x="971559" y="832312"/>
                    <a:pt x="971559" y="642937"/>
                  </a:cubicBezTo>
                  <a:close/>
                </a:path>
              </a:pathLst>
            </a:custGeom>
            <a:solidFill>
              <a:srgbClr val="EDF4FF"/>
            </a:solidFill>
            <a:ln>
              <a:noFill/>
            </a:ln>
          </p:spPr>
          <p:txBody>
            <a:bodyPr rtlCol="0" anchor="ctr"/>
            <a:lstStyle/>
            <a:p>
              <a:pPr algn="ctr"/>
              <a:endParaRPr/>
            </a:p>
          </p:txBody>
        </p:sp>
        <p:sp>
          <p:nvSpPr>
            <p:cNvPr id="20" name="Rounded Rectangle 11">
              <a:extLst>
                <a:ext uri="{FF2B5EF4-FFF2-40B4-BE49-F238E27FC236}">
                  <a16:creationId xmlns:a16="http://schemas.microsoft.com/office/drawing/2014/main" id="{52F3146D-45D8-4C5F-84D6-1C9593186046}"/>
                </a:ext>
              </a:extLst>
            </p:cNvPr>
            <p:cNvSpPr/>
            <p:nvPr/>
          </p:nvSpPr>
          <p:spPr>
            <a:xfrm>
              <a:off x="2743200" y="957262"/>
              <a:ext cx="1257299" cy="1285875"/>
            </a:xfrm>
            <a:custGeom>
              <a:avLst/>
              <a:gdLst/>
              <a:ahLst/>
              <a:cxnLst/>
              <a:rect l="0" t="0" r="0" b="0"/>
              <a:pathLst>
                <a:path w="1257299" h="1285875">
                  <a:moveTo>
                    <a:pt x="0" y="797438"/>
                  </a:moveTo>
                  <a:lnTo>
                    <a:pt x="167960" y="682885"/>
                  </a:lnTo>
                  <a:lnTo>
                    <a:pt x="167960" y="602989"/>
                  </a:lnTo>
                  <a:lnTo>
                    <a:pt x="0" y="488435"/>
                  </a:lnTo>
                  <a:cubicBezTo>
                    <a:pt x="9862" y="458231"/>
                    <a:pt x="12741" y="449409"/>
                    <a:pt x="17825" y="433834"/>
                  </a:cubicBezTo>
                  <a:cubicBezTo>
                    <a:pt x="20470" y="425733"/>
                    <a:pt x="23710" y="415805"/>
                    <a:pt x="28840" y="400090"/>
                  </a:cubicBezTo>
                  <a:lnTo>
                    <a:pt x="232372" y="405691"/>
                  </a:lnTo>
                  <a:cubicBezTo>
                    <a:pt x="239334" y="396155"/>
                    <a:pt x="244723" y="388773"/>
                    <a:pt x="249630" y="382052"/>
                  </a:cubicBezTo>
                  <a:cubicBezTo>
                    <a:pt x="258881" y="369379"/>
                    <a:pt x="266419" y="359056"/>
                    <a:pt x="279545" y="341065"/>
                  </a:cubicBezTo>
                  <a:lnTo>
                    <a:pt x="211301" y="150098"/>
                  </a:lnTo>
                  <a:cubicBezTo>
                    <a:pt x="230923" y="135908"/>
                    <a:pt x="239986" y="129353"/>
                    <a:pt x="249048" y="122797"/>
                  </a:cubicBezTo>
                  <a:cubicBezTo>
                    <a:pt x="258110" y="116242"/>
                    <a:pt x="267173" y="109687"/>
                    <a:pt x="286794" y="95496"/>
                  </a:cubicBezTo>
                  <a:lnTo>
                    <a:pt x="448144" y="219121"/>
                  </a:lnTo>
                  <a:cubicBezTo>
                    <a:pt x="472460" y="211254"/>
                    <a:pt x="484912" y="207226"/>
                    <a:pt x="503260" y="201293"/>
                  </a:cubicBezTo>
                  <a:lnTo>
                    <a:pt x="524462" y="194436"/>
                  </a:lnTo>
                  <a:lnTo>
                    <a:pt x="581997" y="0"/>
                  </a:lnTo>
                  <a:lnTo>
                    <a:pt x="675303" y="0"/>
                  </a:lnTo>
                  <a:lnTo>
                    <a:pt x="732837" y="194436"/>
                  </a:lnTo>
                  <a:cubicBezTo>
                    <a:pt x="757086" y="202282"/>
                    <a:pt x="769537" y="206308"/>
                    <a:pt x="787801" y="212216"/>
                  </a:cubicBezTo>
                  <a:cubicBezTo>
                    <a:pt x="794015" y="214225"/>
                    <a:pt x="800902" y="216452"/>
                    <a:pt x="809155" y="219121"/>
                  </a:cubicBezTo>
                  <a:lnTo>
                    <a:pt x="970505" y="95496"/>
                  </a:lnTo>
                  <a:cubicBezTo>
                    <a:pt x="990126" y="109687"/>
                    <a:pt x="999189" y="116242"/>
                    <a:pt x="1008251" y="122797"/>
                  </a:cubicBezTo>
                  <a:cubicBezTo>
                    <a:pt x="1017313" y="129353"/>
                    <a:pt x="1026376" y="135908"/>
                    <a:pt x="1045998" y="150098"/>
                  </a:cubicBezTo>
                  <a:lnTo>
                    <a:pt x="977755" y="341065"/>
                  </a:lnTo>
                  <a:cubicBezTo>
                    <a:pt x="984644" y="350503"/>
                    <a:pt x="989994" y="357831"/>
                    <a:pt x="994859" y="364496"/>
                  </a:cubicBezTo>
                  <a:cubicBezTo>
                    <a:pt x="1004181" y="377264"/>
                    <a:pt x="1011728" y="387602"/>
                    <a:pt x="1024927" y="405692"/>
                  </a:cubicBezTo>
                  <a:lnTo>
                    <a:pt x="1228459" y="400090"/>
                  </a:lnTo>
                  <a:cubicBezTo>
                    <a:pt x="1238662" y="431336"/>
                    <a:pt x="1241391" y="439699"/>
                    <a:pt x="1246819" y="456329"/>
                  </a:cubicBezTo>
                  <a:cubicBezTo>
                    <a:pt x="1249367" y="464136"/>
                    <a:pt x="1252510" y="473763"/>
                    <a:pt x="1257299" y="488435"/>
                  </a:cubicBezTo>
                  <a:lnTo>
                    <a:pt x="1089339" y="602989"/>
                  </a:lnTo>
                  <a:lnTo>
                    <a:pt x="1089339" y="682885"/>
                  </a:lnTo>
                  <a:lnTo>
                    <a:pt x="1257299" y="797439"/>
                  </a:lnTo>
                  <a:cubicBezTo>
                    <a:pt x="1247123" y="828606"/>
                    <a:pt x="1244381" y="837005"/>
                    <a:pt x="1238980" y="853551"/>
                  </a:cubicBezTo>
                  <a:cubicBezTo>
                    <a:pt x="1236425" y="861380"/>
                    <a:pt x="1233275" y="871032"/>
                    <a:pt x="1228459" y="885784"/>
                  </a:cubicBezTo>
                  <a:lnTo>
                    <a:pt x="1024926" y="880182"/>
                  </a:lnTo>
                  <a:cubicBezTo>
                    <a:pt x="1018020" y="889643"/>
                    <a:pt x="1012661" y="896984"/>
                    <a:pt x="1007785" y="903662"/>
                  </a:cubicBezTo>
                  <a:cubicBezTo>
                    <a:pt x="998480" y="916408"/>
                    <a:pt x="990936" y="926742"/>
                    <a:pt x="977754" y="944809"/>
                  </a:cubicBezTo>
                  <a:lnTo>
                    <a:pt x="1045998" y="1135776"/>
                  </a:lnTo>
                  <a:cubicBezTo>
                    <a:pt x="1026376" y="1149966"/>
                    <a:pt x="1017313" y="1156521"/>
                    <a:pt x="1008251" y="1163077"/>
                  </a:cubicBezTo>
                  <a:cubicBezTo>
                    <a:pt x="999188" y="1169632"/>
                    <a:pt x="990126" y="1176187"/>
                    <a:pt x="970505" y="1190378"/>
                  </a:cubicBezTo>
                  <a:lnTo>
                    <a:pt x="809155" y="1066753"/>
                  </a:lnTo>
                  <a:cubicBezTo>
                    <a:pt x="785109" y="1074533"/>
                    <a:pt x="772665" y="1078557"/>
                    <a:pt x="754648" y="1084384"/>
                  </a:cubicBezTo>
                  <a:lnTo>
                    <a:pt x="732837" y="1091438"/>
                  </a:lnTo>
                  <a:lnTo>
                    <a:pt x="675302" y="1285875"/>
                  </a:lnTo>
                  <a:lnTo>
                    <a:pt x="581996" y="1285875"/>
                  </a:lnTo>
                  <a:lnTo>
                    <a:pt x="524462" y="1091438"/>
                  </a:lnTo>
                  <a:cubicBezTo>
                    <a:pt x="491963" y="1080922"/>
                    <a:pt x="480656" y="1077267"/>
                    <a:pt x="448144" y="1066753"/>
                  </a:cubicBezTo>
                  <a:lnTo>
                    <a:pt x="286794" y="1190378"/>
                  </a:lnTo>
                  <a:cubicBezTo>
                    <a:pt x="267173" y="1176187"/>
                    <a:pt x="258110" y="1169632"/>
                    <a:pt x="249048" y="1163077"/>
                  </a:cubicBezTo>
                  <a:cubicBezTo>
                    <a:pt x="239985" y="1156521"/>
                    <a:pt x="230923" y="1149966"/>
                    <a:pt x="211301" y="1135776"/>
                  </a:cubicBezTo>
                  <a:lnTo>
                    <a:pt x="279544" y="944809"/>
                  </a:lnTo>
                  <a:cubicBezTo>
                    <a:pt x="272567" y="935250"/>
                    <a:pt x="267169" y="927855"/>
                    <a:pt x="262252" y="921122"/>
                  </a:cubicBezTo>
                  <a:cubicBezTo>
                    <a:pt x="253017" y="908471"/>
                    <a:pt x="245483" y="898151"/>
                    <a:pt x="232372" y="880182"/>
                  </a:cubicBezTo>
                  <a:lnTo>
                    <a:pt x="28839" y="885784"/>
                  </a:lnTo>
                  <a:cubicBezTo>
                    <a:pt x="18980" y="855587"/>
                    <a:pt x="16100" y="846762"/>
                    <a:pt x="11018" y="831195"/>
                  </a:cubicBezTo>
                  <a:cubicBezTo>
                    <a:pt x="8373" y="823091"/>
                    <a:pt x="5132" y="813161"/>
                    <a:pt x="0" y="797438"/>
                  </a:cubicBezTo>
                  <a:close/>
                  <a:moveTo>
                    <a:pt x="971559" y="642937"/>
                  </a:moveTo>
                  <a:cubicBezTo>
                    <a:pt x="971559" y="453562"/>
                    <a:pt x="818034" y="300037"/>
                    <a:pt x="628659" y="300037"/>
                  </a:cubicBezTo>
                  <a:cubicBezTo>
                    <a:pt x="439284" y="300037"/>
                    <a:pt x="285759" y="453562"/>
                    <a:pt x="285759" y="642937"/>
                  </a:cubicBezTo>
                  <a:cubicBezTo>
                    <a:pt x="285759" y="832312"/>
                    <a:pt x="439283" y="985837"/>
                    <a:pt x="628659" y="985837"/>
                  </a:cubicBezTo>
                  <a:cubicBezTo>
                    <a:pt x="818034" y="985837"/>
                    <a:pt x="971559" y="832312"/>
                    <a:pt x="971559" y="642937"/>
                  </a:cubicBezTo>
                  <a:close/>
                </a:path>
              </a:pathLst>
            </a:custGeom>
            <a:noFill/>
            <a:ln w="14287">
              <a:solidFill>
                <a:srgbClr val="4E88E7"/>
              </a:solidFill>
            </a:ln>
          </p:spPr>
          <p:txBody>
            <a:bodyPr rtlCol="0" anchor="ctr"/>
            <a:lstStyle/>
            <a:p>
              <a:pPr algn="ctr"/>
              <a:endParaRPr/>
            </a:p>
          </p:txBody>
        </p:sp>
      </p:grpSp>
      <p:sp>
        <p:nvSpPr>
          <p:cNvPr id="25" name="Rounded Rectangle 18">
            <a:extLst>
              <a:ext uri="{FF2B5EF4-FFF2-40B4-BE49-F238E27FC236}">
                <a16:creationId xmlns:a16="http://schemas.microsoft.com/office/drawing/2014/main" id="{A4C5DB88-29D7-47CC-8214-2C48DC22BA24}"/>
              </a:ext>
            </a:extLst>
          </p:cNvPr>
          <p:cNvSpPr/>
          <p:nvPr/>
        </p:nvSpPr>
        <p:spPr>
          <a:xfrm>
            <a:off x="5013916" y="1817711"/>
            <a:ext cx="533073" cy="508619"/>
          </a:xfrm>
          <a:custGeom>
            <a:avLst/>
            <a:gdLst/>
            <a:ahLst/>
            <a:cxnLst/>
            <a:rect l="0" t="0" r="0" b="0"/>
            <a:pathLst>
              <a:path w="444708" h="445411">
                <a:moveTo>
                  <a:pt x="186451" y="306346"/>
                </a:moveTo>
                <a:cubicBezTo>
                  <a:pt x="186451" y="240513"/>
                  <a:pt x="239818" y="187147"/>
                  <a:pt x="305649" y="187147"/>
                </a:cubicBezTo>
                <a:cubicBezTo>
                  <a:pt x="371480" y="187147"/>
                  <a:pt x="424847" y="240513"/>
                  <a:pt x="424847" y="306346"/>
                </a:cubicBezTo>
                <a:cubicBezTo>
                  <a:pt x="424847" y="372177"/>
                  <a:pt x="371480" y="425544"/>
                  <a:pt x="305649" y="425544"/>
                </a:cubicBezTo>
                <a:cubicBezTo>
                  <a:pt x="239818" y="425544"/>
                  <a:pt x="186451" y="372177"/>
                  <a:pt x="186451" y="306346"/>
                </a:cubicBezTo>
                <a:close/>
                <a:moveTo>
                  <a:pt x="0" y="0"/>
                </a:moveTo>
                <a:moveTo>
                  <a:pt x="389879" y="390580"/>
                </a:moveTo>
                <a:lnTo>
                  <a:pt x="444708" y="445411"/>
                </a:lnTo>
                <a:moveTo>
                  <a:pt x="305655" y="297604"/>
                </a:moveTo>
                <a:cubicBezTo>
                  <a:pt x="300826" y="297604"/>
                  <a:pt x="296911" y="301517"/>
                  <a:pt x="296911" y="306346"/>
                </a:cubicBezTo>
                <a:cubicBezTo>
                  <a:pt x="296911" y="311174"/>
                  <a:pt x="300826" y="315088"/>
                  <a:pt x="305655" y="315088"/>
                </a:cubicBezTo>
                <a:moveTo>
                  <a:pt x="305659" y="315088"/>
                </a:moveTo>
                <a:cubicBezTo>
                  <a:pt x="310488" y="315088"/>
                  <a:pt x="314401" y="311174"/>
                  <a:pt x="314401" y="306346"/>
                </a:cubicBezTo>
                <a:cubicBezTo>
                  <a:pt x="314401" y="301517"/>
                  <a:pt x="310488" y="297604"/>
                  <a:pt x="305659" y="297604"/>
                </a:cubicBezTo>
                <a:moveTo>
                  <a:pt x="235326" y="297604"/>
                </a:moveTo>
                <a:cubicBezTo>
                  <a:pt x="230497" y="297604"/>
                  <a:pt x="226584" y="301517"/>
                  <a:pt x="226584" y="306346"/>
                </a:cubicBezTo>
                <a:cubicBezTo>
                  <a:pt x="226584" y="311174"/>
                  <a:pt x="230497" y="315088"/>
                  <a:pt x="235326" y="315088"/>
                </a:cubicBezTo>
                <a:moveTo>
                  <a:pt x="235330" y="315088"/>
                </a:moveTo>
                <a:cubicBezTo>
                  <a:pt x="240159" y="315088"/>
                  <a:pt x="244074" y="311174"/>
                  <a:pt x="244074" y="306346"/>
                </a:cubicBezTo>
                <a:cubicBezTo>
                  <a:pt x="244074" y="301517"/>
                  <a:pt x="240159" y="297604"/>
                  <a:pt x="235330" y="297604"/>
                </a:cubicBezTo>
                <a:moveTo>
                  <a:pt x="375982" y="297604"/>
                </a:moveTo>
                <a:cubicBezTo>
                  <a:pt x="371154" y="297604"/>
                  <a:pt x="367240" y="301517"/>
                  <a:pt x="367240" y="306346"/>
                </a:cubicBezTo>
                <a:cubicBezTo>
                  <a:pt x="367240" y="311174"/>
                  <a:pt x="371154" y="315088"/>
                  <a:pt x="375982" y="315088"/>
                </a:cubicBezTo>
                <a:moveTo>
                  <a:pt x="375987" y="315088"/>
                </a:moveTo>
                <a:cubicBezTo>
                  <a:pt x="380815" y="315088"/>
                  <a:pt x="384729" y="311174"/>
                  <a:pt x="384729" y="306346"/>
                </a:cubicBezTo>
                <a:cubicBezTo>
                  <a:pt x="384729" y="301517"/>
                  <a:pt x="380815" y="297604"/>
                  <a:pt x="375987" y="297604"/>
                </a:cubicBezTo>
                <a:moveTo>
                  <a:pt x="267997" y="350594"/>
                </a:moveTo>
                <a:cubicBezTo>
                  <a:pt x="263168" y="350594"/>
                  <a:pt x="259253" y="354509"/>
                  <a:pt x="259253" y="359338"/>
                </a:cubicBezTo>
                <a:cubicBezTo>
                  <a:pt x="259253" y="364165"/>
                  <a:pt x="263168" y="368080"/>
                  <a:pt x="267997" y="368080"/>
                </a:cubicBezTo>
                <a:moveTo>
                  <a:pt x="267991" y="368080"/>
                </a:moveTo>
                <a:cubicBezTo>
                  <a:pt x="272820" y="368080"/>
                  <a:pt x="276733" y="364165"/>
                  <a:pt x="276733" y="359338"/>
                </a:cubicBezTo>
                <a:cubicBezTo>
                  <a:pt x="276733" y="354509"/>
                  <a:pt x="272820" y="350594"/>
                  <a:pt x="267991" y="350594"/>
                </a:cubicBezTo>
                <a:moveTo>
                  <a:pt x="267997" y="244613"/>
                </a:moveTo>
                <a:cubicBezTo>
                  <a:pt x="263168" y="244613"/>
                  <a:pt x="259253" y="248526"/>
                  <a:pt x="259253" y="253355"/>
                </a:cubicBezTo>
                <a:cubicBezTo>
                  <a:pt x="259253" y="258184"/>
                  <a:pt x="263168" y="262097"/>
                  <a:pt x="267997" y="262097"/>
                </a:cubicBezTo>
                <a:moveTo>
                  <a:pt x="267991" y="262097"/>
                </a:moveTo>
                <a:cubicBezTo>
                  <a:pt x="272820" y="262097"/>
                  <a:pt x="276733" y="258184"/>
                  <a:pt x="276733" y="253355"/>
                </a:cubicBezTo>
                <a:cubicBezTo>
                  <a:pt x="276733" y="248526"/>
                  <a:pt x="272820" y="244613"/>
                  <a:pt x="267991" y="244613"/>
                </a:cubicBezTo>
                <a:moveTo>
                  <a:pt x="343303" y="350594"/>
                </a:moveTo>
                <a:cubicBezTo>
                  <a:pt x="338474" y="350594"/>
                  <a:pt x="334561" y="354509"/>
                  <a:pt x="334561" y="359338"/>
                </a:cubicBezTo>
                <a:cubicBezTo>
                  <a:pt x="334561" y="364165"/>
                  <a:pt x="338474" y="368080"/>
                  <a:pt x="343303" y="368080"/>
                </a:cubicBezTo>
                <a:moveTo>
                  <a:pt x="343305" y="368080"/>
                </a:moveTo>
                <a:cubicBezTo>
                  <a:pt x="348134" y="368080"/>
                  <a:pt x="352047" y="364165"/>
                  <a:pt x="352047" y="359338"/>
                </a:cubicBezTo>
                <a:cubicBezTo>
                  <a:pt x="352047" y="354509"/>
                  <a:pt x="348134" y="350594"/>
                  <a:pt x="343305" y="350594"/>
                </a:cubicBezTo>
                <a:moveTo>
                  <a:pt x="343303" y="244613"/>
                </a:moveTo>
                <a:cubicBezTo>
                  <a:pt x="338474" y="244613"/>
                  <a:pt x="334561" y="248526"/>
                  <a:pt x="334561" y="253355"/>
                </a:cubicBezTo>
                <a:cubicBezTo>
                  <a:pt x="334561" y="258184"/>
                  <a:pt x="338474" y="262097"/>
                  <a:pt x="343303" y="262097"/>
                </a:cubicBezTo>
                <a:moveTo>
                  <a:pt x="343305" y="262097"/>
                </a:moveTo>
                <a:cubicBezTo>
                  <a:pt x="348134" y="262097"/>
                  <a:pt x="352047" y="258184"/>
                  <a:pt x="352047" y="253355"/>
                </a:cubicBezTo>
                <a:cubicBezTo>
                  <a:pt x="352047" y="248526"/>
                  <a:pt x="348134" y="244613"/>
                  <a:pt x="343305" y="244613"/>
                </a:cubicBezTo>
                <a:moveTo>
                  <a:pt x="86245" y="98434"/>
                </a:moveTo>
                <a:cubicBezTo>
                  <a:pt x="86245" y="54190"/>
                  <a:pt x="122112" y="18324"/>
                  <a:pt x="166355" y="18324"/>
                </a:cubicBezTo>
                <a:cubicBezTo>
                  <a:pt x="210599" y="18324"/>
                  <a:pt x="246465" y="54190"/>
                  <a:pt x="246465" y="98434"/>
                </a:cubicBezTo>
                <a:cubicBezTo>
                  <a:pt x="246465" y="142677"/>
                  <a:pt x="210599" y="178544"/>
                  <a:pt x="166355" y="178544"/>
                </a:cubicBezTo>
                <a:cubicBezTo>
                  <a:pt x="122112" y="178544"/>
                  <a:pt x="86245" y="142677"/>
                  <a:pt x="86245" y="98434"/>
                </a:cubicBezTo>
                <a:close/>
                <a:moveTo>
                  <a:pt x="178628" y="402852"/>
                </a:moveTo>
                <a:lnTo>
                  <a:pt x="22156" y="402852"/>
                </a:lnTo>
                <a:lnTo>
                  <a:pt x="22156" y="385478"/>
                </a:lnTo>
                <a:cubicBezTo>
                  <a:pt x="22411" y="361054"/>
                  <a:pt x="28853" y="337093"/>
                  <a:pt x="40879" y="315833"/>
                </a:cubicBezTo>
                <a:cubicBezTo>
                  <a:pt x="52905" y="294573"/>
                  <a:pt x="70123" y="276708"/>
                  <a:pt x="90925" y="263907"/>
                </a:cubicBezTo>
                <a:cubicBezTo>
                  <a:pt x="111727" y="251107"/>
                  <a:pt x="135434" y="243786"/>
                  <a:pt x="159832" y="242632"/>
                </a:cubicBezTo>
              </a:path>
            </a:pathLst>
          </a:custGeom>
          <a:noFill/>
          <a:ln w="14287">
            <a:solidFill>
              <a:srgbClr val="484848"/>
            </a:solidFill>
          </a:ln>
        </p:spPr>
        <p:txBody>
          <a:bodyPr rtlCol="0" anchor="ctr"/>
          <a:lstStyle/>
          <a:p>
            <a:pPr algn="ctr"/>
            <a:endParaRPr/>
          </a:p>
        </p:txBody>
      </p:sp>
      <p:sp>
        <p:nvSpPr>
          <p:cNvPr id="26" name="Rounded Rectangle 19">
            <a:extLst>
              <a:ext uri="{FF2B5EF4-FFF2-40B4-BE49-F238E27FC236}">
                <a16:creationId xmlns:a16="http://schemas.microsoft.com/office/drawing/2014/main" id="{35C6512E-C8D7-48C4-A552-6CE37B852A21}"/>
              </a:ext>
            </a:extLst>
          </p:cNvPr>
          <p:cNvSpPr/>
          <p:nvPr/>
        </p:nvSpPr>
        <p:spPr>
          <a:xfrm>
            <a:off x="6066048" y="2654261"/>
            <a:ext cx="522957" cy="497201"/>
          </a:xfrm>
          <a:custGeom>
            <a:avLst/>
            <a:gdLst/>
            <a:ahLst/>
            <a:cxnLst/>
            <a:rect l="0" t="0" r="0" b="0"/>
            <a:pathLst>
              <a:path w="436269" h="435412">
                <a:moveTo>
                  <a:pt x="386680" y="71377"/>
                </a:moveTo>
                <a:lnTo>
                  <a:pt x="436269" y="71377"/>
                </a:lnTo>
                <a:lnTo>
                  <a:pt x="436269" y="129765"/>
                </a:lnTo>
                <a:lnTo>
                  <a:pt x="386680" y="129765"/>
                </a:lnTo>
                <a:lnTo>
                  <a:pt x="386680" y="179353"/>
                </a:lnTo>
                <a:lnTo>
                  <a:pt x="328292" y="179353"/>
                </a:lnTo>
                <a:lnTo>
                  <a:pt x="328292" y="129765"/>
                </a:lnTo>
                <a:lnTo>
                  <a:pt x="278703" y="129765"/>
                </a:lnTo>
                <a:lnTo>
                  <a:pt x="278703" y="71377"/>
                </a:lnTo>
                <a:lnTo>
                  <a:pt x="328292" y="71377"/>
                </a:lnTo>
                <a:lnTo>
                  <a:pt x="328292" y="21787"/>
                </a:lnTo>
                <a:lnTo>
                  <a:pt x="386680" y="21787"/>
                </a:lnTo>
                <a:close/>
                <a:moveTo>
                  <a:pt x="427722" y="435412"/>
                </a:moveTo>
                <a:lnTo>
                  <a:pt x="20933" y="435412"/>
                </a:lnTo>
                <a:lnTo>
                  <a:pt x="20933" y="28624"/>
                </a:lnTo>
                <a:moveTo>
                  <a:pt x="0" y="0"/>
                </a:moveTo>
                <a:moveTo>
                  <a:pt x="373700" y="316445"/>
                </a:moveTo>
                <a:lnTo>
                  <a:pt x="276482" y="232019"/>
                </a:lnTo>
                <a:lnTo>
                  <a:pt x="156047" y="376749"/>
                </a:lnTo>
                <a:lnTo>
                  <a:pt x="80776" y="316445"/>
                </a:lnTo>
                <a:moveTo>
                  <a:pt x="155623" y="61093"/>
                </a:moveTo>
                <a:lnTo>
                  <a:pt x="93085" y="61093"/>
                </a:lnTo>
                <a:moveTo>
                  <a:pt x="188467" y="123629"/>
                </a:moveTo>
                <a:lnTo>
                  <a:pt x="93088" y="123629"/>
                </a:lnTo>
              </a:path>
            </a:pathLst>
          </a:custGeom>
          <a:noFill/>
          <a:ln w="14287">
            <a:solidFill>
              <a:srgbClr val="484848"/>
            </a:solidFill>
          </a:ln>
        </p:spPr>
        <p:txBody>
          <a:bodyPr rtlCol="0" anchor="ctr"/>
          <a:lstStyle/>
          <a:p>
            <a:pPr algn="ctr"/>
            <a:endParaRPr/>
          </a:p>
        </p:txBody>
      </p:sp>
      <p:sp>
        <p:nvSpPr>
          <p:cNvPr id="27" name="Rounded Rectangle 20">
            <a:extLst>
              <a:ext uri="{FF2B5EF4-FFF2-40B4-BE49-F238E27FC236}">
                <a16:creationId xmlns:a16="http://schemas.microsoft.com/office/drawing/2014/main" id="{E5FB0148-9263-4A8B-8124-673406FE5AA2}"/>
              </a:ext>
            </a:extLst>
          </p:cNvPr>
          <p:cNvSpPr/>
          <p:nvPr/>
        </p:nvSpPr>
        <p:spPr>
          <a:xfrm>
            <a:off x="4776384" y="3352258"/>
            <a:ext cx="513794" cy="478574"/>
          </a:xfrm>
          <a:custGeom>
            <a:avLst/>
            <a:gdLst/>
            <a:ahLst/>
            <a:cxnLst/>
            <a:rect l="0" t="0" r="0" b="0"/>
            <a:pathLst>
              <a:path w="428625" h="419100">
                <a:moveTo>
                  <a:pt x="114300" y="133350"/>
                </a:moveTo>
                <a:lnTo>
                  <a:pt x="57150" y="419100"/>
                </a:lnTo>
                <a:lnTo>
                  <a:pt x="0" y="133350"/>
                </a:lnTo>
                <a:moveTo>
                  <a:pt x="161925" y="133350"/>
                </a:moveTo>
                <a:lnTo>
                  <a:pt x="161925" y="419100"/>
                </a:lnTo>
                <a:moveTo>
                  <a:pt x="209550" y="133350"/>
                </a:moveTo>
                <a:lnTo>
                  <a:pt x="209550" y="419100"/>
                </a:lnTo>
                <a:moveTo>
                  <a:pt x="209550" y="133350"/>
                </a:moveTo>
                <a:lnTo>
                  <a:pt x="257175" y="133350"/>
                </a:lnTo>
                <a:cubicBezTo>
                  <a:pt x="278217" y="133350"/>
                  <a:pt x="295275" y="150407"/>
                  <a:pt x="295275" y="171450"/>
                </a:cubicBezTo>
                <a:lnTo>
                  <a:pt x="295275" y="238125"/>
                </a:lnTo>
                <a:cubicBezTo>
                  <a:pt x="295275" y="259167"/>
                  <a:pt x="278217" y="276225"/>
                  <a:pt x="257175" y="276225"/>
                </a:cubicBezTo>
                <a:lnTo>
                  <a:pt x="209550" y="276225"/>
                </a:lnTo>
                <a:lnTo>
                  <a:pt x="209550" y="276225"/>
                </a:lnTo>
                <a:lnTo>
                  <a:pt x="209550" y="133350"/>
                </a:lnTo>
                <a:close/>
                <a:moveTo>
                  <a:pt x="209550" y="276225"/>
                </a:moveTo>
                <a:lnTo>
                  <a:pt x="257175" y="276225"/>
                </a:lnTo>
                <a:cubicBezTo>
                  <a:pt x="278217" y="276225"/>
                  <a:pt x="295275" y="293282"/>
                  <a:pt x="295275" y="314325"/>
                </a:cubicBezTo>
                <a:lnTo>
                  <a:pt x="295275" y="419100"/>
                </a:lnTo>
                <a:moveTo>
                  <a:pt x="342900" y="133350"/>
                </a:moveTo>
                <a:lnTo>
                  <a:pt x="390525" y="133350"/>
                </a:lnTo>
                <a:cubicBezTo>
                  <a:pt x="411567" y="133350"/>
                  <a:pt x="428625" y="150407"/>
                  <a:pt x="428625" y="171450"/>
                </a:cubicBezTo>
                <a:lnTo>
                  <a:pt x="428625" y="238125"/>
                </a:lnTo>
                <a:cubicBezTo>
                  <a:pt x="428625" y="259167"/>
                  <a:pt x="411567" y="276225"/>
                  <a:pt x="390525" y="276225"/>
                </a:cubicBezTo>
                <a:lnTo>
                  <a:pt x="342900" y="276225"/>
                </a:lnTo>
                <a:lnTo>
                  <a:pt x="342900" y="276225"/>
                </a:lnTo>
                <a:lnTo>
                  <a:pt x="342900" y="133350"/>
                </a:lnTo>
                <a:close/>
                <a:moveTo>
                  <a:pt x="342900" y="276225"/>
                </a:moveTo>
                <a:lnTo>
                  <a:pt x="390525" y="276225"/>
                </a:lnTo>
                <a:cubicBezTo>
                  <a:pt x="411567" y="276225"/>
                  <a:pt x="428625" y="293282"/>
                  <a:pt x="428625" y="314325"/>
                </a:cubicBezTo>
                <a:lnTo>
                  <a:pt x="428625" y="381000"/>
                </a:lnTo>
                <a:cubicBezTo>
                  <a:pt x="428625" y="402042"/>
                  <a:pt x="411567" y="419100"/>
                  <a:pt x="390525" y="419100"/>
                </a:cubicBezTo>
                <a:lnTo>
                  <a:pt x="342900" y="419100"/>
                </a:lnTo>
                <a:lnTo>
                  <a:pt x="342900" y="419100"/>
                </a:lnTo>
                <a:lnTo>
                  <a:pt x="342900" y="276225"/>
                </a:lnTo>
                <a:close/>
                <a:moveTo>
                  <a:pt x="209550" y="47625"/>
                </a:moveTo>
                <a:lnTo>
                  <a:pt x="114300" y="47625"/>
                </a:lnTo>
                <a:moveTo>
                  <a:pt x="161925" y="0"/>
                </a:moveTo>
                <a:lnTo>
                  <a:pt x="161925" y="95250"/>
                </a:lnTo>
              </a:path>
            </a:pathLst>
          </a:custGeom>
          <a:noFill/>
          <a:ln w="14287">
            <a:solidFill>
              <a:srgbClr val="484848"/>
            </a:solidFill>
          </a:ln>
        </p:spPr>
        <p:txBody>
          <a:bodyPr rtlCol="0" anchor="ctr"/>
          <a:lstStyle/>
          <a:p>
            <a:pPr algn="ctr"/>
            <a:endParaRPr/>
          </a:p>
        </p:txBody>
      </p:sp>
      <p:sp>
        <p:nvSpPr>
          <p:cNvPr id="28" name="Rounded Rectangle 21">
            <a:extLst>
              <a:ext uri="{FF2B5EF4-FFF2-40B4-BE49-F238E27FC236}">
                <a16:creationId xmlns:a16="http://schemas.microsoft.com/office/drawing/2014/main" id="{6E2A6661-4A57-4801-BA5D-4B6CDA31AA6C}"/>
              </a:ext>
            </a:extLst>
          </p:cNvPr>
          <p:cNvSpPr/>
          <p:nvPr/>
        </p:nvSpPr>
        <p:spPr>
          <a:xfrm>
            <a:off x="5959726" y="4185022"/>
            <a:ext cx="525211" cy="478574"/>
          </a:xfrm>
          <a:custGeom>
            <a:avLst/>
            <a:gdLst/>
            <a:ahLst/>
            <a:cxnLst/>
            <a:rect l="0" t="0" r="0" b="0"/>
            <a:pathLst>
              <a:path w="438150" h="419100">
                <a:moveTo>
                  <a:pt x="314877" y="0"/>
                </a:moveTo>
                <a:cubicBezTo>
                  <a:pt x="362527" y="0"/>
                  <a:pt x="401154" y="38627"/>
                  <a:pt x="401154" y="86277"/>
                </a:cubicBezTo>
                <a:cubicBezTo>
                  <a:pt x="401154" y="133927"/>
                  <a:pt x="362527" y="172554"/>
                  <a:pt x="314877" y="172554"/>
                </a:cubicBezTo>
                <a:cubicBezTo>
                  <a:pt x="267227" y="172554"/>
                  <a:pt x="228600" y="133927"/>
                  <a:pt x="228600" y="86277"/>
                </a:cubicBezTo>
                <a:cubicBezTo>
                  <a:pt x="228600" y="38627"/>
                  <a:pt x="267227" y="0"/>
                  <a:pt x="314877" y="0"/>
                </a:cubicBezTo>
                <a:close/>
                <a:moveTo>
                  <a:pt x="438150" y="209550"/>
                </a:moveTo>
                <a:lnTo>
                  <a:pt x="376275" y="147694"/>
                </a:lnTo>
                <a:moveTo>
                  <a:pt x="285235" y="326040"/>
                </a:moveTo>
                <a:cubicBezTo>
                  <a:pt x="317715" y="309239"/>
                  <a:pt x="356605" y="310587"/>
                  <a:pt x="387844" y="329598"/>
                </a:cubicBezTo>
                <a:cubicBezTo>
                  <a:pt x="419082" y="348609"/>
                  <a:pt x="438149" y="382531"/>
                  <a:pt x="438149" y="419100"/>
                </a:cubicBezTo>
                <a:lnTo>
                  <a:pt x="304799" y="419100"/>
                </a:lnTo>
                <a:moveTo>
                  <a:pt x="394106" y="228580"/>
                </a:moveTo>
                <a:cubicBezTo>
                  <a:pt x="392425" y="251867"/>
                  <a:pt x="377788" y="272228"/>
                  <a:pt x="356250" y="281239"/>
                </a:cubicBezTo>
                <a:cubicBezTo>
                  <a:pt x="334712" y="290250"/>
                  <a:pt x="309937" y="286378"/>
                  <a:pt x="292174" y="271227"/>
                </a:cubicBezTo>
                <a:cubicBezTo>
                  <a:pt x="274412" y="256075"/>
                  <a:pt x="266683" y="232220"/>
                  <a:pt x="272186" y="209531"/>
                </a:cubicBezTo>
                <a:moveTo>
                  <a:pt x="36290" y="259041"/>
                </a:moveTo>
                <a:cubicBezTo>
                  <a:pt x="46931" y="241548"/>
                  <a:pt x="52228" y="221326"/>
                  <a:pt x="51530" y="200863"/>
                </a:cubicBezTo>
                <a:lnTo>
                  <a:pt x="51530" y="177069"/>
                </a:lnTo>
                <a:cubicBezTo>
                  <a:pt x="50317" y="147040"/>
                  <a:pt x="65647" y="118757"/>
                  <a:pt x="91470" y="103382"/>
                </a:cubicBezTo>
                <a:cubicBezTo>
                  <a:pt x="117293" y="88006"/>
                  <a:pt x="149463" y="88006"/>
                  <a:pt x="175286" y="103382"/>
                </a:cubicBezTo>
                <a:cubicBezTo>
                  <a:pt x="201109" y="118757"/>
                  <a:pt x="216439" y="147040"/>
                  <a:pt x="215226" y="177069"/>
                </a:cubicBezTo>
                <a:lnTo>
                  <a:pt x="215226" y="200863"/>
                </a:lnTo>
                <a:cubicBezTo>
                  <a:pt x="214529" y="221326"/>
                  <a:pt x="219826" y="241548"/>
                  <a:pt x="230466" y="259041"/>
                </a:cubicBezTo>
                <a:moveTo>
                  <a:pt x="215322" y="190595"/>
                </a:moveTo>
                <a:cubicBezTo>
                  <a:pt x="183862" y="190577"/>
                  <a:pt x="153965" y="176880"/>
                  <a:pt x="133407" y="153066"/>
                </a:cubicBezTo>
                <a:cubicBezTo>
                  <a:pt x="112842" y="176871"/>
                  <a:pt x="82949" y="190567"/>
                  <a:pt x="51492" y="190595"/>
                </a:cubicBezTo>
                <a:moveTo>
                  <a:pt x="61226" y="190157"/>
                </a:moveTo>
                <a:cubicBezTo>
                  <a:pt x="62999" y="228712"/>
                  <a:pt x="94773" y="259059"/>
                  <a:pt x="133369" y="259059"/>
                </a:cubicBezTo>
                <a:cubicBezTo>
                  <a:pt x="171964" y="259059"/>
                  <a:pt x="203738" y="228712"/>
                  <a:pt x="205511" y="190157"/>
                </a:cubicBezTo>
                <a:moveTo>
                  <a:pt x="0" y="419100"/>
                </a:moveTo>
                <a:cubicBezTo>
                  <a:pt x="0" y="345452"/>
                  <a:pt x="59702" y="285750"/>
                  <a:pt x="133350" y="285750"/>
                </a:cubicBezTo>
                <a:cubicBezTo>
                  <a:pt x="206997" y="285750"/>
                  <a:pt x="266700" y="345452"/>
                  <a:pt x="266700" y="419100"/>
                </a:cubicBezTo>
                <a:close/>
                <a:moveTo>
                  <a:pt x="65913" y="304038"/>
                </a:moveTo>
                <a:lnTo>
                  <a:pt x="133350" y="371475"/>
                </a:lnTo>
                <a:lnTo>
                  <a:pt x="200786" y="304038"/>
                </a:lnTo>
              </a:path>
            </a:pathLst>
          </a:custGeom>
          <a:noFill/>
          <a:ln w="14287">
            <a:solidFill>
              <a:srgbClr val="484848"/>
            </a:solidFill>
          </a:ln>
        </p:spPr>
        <p:txBody>
          <a:bodyPr rtlCol="0" anchor="ctr"/>
          <a:lstStyle/>
          <a:p>
            <a:pPr algn="ctr"/>
            <a:endParaRPr/>
          </a:p>
        </p:txBody>
      </p:sp>
      <p:sp>
        <p:nvSpPr>
          <p:cNvPr id="29" name="TextBox 28">
            <a:extLst>
              <a:ext uri="{FF2B5EF4-FFF2-40B4-BE49-F238E27FC236}">
                <a16:creationId xmlns:a16="http://schemas.microsoft.com/office/drawing/2014/main" id="{864A0591-1BEB-4971-93B9-101B7B87C1A3}"/>
              </a:ext>
            </a:extLst>
          </p:cNvPr>
          <p:cNvSpPr txBox="1"/>
          <p:nvPr/>
        </p:nvSpPr>
        <p:spPr>
          <a:xfrm>
            <a:off x="83274" y="2654261"/>
            <a:ext cx="3966551" cy="1541128"/>
          </a:xfrm>
          <a:prstGeom prst="rect">
            <a:avLst/>
          </a:prstGeom>
          <a:noFill/>
        </p:spPr>
        <p:txBody>
          <a:bodyPr wrap="square">
            <a:spAutoFit/>
          </a:bodyPr>
          <a:lstStyle/>
          <a:p>
            <a:pPr>
              <a:lnSpc>
                <a:spcPct val="115000"/>
              </a:lnSpc>
              <a:spcBef>
                <a:spcPts val="800"/>
              </a:spcBef>
              <a:spcAft>
                <a:spcPts val="400"/>
              </a:spcAft>
            </a:pPr>
            <a:r>
              <a:rPr lang="es-CO" sz="1600" b="1" kern="1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General</a:t>
            </a:r>
            <a:endParaRPr lang="es-CO" sz="2000" b="1" kern="100"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gn="just">
              <a:lnSpc>
                <a:spcPct val="115000"/>
              </a:lnSpc>
              <a:spcAft>
                <a:spcPts val="800"/>
              </a:spcAft>
            </a:pPr>
            <a:r>
              <a:rPr lang="es-CO" sz="1600" kern="100" dirty="0">
                <a:effectLst/>
                <a:latin typeface="Arial" panose="020B0604020202020204" pitchFamily="34" charset="0"/>
                <a:ea typeface="Arial" panose="020B0604020202020204" pitchFamily="34" charset="0"/>
              </a:rPr>
              <a:t>Detectar la presencia de VHS tipo 1-2 y genotipos de alto riesgo de VPH en DPM y cáncer oral en un grupo de pacientes de la Costa Atlántica Colombiana.</a:t>
            </a:r>
            <a:endParaRPr lang="es-CO" sz="1600" kern="100" dirty="0">
              <a:effectLst/>
              <a:latin typeface="Calibri" panose="020F0502020204030204" pitchFamily="34" charset="0"/>
              <a:ea typeface="Calibri" panose="020F0502020204030204" pitchFamily="34" charset="0"/>
            </a:endParaRPr>
          </a:p>
        </p:txBody>
      </p:sp>
      <p:sp>
        <p:nvSpPr>
          <p:cNvPr id="30" name="TextBox 29">
            <a:extLst>
              <a:ext uri="{FF2B5EF4-FFF2-40B4-BE49-F238E27FC236}">
                <a16:creationId xmlns:a16="http://schemas.microsoft.com/office/drawing/2014/main" id="{FC12A275-8F17-4054-A2A7-4D7A0EE99410}"/>
              </a:ext>
            </a:extLst>
          </p:cNvPr>
          <p:cNvSpPr txBox="1"/>
          <p:nvPr/>
        </p:nvSpPr>
        <p:spPr>
          <a:xfrm>
            <a:off x="5500488" y="287897"/>
            <a:ext cx="6546646" cy="1483996"/>
          </a:xfrm>
          <a:prstGeom prst="rect">
            <a:avLst/>
          </a:prstGeom>
          <a:noFill/>
        </p:spPr>
        <p:txBody>
          <a:bodyPr wrap="square">
            <a:spAutoFit/>
          </a:bodyPr>
          <a:lstStyle/>
          <a:p>
            <a:pPr marL="800100" indent="-342900" algn="just">
              <a:lnSpc>
                <a:spcPct val="115000"/>
              </a:lnSpc>
              <a:spcAft>
                <a:spcPts val="800"/>
              </a:spcAft>
              <a:buAutoNum type="arabicPeriod"/>
            </a:pPr>
            <a:r>
              <a:rPr lang="es-CO" sz="1600" kern="100" dirty="0">
                <a:solidFill>
                  <a:srgbClr val="000000"/>
                </a:solidFill>
                <a:effectLst/>
                <a:latin typeface="Arial" panose="020B0604020202020204" pitchFamily="34" charset="0"/>
                <a:ea typeface="Arial" panose="020B0604020202020204" pitchFamily="34" charset="0"/>
              </a:rPr>
              <a:t>Caracterizar a partir de los datos sociodemográficos y antecedentes de hábitos un grupo de muestras en bloque</a:t>
            </a:r>
            <a:r>
              <a:rPr lang="es-CO" sz="1600" kern="100" dirty="0">
                <a:latin typeface="Arial" panose="020B0604020202020204" pitchFamily="34" charset="0"/>
                <a:ea typeface="Arial" panose="020B0604020202020204" pitchFamily="34" charset="0"/>
              </a:rPr>
              <a:t>s</a:t>
            </a:r>
            <a:r>
              <a:rPr lang="es-CO" sz="1600" kern="100" dirty="0">
                <a:solidFill>
                  <a:srgbClr val="000000"/>
                </a:solidFill>
                <a:effectLst/>
                <a:latin typeface="Arial" panose="020B0604020202020204" pitchFamily="34" charset="0"/>
                <a:ea typeface="Arial" panose="020B0604020202020204" pitchFamily="34" charset="0"/>
              </a:rPr>
              <a:t> de parafina de pacientes diagnosticados con DPM y Cáncer Oral disponibles en un biobanco de la Costa Atlántica Colombiana</a:t>
            </a:r>
            <a:r>
              <a:rPr lang="es-CO" sz="1600" kern="100" dirty="0">
                <a:latin typeface="Arial" panose="020B0604020202020204" pitchFamily="34" charset="0"/>
                <a:ea typeface="Arial" panose="020B0604020202020204" pitchFamily="34" charset="0"/>
              </a:rPr>
              <a:t>.</a:t>
            </a:r>
          </a:p>
        </p:txBody>
      </p:sp>
      <p:sp>
        <p:nvSpPr>
          <p:cNvPr id="32" name="TextBox 31">
            <a:extLst>
              <a:ext uri="{FF2B5EF4-FFF2-40B4-BE49-F238E27FC236}">
                <a16:creationId xmlns:a16="http://schemas.microsoft.com/office/drawing/2014/main" id="{F4DEF863-6C47-4461-B0DF-F3A496B75388}"/>
              </a:ext>
            </a:extLst>
          </p:cNvPr>
          <p:cNvSpPr txBox="1"/>
          <p:nvPr/>
        </p:nvSpPr>
        <p:spPr>
          <a:xfrm>
            <a:off x="6709428" y="2529267"/>
            <a:ext cx="5337706" cy="1200842"/>
          </a:xfrm>
          <a:prstGeom prst="rect">
            <a:avLst/>
          </a:prstGeom>
          <a:noFill/>
        </p:spPr>
        <p:txBody>
          <a:bodyPr wrap="square">
            <a:spAutoFit/>
          </a:bodyPr>
          <a:lstStyle/>
          <a:p>
            <a:pPr marL="457200" algn="just">
              <a:lnSpc>
                <a:spcPct val="115000"/>
              </a:lnSpc>
              <a:spcAft>
                <a:spcPts val="800"/>
              </a:spcAft>
            </a:pPr>
            <a:r>
              <a:rPr lang="es-CO" sz="1600" kern="100" dirty="0">
                <a:solidFill>
                  <a:srgbClr val="000000"/>
                </a:solidFill>
                <a:effectLst/>
                <a:latin typeface="Arial" panose="020B0604020202020204" pitchFamily="34" charset="0"/>
                <a:ea typeface="Arial" panose="020B0604020202020204" pitchFamily="34" charset="0"/>
              </a:rPr>
              <a:t>2. Identificar en un grupo de muestras del biobanco (patología) de pacientes de la Costa Atlántica Colombiana en DPM y Cáncer Oral la presencia de VHS tipo 1 y 2 y genotipos de alto riesgo de VPH. </a:t>
            </a:r>
          </a:p>
        </p:txBody>
      </p:sp>
      <p:sp>
        <p:nvSpPr>
          <p:cNvPr id="34" name="TextBox 33">
            <a:extLst>
              <a:ext uri="{FF2B5EF4-FFF2-40B4-BE49-F238E27FC236}">
                <a16:creationId xmlns:a16="http://schemas.microsoft.com/office/drawing/2014/main" id="{FD4B4754-FD50-4DA1-A3C9-DA6E35EAD07F}"/>
              </a:ext>
            </a:extLst>
          </p:cNvPr>
          <p:cNvSpPr txBox="1"/>
          <p:nvPr/>
        </p:nvSpPr>
        <p:spPr>
          <a:xfrm>
            <a:off x="6597614" y="4131751"/>
            <a:ext cx="5300783" cy="1592424"/>
          </a:xfrm>
          <a:prstGeom prst="rect">
            <a:avLst/>
          </a:prstGeom>
          <a:noFill/>
        </p:spPr>
        <p:txBody>
          <a:bodyPr wrap="square">
            <a:spAutoFit/>
          </a:bodyPr>
          <a:lstStyle/>
          <a:p>
            <a:pPr>
              <a:lnSpc>
                <a:spcPct val="115000"/>
              </a:lnSpc>
              <a:spcAft>
                <a:spcPts val="800"/>
              </a:spcAft>
            </a:pPr>
            <a:endParaRPr lang="es-CO" sz="1600" kern="100" dirty="0">
              <a:effectLst/>
              <a:latin typeface="Calibri" panose="020F0502020204030204" pitchFamily="34" charset="0"/>
              <a:ea typeface="Calibri" panose="020F0502020204030204" pitchFamily="34" charset="0"/>
            </a:endParaRPr>
          </a:p>
          <a:p>
            <a:pPr marL="457200" algn="just">
              <a:lnSpc>
                <a:spcPct val="115000"/>
              </a:lnSpc>
              <a:spcAft>
                <a:spcPts val="800"/>
              </a:spcAft>
            </a:pPr>
            <a:r>
              <a:rPr lang="es-CO" sz="1600" kern="100" dirty="0">
                <a:solidFill>
                  <a:srgbClr val="000000"/>
                </a:solidFill>
                <a:effectLst/>
                <a:latin typeface="Arial" panose="020B0604020202020204" pitchFamily="34" charset="0"/>
                <a:ea typeface="Arial" panose="020B0604020202020204" pitchFamily="34" charset="0"/>
              </a:rPr>
              <a:t>3. Explorar asociaciones entre las muestras con presencia de VHS tipo 1-2 y genotipos en VPH con el tipo de diagnóstico de DPM o Cáncer, localización, variables sociodemográficas y hábitos.</a:t>
            </a:r>
            <a:endParaRPr lang="es-CO" sz="1600" kern="1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8185808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04BAE5-C3E1-CE26-6FC3-F341C55C1BD0}"/>
              </a:ext>
            </a:extLst>
          </p:cNvPr>
          <p:cNvSpPr>
            <a:spLocks noGrp="1"/>
          </p:cNvSpPr>
          <p:nvPr>
            <p:ph type="title"/>
          </p:nvPr>
        </p:nvSpPr>
        <p:spPr>
          <a:xfrm>
            <a:off x="0" y="397132"/>
            <a:ext cx="5554134" cy="574324"/>
          </a:xfrm>
        </p:spPr>
        <p:txBody>
          <a:bodyPr/>
          <a:lstStyle/>
          <a:p>
            <a:pPr algn="ctr"/>
            <a:r>
              <a:rPr lang="es-ES" sz="3600" dirty="0"/>
              <a:t>MARCO TEÓRICO</a:t>
            </a:r>
            <a:endParaRPr lang="es-ES" dirty="0"/>
          </a:p>
        </p:txBody>
      </p:sp>
      <p:sp>
        <p:nvSpPr>
          <p:cNvPr id="6" name="Marcador de número de diapositiva 5">
            <a:extLst>
              <a:ext uri="{FF2B5EF4-FFF2-40B4-BE49-F238E27FC236}">
                <a16:creationId xmlns:a16="http://schemas.microsoft.com/office/drawing/2014/main" id="{5B8CA53E-2745-4FF8-6D89-D7C1F56D4EC2}"/>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s-CO" smtClean="0"/>
              <a:t>9</a:t>
            </a:fld>
            <a:endParaRPr lang="es-CO"/>
          </a:p>
        </p:txBody>
      </p:sp>
      <p:sp>
        <p:nvSpPr>
          <p:cNvPr id="7" name="CuadroTexto 6">
            <a:extLst>
              <a:ext uri="{FF2B5EF4-FFF2-40B4-BE49-F238E27FC236}">
                <a16:creationId xmlns:a16="http://schemas.microsoft.com/office/drawing/2014/main" id="{A7662E48-D504-CAB7-2B2F-F9DFFE85CC2C}"/>
              </a:ext>
            </a:extLst>
          </p:cNvPr>
          <p:cNvSpPr txBox="1"/>
          <p:nvPr/>
        </p:nvSpPr>
        <p:spPr>
          <a:xfrm>
            <a:off x="0" y="6169377"/>
            <a:ext cx="7806267" cy="1019253"/>
          </a:xfrm>
          <a:prstGeom prst="rect">
            <a:avLst/>
          </a:prstGeom>
          <a:noFill/>
        </p:spPr>
        <p:txBody>
          <a:bodyPr wrap="square">
            <a:spAutoFit/>
          </a:bodyPr>
          <a:lstStyle/>
          <a:p>
            <a:pPr marL="228600" indent="-228600" algn="just">
              <a:buAutoNum type="arabicPeriod"/>
            </a:pPr>
            <a:r>
              <a:rPr lang="en-US" sz="900" kern="100" dirty="0">
                <a:solidFill>
                  <a:srgbClr val="000000"/>
                </a:solidFill>
                <a:effectLst/>
                <a:latin typeface="Arial" panose="020B0604020202020204" pitchFamily="34" charset="0"/>
                <a:ea typeface="Calibri" panose="020F0502020204030204" pitchFamily="34" charset="0"/>
              </a:rPr>
              <a:t>Dicker K, </a:t>
            </a:r>
            <a:r>
              <a:rPr lang="en-US" sz="900" kern="100" dirty="0" err="1">
                <a:solidFill>
                  <a:srgbClr val="000000"/>
                </a:solidFill>
                <a:effectLst/>
                <a:latin typeface="Arial" panose="020B0604020202020204" pitchFamily="34" charset="0"/>
                <a:ea typeface="Calibri" panose="020F0502020204030204" pitchFamily="34" charset="0"/>
              </a:rPr>
              <a:t>Järvelin</a:t>
            </a:r>
            <a:r>
              <a:rPr lang="en-US" sz="900" kern="100" dirty="0">
                <a:solidFill>
                  <a:srgbClr val="000000"/>
                </a:solidFill>
                <a:effectLst/>
                <a:latin typeface="Arial" panose="020B0604020202020204" pitchFamily="34" charset="0"/>
                <a:ea typeface="Calibri" panose="020F0502020204030204" pitchFamily="34" charset="0"/>
              </a:rPr>
              <a:t> A, Garcia M, Castello A. The importance of virion-incorporated cellular RNA-binding proteins in viral particle assembly and infectivity. Semin Cell Dev Biol. 2021 Mar;111:108-118. </a:t>
            </a:r>
            <a:r>
              <a:rPr lang="en-US" sz="900" kern="100" dirty="0" err="1">
                <a:solidFill>
                  <a:srgbClr val="000000"/>
                </a:solidFill>
                <a:effectLst/>
                <a:latin typeface="Arial" panose="020B0604020202020204" pitchFamily="34" charset="0"/>
                <a:ea typeface="Calibri" panose="020F0502020204030204" pitchFamily="34" charset="0"/>
              </a:rPr>
              <a:t>Epub</a:t>
            </a:r>
            <a:r>
              <a:rPr lang="en-US" sz="900" kern="100" dirty="0">
                <a:solidFill>
                  <a:srgbClr val="000000"/>
                </a:solidFill>
                <a:effectLst/>
                <a:latin typeface="Arial" panose="020B0604020202020204" pitchFamily="34" charset="0"/>
                <a:ea typeface="Calibri" panose="020F0502020204030204" pitchFamily="34" charset="0"/>
              </a:rPr>
              <a:t> 2020. </a:t>
            </a:r>
            <a:r>
              <a:rPr lang="es-CO" sz="900" u="sng" kern="100" dirty="0">
                <a:solidFill>
                  <a:srgbClr val="000000"/>
                </a:solidFill>
                <a:effectLst/>
                <a:latin typeface="Arial" panose="020B0604020202020204" pitchFamily="34" charset="0"/>
                <a:ea typeface="Calibri" panose="020F0502020204030204" pitchFamily="34" charset="0"/>
                <a:hlinkClick r:id="rId3"/>
              </a:rPr>
              <a:t>https://doi.org/10.1016/j.semcdb.2020.08.002</a:t>
            </a:r>
            <a:endParaRPr lang="es-CO" sz="900" u="sng" kern="100" dirty="0">
              <a:solidFill>
                <a:srgbClr val="000000"/>
              </a:solidFill>
              <a:effectLst/>
              <a:latin typeface="Arial" panose="020B0604020202020204" pitchFamily="34" charset="0"/>
              <a:ea typeface="Calibri" panose="020F0502020204030204" pitchFamily="34" charset="0"/>
            </a:endParaRPr>
          </a:p>
          <a:p>
            <a:pPr marL="228600" indent="-228600" algn="just">
              <a:buFont typeface="Arial"/>
              <a:buAutoNum type="arabicPeriod"/>
            </a:pPr>
            <a:r>
              <a:rPr lang="en-US" sz="900" kern="100" dirty="0" err="1">
                <a:latin typeface="Arial" panose="020B0604020202020204" pitchFamily="34" charset="0"/>
                <a:ea typeface="Calibri" panose="020F0502020204030204" pitchFamily="34" charset="0"/>
              </a:rPr>
              <a:t>Koonin</a:t>
            </a:r>
            <a:r>
              <a:rPr lang="en-US" sz="900" kern="100" dirty="0">
                <a:latin typeface="Arial" panose="020B0604020202020204" pitchFamily="34" charset="0"/>
                <a:ea typeface="Calibri" panose="020F0502020204030204" pitchFamily="34" charset="0"/>
              </a:rPr>
              <a:t> EV, </a:t>
            </a:r>
            <a:r>
              <a:rPr lang="en-US" sz="900" kern="100" dirty="0" err="1">
                <a:latin typeface="Arial" panose="020B0604020202020204" pitchFamily="34" charset="0"/>
                <a:ea typeface="Calibri" panose="020F0502020204030204" pitchFamily="34" charset="0"/>
              </a:rPr>
              <a:t>Dolja</a:t>
            </a:r>
            <a:r>
              <a:rPr lang="en-US" sz="900" kern="100" dirty="0">
                <a:latin typeface="Arial" panose="020B0604020202020204" pitchFamily="34" charset="0"/>
                <a:ea typeface="Calibri" panose="020F0502020204030204" pitchFamily="34" charset="0"/>
              </a:rPr>
              <a:t> VV, </a:t>
            </a:r>
            <a:r>
              <a:rPr lang="en-US" sz="900" kern="100" dirty="0" err="1">
                <a:latin typeface="Arial" panose="020B0604020202020204" pitchFamily="34" charset="0"/>
                <a:ea typeface="Calibri" panose="020F0502020204030204" pitchFamily="34" charset="0"/>
              </a:rPr>
              <a:t>Krupovic</a:t>
            </a:r>
            <a:r>
              <a:rPr lang="en-US" sz="900" kern="100" dirty="0">
                <a:latin typeface="Arial" panose="020B0604020202020204" pitchFamily="34" charset="0"/>
                <a:ea typeface="Calibri" panose="020F0502020204030204" pitchFamily="34" charset="0"/>
              </a:rPr>
              <a:t> M, </a:t>
            </a:r>
            <a:r>
              <a:rPr lang="en-US" sz="900" kern="100" dirty="0" err="1">
                <a:latin typeface="Arial" panose="020B0604020202020204" pitchFamily="34" charset="0"/>
                <a:ea typeface="Calibri" panose="020F0502020204030204" pitchFamily="34" charset="0"/>
              </a:rPr>
              <a:t>Varsani</a:t>
            </a:r>
            <a:r>
              <a:rPr lang="en-US" sz="900" kern="100" dirty="0">
                <a:latin typeface="Arial" panose="020B0604020202020204" pitchFamily="34" charset="0"/>
                <a:ea typeface="Calibri" panose="020F0502020204030204" pitchFamily="34" charset="0"/>
              </a:rPr>
              <a:t> A, Wolf YI, </a:t>
            </a:r>
            <a:r>
              <a:rPr lang="en-US" sz="900" kern="100" dirty="0" err="1">
                <a:latin typeface="Arial" panose="020B0604020202020204" pitchFamily="34" charset="0"/>
                <a:ea typeface="Calibri" panose="020F0502020204030204" pitchFamily="34" charset="0"/>
              </a:rPr>
              <a:t>Yutin</a:t>
            </a:r>
            <a:r>
              <a:rPr lang="en-US" sz="900" kern="100" dirty="0">
                <a:latin typeface="Arial" panose="020B0604020202020204" pitchFamily="34" charset="0"/>
                <a:ea typeface="Calibri" panose="020F0502020204030204" pitchFamily="34" charset="0"/>
              </a:rPr>
              <a:t> N, et al. Global organization and proposed </a:t>
            </a:r>
            <a:r>
              <a:rPr lang="en-US" sz="900" kern="100" dirty="0" err="1">
                <a:latin typeface="Arial" panose="020B0604020202020204" pitchFamily="34" charset="0"/>
                <a:ea typeface="Calibri" panose="020F0502020204030204" pitchFamily="34" charset="0"/>
              </a:rPr>
              <a:t>megataxonomy</a:t>
            </a:r>
            <a:r>
              <a:rPr lang="en-US" sz="900" kern="100" dirty="0">
                <a:latin typeface="Arial" panose="020B0604020202020204" pitchFamily="34" charset="0"/>
                <a:ea typeface="Calibri" panose="020F0502020204030204" pitchFamily="34" charset="0"/>
              </a:rPr>
              <a:t> of the virus world. Microbiol Mol Biol Rev. 2020 Mar 4;84(2). </a:t>
            </a:r>
            <a:r>
              <a:rPr lang="en-US" sz="900" kern="100" dirty="0">
                <a:latin typeface="Arial" panose="020B0604020202020204" pitchFamily="34" charset="0"/>
                <a:ea typeface="Calibri" panose="020F0502020204030204" pitchFamily="34" charset="0"/>
                <a:hlinkClick r:id="rId4">
                  <a:extLst>
                    <a:ext uri="{A12FA001-AC4F-418D-AE19-62706E023703}">
                      <ahyp:hlinkClr xmlns:ahyp="http://schemas.microsoft.com/office/drawing/2018/hyperlinkcolor" xmlns="" val="tx"/>
                    </a:ext>
                  </a:extLst>
                </a:hlinkClick>
              </a:rPr>
              <a:t>https://doi.org/10.1128/MMBR.00061-19</a:t>
            </a:r>
            <a:endParaRPr lang="es-CO" sz="900" kern="100" dirty="0">
              <a:latin typeface="Arial" panose="020B0604020202020204" pitchFamily="34" charset="0"/>
              <a:ea typeface="Calibri" panose="020F0502020204030204" pitchFamily="34" charset="0"/>
            </a:endParaRPr>
          </a:p>
          <a:p>
            <a:pPr marL="228600" indent="-228600" algn="just">
              <a:lnSpc>
                <a:spcPct val="107000"/>
              </a:lnSpc>
              <a:spcAft>
                <a:spcPts val="800"/>
              </a:spcAft>
              <a:buAutoNum type="arabicPeriod"/>
            </a:pPr>
            <a:endParaRPr lang="es-CO" sz="900" kern="100" dirty="0">
              <a:effectLst/>
              <a:latin typeface="Calibri" panose="020F0502020204030204" pitchFamily="34" charset="0"/>
              <a:ea typeface="Calibri" panose="020F0502020204030204" pitchFamily="34" charset="0"/>
            </a:endParaRPr>
          </a:p>
          <a:p>
            <a:pPr algn="just">
              <a:lnSpc>
                <a:spcPct val="107000"/>
              </a:lnSpc>
              <a:spcAft>
                <a:spcPts val="800"/>
              </a:spcAft>
            </a:pPr>
            <a:endParaRPr lang="es-CO" sz="800" dirty="0">
              <a:latin typeface="+mj-lt"/>
            </a:endParaRPr>
          </a:p>
        </p:txBody>
      </p:sp>
      <p:pic>
        <p:nvPicPr>
          <p:cNvPr id="43" name="Picture 42">
            <a:extLst>
              <a:ext uri="{FF2B5EF4-FFF2-40B4-BE49-F238E27FC236}">
                <a16:creationId xmlns:a16="http://schemas.microsoft.com/office/drawing/2014/main" id="{1AC0B902-CFD4-496E-B571-A653E71F42C5}"/>
              </a:ext>
            </a:extLst>
          </p:cNvPr>
          <p:cNvPicPr>
            <a:picLocks noChangeAspect="1"/>
          </p:cNvPicPr>
          <p:nvPr/>
        </p:nvPicPr>
        <p:blipFill rotWithShape="1">
          <a:blip r:embed="rId5"/>
          <a:srcRect b="1720"/>
          <a:stretch/>
        </p:blipFill>
        <p:spPr>
          <a:xfrm>
            <a:off x="1665816" y="1135362"/>
            <a:ext cx="8860367" cy="4870108"/>
          </a:xfrm>
          <a:prstGeom prst="rect">
            <a:avLst/>
          </a:prstGeom>
        </p:spPr>
      </p:pic>
      <p:sp>
        <p:nvSpPr>
          <p:cNvPr id="44" name="Título 1">
            <a:extLst>
              <a:ext uri="{FF2B5EF4-FFF2-40B4-BE49-F238E27FC236}">
                <a16:creationId xmlns:a16="http://schemas.microsoft.com/office/drawing/2014/main" id="{BDA3DA22-0543-44C9-BD96-3A26BAC622B9}"/>
              </a:ext>
            </a:extLst>
          </p:cNvPr>
          <p:cNvSpPr txBox="1">
            <a:spLocks/>
          </p:cNvSpPr>
          <p:nvPr/>
        </p:nvSpPr>
        <p:spPr>
          <a:xfrm>
            <a:off x="6284384" y="730684"/>
            <a:ext cx="5355287" cy="48154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800"/>
              <a:buFont typeface="Arial Black"/>
              <a:buNone/>
              <a:defRPr sz="4800" b="0" i="0" u="none" strike="noStrike" cap="none">
                <a:solidFill>
                  <a:schemeClr val="dk1"/>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ctr"/>
            <a:r>
              <a:rPr lang="es-ES" sz="2000" b="1" dirty="0">
                <a:latin typeface="+mn-lt"/>
              </a:rPr>
              <a:t>NATURALEZA DE LA INFECCIÓN </a:t>
            </a:r>
            <a:endParaRPr lang="es-ES" sz="3200" b="1" dirty="0">
              <a:latin typeface="+mn-lt"/>
            </a:endParaRPr>
          </a:p>
        </p:txBody>
      </p:sp>
    </p:spTree>
    <p:extLst>
      <p:ext uri="{BB962C8B-B14F-4D97-AF65-F5344CB8AC3E}">
        <p14:creationId xmlns:p14="http://schemas.microsoft.com/office/powerpoint/2010/main" val="3606535221"/>
      </p:ext>
    </p:extLst>
  </p:cSld>
  <p:clrMapOvr>
    <a:masterClrMapping/>
  </p:clrMapOvr>
</p:sld>
</file>

<file path=ppt/theme/theme1.xml><?xml version="1.0" encoding="utf-8"?>
<a:theme xmlns:a="http://schemas.openxmlformats.org/drawingml/2006/main" name="Plantilla Bicentenario - Odontología">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16550</TotalTime>
  <Words>3614</Words>
  <Application>Microsoft Office PowerPoint</Application>
  <PresentationFormat>Panorámica</PresentationFormat>
  <Paragraphs>726</Paragraphs>
  <Slides>42</Slides>
  <Notes>32</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42</vt:i4>
      </vt:variant>
    </vt:vector>
  </HeadingPairs>
  <TitlesOfParts>
    <vt:vector size="53" baseType="lpstr">
      <vt:lpstr>AR CENA</vt:lpstr>
      <vt:lpstr>Arial</vt:lpstr>
      <vt:lpstr>Arial Black</vt:lpstr>
      <vt:lpstr>Calibri</vt:lpstr>
      <vt:lpstr>Calibri Light</vt:lpstr>
      <vt:lpstr>Century Gothic</vt:lpstr>
      <vt:lpstr>Lato Light Italic</vt:lpstr>
      <vt:lpstr>Lucida Handwriting</vt:lpstr>
      <vt:lpstr>Roboto</vt:lpstr>
      <vt:lpstr>Times New Roman</vt:lpstr>
      <vt:lpstr>Plantilla Bicentenario - Odontología</vt:lpstr>
      <vt:lpstr>DETECCIÓN DE VHS 1-2 Y GENOTIPOS DE VPH EN DESÓRDENES POTENCIALMENTE MALIGNOS Y CÁNCER ORAL EN UN GRUPO DE PACIENTES DE LA COSTA ATLÁNTICA COLOMBIANA </vt:lpstr>
      <vt:lpstr>ASESORAS DISCIPLINARES</vt:lpstr>
      <vt:lpstr>INVESTIGADORES</vt:lpstr>
      <vt:lpstr>INTRODUCCIÓN </vt:lpstr>
      <vt:lpstr>PLANTEAMIENTO DEL PROBLEMA</vt:lpstr>
      <vt:lpstr>PLANTEAMIENTO DEL PROBLEMA</vt:lpstr>
      <vt:lpstr>JUSTIFICACIÓN</vt:lpstr>
      <vt:lpstr>OBJETIVOS</vt:lpstr>
      <vt:lpstr>MARCO TEÓRICO</vt:lpstr>
      <vt:lpstr>MARCO TEÓRICO</vt:lpstr>
      <vt:lpstr>MARCO TEÓRICO</vt:lpstr>
      <vt:lpstr>MARCO TEÓRICO</vt:lpstr>
      <vt:lpstr>MARCO TEÓRICO</vt:lpstr>
      <vt:lpstr>MARCO TEÓRICO</vt:lpstr>
      <vt:lpstr>MATERIALES Y MÉTODOS</vt:lpstr>
      <vt:lpstr>CONSIDERACIONES ÉTICAS</vt:lpstr>
      <vt:lpstr>METODOLOGÍA</vt:lpstr>
      <vt:lpstr>METODOLOGÍA</vt:lpstr>
      <vt:lpstr>METODOLOGÍA</vt:lpstr>
      <vt:lpstr>METODOLOGÍA</vt:lpstr>
      <vt:lpstr>METODOLOGÍA</vt:lpstr>
      <vt:lpstr>METODOLOGÍA</vt:lpstr>
      <vt:lpstr>CONTROL DE SESGOS</vt:lpstr>
      <vt:lpstr>ANÁLISIS ESTADÍSTICO</vt:lpstr>
      <vt:lpstr>RESULTADOS</vt:lpstr>
      <vt:lpstr>RESULTADOS</vt:lpstr>
      <vt:lpstr>RESULTADOS</vt:lpstr>
      <vt:lpstr>RESULTADOS</vt:lpstr>
      <vt:lpstr>RESULTADOS</vt:lpstr>
      <vt:lpstr>RESULTADOS</vt:lpstr>
      <vt:lpstr>DISCUSIÓN</vt:lpstr>
      <vt:lpstr>DISCUSIÓN</vt:lpstr>
      <vt:lpstr>CONCLUSIONES</vt:lpstr>
      <vt:lpstr>Presentación de PowerPoint</vt:lpstr>
      <vt:lpstr>Presentación de PowerPoint</vt:lpstr>
      <vt:lpstr>REFERENCIAS</vt:lpstr>
      <vt:lpstr>REFERENCIAS</vt:lpstr>
      <vt:lpstr>REFERENCIAS</vt:lpstr>
      <vt:lpstr>REFERENCIAS</vt:lpstr>
      <vt:lpstr>REFERENCIAS</vt:lpstr>
      <vt:lpstr>REFERENCIAS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USER</dc:creator>
  <cp:lastModifiedBy>SERVIDOR</cp:lastModifiedBy>
  <cp:revision>243</cp:revision>
  <dcterms:modified xsi:type="dcterms:W3CDTF">2025-08-04T18:21:16Z</dcterms:modified>
</cp:coreProperties>
</file>