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84" r:id="rId2"/>
    <p:sldId id="285" r:id="rId3"/>
    <p:sldId id="286" r:id="rId4"/>
    <p:sldId id="259" r:id="rId5"/>
    <p:sldId id="260" r:id="rId6"/>
    <p:sldId id="261" r:id="rId7"/>
    <p:sldId id="262" r:id="rId8"/>
    <p:sldId id="263" r:id="rId9"/>
    <p:sldId id="264" r:id="rId10"/>
    <p:sldId id="265" r:id="rId11"/>
    <p:sldId id="266" r:id="rId12"/>
    <p:sldId id="287" r:id="rId13"/>
    <p:sldId id="270" r:id="rId14"/>
    <p:sldId id="271" r:id="rId15"/>
    <p:sldId id="288" r:id="rId16"/>
    <p:sldId id="272" r:id="rId17"/>
    <p:sldId id="274" r:id="rId18"/>
    <p:sldId id="276" r:id="rId19"/>
    <p:sldId id="277" r:id="rId20"/>
    <p:sldId id="289" r:id="rId21"/>
    <p:sldId id="290" r:id="rId22"/>
    <p:sldId id="291" r:id="rId23"/>
    <p:sldId id="292" r:id="rId24"/>
    <p:sldId id="293" r:id="rId25"/>
    <p:sldId id="283" r:id="rId26"/>
    <p:sldId id="294" r:id="rId27"/>
    <p:sldId id="295" r:id="rId28"/>
    <p:sldId id="296" r:id="rId29"/>
    <p:sldId id="297" r:id="rId30"/>
    <p:sldId id="298" r:id="rId31"/>
    <p:sldId id="299" r:id="rId32"/>
    <p:sldId id="300" r:id="rId33"/>
    <p:sldId id="301" r:id="rId34"/>
    <p:sldId id="302" r:id="rId35"/>
    <p:sldId id="303" r:id="rId36"/>
    <p:sldId id="304" r:id="rId37"/>
    <p:sldId id="278" r:id="rId38"/>
    <p:sldId id="279" r:id="rId39"/>
    <p:sldId id="280" r:id="rId40"/>
    <p:sldId id="281" r:id="rId4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96" y="-3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48913EA6-A973-42E8-90F0-F5AC9FBF78C2}" type="datetimeFigureOut">
              <a:rPr lang="es-CO" smtClean="0"/>
              <a:t>09/06/2011</a:t>
            </a:fld>
            <a:endParaRPr lang="es-CO"/>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CO"/>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1BF96068-25EA-4C5C-AF32-1B6662103233}"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8913EA6-A973-42E8-90F0-F5AC9FBF78C2}" type="datetimeFigureOut">
              <a:rPr lang="es-CO" smtClean="0"/>
              <a:t>09/06/2011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1BF96068-25EA-4C5C-AF32-1B6662103233}"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8913EA6-A973-42E8-90F0-F5AC9FBF78C2}" type="datetimeFigureOut">
              <a:rPr lang="es-CO" smtClean="0"/>
              <a:t>09/06/2011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1BF96068-25EA-4C5C-AF32-1B6662103233}"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48913EA6-A973-42E8-90F0-F5AC9FBF78C2}" type="datetimeFigureOut">
              <a:rPr lang="es-CO" smtClean="0"/>
              <a:t>09/06/2011</a:t>
            </a:fld>
            <a:endParaRPr lang="es-CO"/>
          </a:p>
        </p:txBody>
      </p:sp>
      <p:sp>
        <p:nvSpPr>
          <p:cNvPr id="9" name="8 Marcador de número de diapositiva"/>
          <p:cNvSpPr>
            <a:spLocks noGrp="1"/>
          </p:cNvSpPr>
          <p:nvPr>
            <p:ph type="sldNum" sz="quarter" idx="15"/>
          </p:nvPr>
        </p:nvSpPr>
        <p:spPr/>
        <p:txBody>
          <a:bodyPr rtlCol="0"/>
          <a:lstStyle/>
          <a:p>
            <a:fld id="{1BF96068-25EA-4C5C-AF32-1B6662103233}" type="slidenum">
              <a:rPr lang="es-CO" smtClean="0"/>
              <a:t>‹Nº›</a:t>
            </a:fld>
            <a:endParaRPr lang="es-CO"/>
          </a:p>
        </p:txBody>
      </p:sp>
      <p:sp>
        <p:nvSpPr>
          <p:cNvPr id="10" name="9 Marcador de pie de página"/>
          <p:cNvSpPr>
            <a:spLocks noGrp="1"/>
          </p:cNvSpPr>
          <p:nvPr>
            <p:ph type="ftr" sz="quarter" idx="16"/>
          </p:nvPr>
        </p:nvSpPr>
        <p:spPr/>
        <p:txBody>
          <a:bodyPr rtlCol="0"/>
          <a:lstStyle/>
          <a:p>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48913EA6-A973-42E8-90F0-F5AC9FBF78C2}" type="datetimeFigureOut">
              <a:rPr lang="es-CO" smtClean="0"/>
              <a:t>09/06/2011</a:t>
            </a:fld>
            <a:endParaRPr lang="es-CO"/>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CO"/>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1BF96068-25EA-4C5C-AF32-1B6662103233}"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48913EA6-A973-42E8-90F0-F5AC9FBF78C2}" type="datetimeFigureOut">
              <a:rPr lang="es-CO" smtClean="0"/>
              <a:t>09/06/2011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1BF96068-25EA-4C5C-AF32-1B6662103233}" type="slidenum">
              <a:rPr lang="es-CO" smtClean="0"/>
              <a:t>‹Nº›</a:t>
            </a:fld>
            <a:endParaRPr lang="es-CO"/>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48913EA6-A973-42E8-90F0-F5AC9FBF78C2}" type="datetimeFigureOut">
              <a:rPr lang="es-CO" smtClean="0"/>
              <a:t>09/06/2011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1BF96068-25EA-4C5C-AF32-1B6662103233}" type="slidenum">
              <a:rPr lang="es-CO" smtClean="0"/>
              <a:t>‹Nº›</a:t>
            </a:fld>
            <a:endParaRPr lang="es-CO"/>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48913EA6-A973-42E8-90F0-F5AC9FBF78C2}" type="datetimeFigureOut">
              <a:rPr lang="es-CO" smtClean="0"/>
              <a:t>09/06/2011</a:t>
            </a:fld>
            <a:endParaRPr lang="es-CO"/>
          </a:p>
        </p:txBody>
      </p:sp>
      <p:sp>
        <p:nvSpPr>
          <p:cNvPr id="7" name="6 Marcador de número de diapositiva"/>
          <p:cNvSpPr>
            <a:spLocks noGrp="1"/>
          </p:cNvSpPr>
          <p:nvPr>
            <p:ph type="sldNum" sz="quarter" idx="11"/>
          </p:nvPr>
        </p:nvSpPr>
        <p:spPr/>
        <p:txBody>
          <a:bodyPr rtlCol="0"/>
          <a:lstStyle/>
          <a:p>
            <a:fld id="{1BF96068-25EA-4C5C-AF32-1B6662103233}" type="slidenum">
              <a:rPr lang="es-CO" smtClean="0"/>
              <a:t>‹Nº›</a:t>
            </a:fld>
            <a:endParaRPr lang="es-CO"/>
          </a:p>
        </p:txBody>
      </p:sp>
      <p:sp>
        <p:nvSpPr>
          <p:cNvPr id="8" name="7 Marcador de pie de página"/>
          <p:cNvSpPr>
            <a:spLocks noGrp="1"/>
          </p:cNvSpPr>
          <p:nvPr>
            <p:ph type="ftr" sz="quarter" idx="12"/>
          </p:nvPr>
        </p:nvSpPr>
        <p:spPr/>
        <p:txBody>
          <a:bodyPr rtlCol="0"/>
          <a:lstStyle/>
          <a:p>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8913EA6-A973-42E8-90F0-F5AC9FBF78C2}" type="datetimeFigureOut">
              <a:rPr lang="es-CO" smtClean="0"/>
              <a:t>09/06/2011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1BF96068-25EA-4C5C-AF32-1B6662103233}"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48913EA6-A973-42E8-90F0-F5AC9FBF78C2}" type="datetimeFigureOut">
              <a:rPr lang="es-CO" smtClean="0"/>
              <a:t>09/06/2011</a:t>
            </a:fld>
            <a:endParaRPr lang="es-CO"/>
          </a:p>
        </p:txBody>
      </p:sp>
      <p:sp>
        <p:nvSpPr>
          <p:cNvPr id="22" name="21 Marcador de número de diapositiva"/>
          <p:cNvSpPr>
            <a:spLocks noGrp="1"/>
          </p:cNvSpPr>
          <p:nvPr>
            <p:ph type="sldNum" sz="quarter" idx="15"/>
          </p:nvPr>
        </p:nvSpPr>
        <p:spPr/>
        <p:txBody>
          <a:bodyPr rtlCol="0"/>
          <a:lstStyle/>
          <a:p>
            <a:fld id="{1BF96068-25EA-4C5C-AF32-1B6662103233}" type="slidenum">
              <a:rPr lang="es-CO" smtClean="0"/>
              <a:t>‹Nº›</a:t>
            </a:fld>
            <a:endParaRPr lang="es-CO"/>
          </a:p>
        </p:txBody>
      </p:sp>
      <p:sp>
        <p:nvSpPr>
          <p:cNvPr id="23" name="22 Marcador de pie de página"/>
          <p:cNvSpPr>
            <a:spLocks noGrp="1"/>
          </p:cNvSpPr>
          <p:nvPr>
            <p:ph type="ftr" sz="quarter" idx="16"/>
          </p:nvPr>
        </p:nvSpPr>
        <p:spPr/>
        <p:txBody>
          <a:bodyPr rtlCol="0"/>
          <a:lstStyle/>
          <a:p>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48913EA6-A973-42E8-90F0-F5AC9FBF78C2}" type="datetimeFigureOut">
              <a:rPr lang="es-CO" smtClean="0"/>
              <a:t>09/06/2011</a:t>
            </a:fld>
            <a:endParaRPr lang="es-CO"/>
          </a:p>
        </p:txBody>
      </p:sp>
      <p:sp>
        <p:nvSpPr>
          <p:cNvPr id="18" name="17 Marcador de número de diapositiva"/>
          <p:cNvSpPr>
            <a:spLocks noGrp="1"/>
          </p:cNvSpPr>
          <p:nvPr>
            <p:ph type="sldNum" sz="quarter" idx="11"/>
          </p:nvPr>
        </p:nvSpPr>
        <p:spPr/>
        <p:txBody>
          <a:bodyPr rtlCol="0"/>
          <a:lstStyle/>
          <a:p>
            <a:fld id="{1BF96068-25EA-4C5C-AF32-1B6662103233}" type="slidenum">
              <a:rPr lang="es-CO" smtClean="0"/>
              <a:t>‹Nº›</a:t>
            </a:fld>
            <a:endParaRPr lang="es-CO"/>
          </a:p>
        </p:txBody>
      </p:sp>
      <p:sp>
        <p:nvSpPr>
          <p:cNvPr id="21" name="20 Marcador de pie de página"/>
          <p:cNvSpPr>
            <a:spLocks noGrp="1"/>
          </p:cNvSpPr>
          <p:nvPr>
            <p:ph type="ftr" sz="quarter" idx="12"/>
          </p:nvPr>
        </p:nvSpPr>
        <p:spPr/>
        <p:txBody>
          <a:bodyPr rtlCol="0"/>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8913EA6-A973-42E8-90F0-F5AC9FBF78C2}" type="datetimeFigureOut">
              <a:rPr lang="es-CO" smtClean="0"/>
              <a:t>09/06/2011</a:t>
            </a:fld>
            <a:endParaRPr lang="es-CO"/>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CO"/>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BF96068-25EA-4C5C-AF32-1B6662103233}"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rearton.com.mx/" TargetMode="External"/><Relationship Id="rId2" Type="http://schemas.openxmlformats.org/officeDocument/2006/relationships/hyperlink" Target="http://www.ecoist.com/" TargetMode="External"/><Relationship Id="rId1" Type="http://schemas.openxmlformats.org/officeDocument/2006/relationships/slideLayout" Target="../slideLayouts/slideLayout2.xml"/><Relationship Id="rId5" Type="http://schemas.openxmlformats.org/officeDocument/2006/relationships/hyperlink" Target="http://www.cyclus.com.co/" TargetMode="External"/><Relationship Id="rId4" Type="http://schemas.openxmlformats.org/officeDocument/2006/relationships/hyperlink" Target="http://www.eco-disegno.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Título"/>
          <p:cNvSpPr>
            <a:spLocks noGrp="1"/>
          </p:cNvSpPr>
          <p:nvPr>
            <p:ph type="ctrTitle"/>
          </p:nvPr>
        </p:nvSpPr>
        <p:spPr>
          <a:xfrm>
            <a:off x="2643174" y="2714620"/>
            <a:ext cx="4857784" cy="1857388"/>
          </a:xfrm>
        </p:spPr>
        <p:txBody>
          <a:bodyPr>
            <a:normAutofit/>
          </a:bodyPr>
          <a:lstStyle/>
          <a:p>
            <a:pPr algn="ctr"/>
            <a:r>
              <a:rPr lang="es-CO" sz="3600" dirty="0" smtClean="0">
                <a:effectLst>
                  <a:outerShdw blurRad="38100" dist="38100" dir="2700000" algn="tl">
                    <a:srgbClr val="000000">
                      <a:alpha val="43137"/>
                    </a:srgbClr>
                  </a:outerShdw>
                </a:effectLst>
              </a:rPr>
              <a:t>ESTRATEGIA DE COMUNICACIÓN PUBLICITARIA</a:t>
            </a:r>
            <a:endParaRPr lang="es-CO" sz="3600" dirty="0">
              <a:effectLst>
                <a:outerShdw blurRad="38100" dist="38100" dir="2700000" algn="tl">
                  <a:srgbClr val="000000">
                    <a:alpha val="43137"/>
                  </a:srgbClr>
                </a:outerShdw>
              </a:effectLst>
            </a:endParaRPr>
          </a:p>
        </p:txBody>
      </p:sp>
      <p:pic>
        <p:nvPicPr>
          <p:cNvPr id="9" name="8 Imagen" descr="Sin título.png"/>
          <p:cNvPicPr>
            <a:picLocks noChangeAspect="1"/>
          </p:cNvPicPr>
          <p:nvPr/>
        </p:nvPicPr>
        <p:blipFill>
          <a:blip r:embed="rId2"/>
          <a:stretch>
            <a:fillRect/>
          </a:stretch>
        </p:blipFill>
        <p:spPr>
          <a:xfrm>
            <a:off x="7215206" y="571480"/>
            <a:ext cx="1688471" cy="572874"/>
          </a:xfrm>
          <a:prstGeom prst="rect">
            <a:avLst/>
          </a:prstGeom>
        </p:spPr>
      </p:pic>
      <p:pic>
        <p:nvPicPr>
          <p:cNvPr id="10" name="9 Imagen" descr="Sin título.png"/>
          <p:cNvPicPr>
            <a:picLocks noChangeAspect="1"/>
          </p:cNvPicPr>
          <p:nvPr/>
        </p:nvPicPr>
        <p:blipFill>
          <a:blip r:embed="rId2"/>
          <a:stretch>
            <a:fillRect/>
          </a:stretch>
        </p:blipFill>
        <p:spPr>
          <a:xfrm rot="5400000">
            <a:off x="7794172" y="1129281"/>
            <a:ext cx="1688470" cy="57287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43174" y="857232"/>
            <a:ext cx="3328982" cy="582594"/>
          </a:xfrm>
        </p:spPr>
        <p:txBody>
          <a:bodyPr>
            <a:normAutofit/>
          </a:bodyPr>
          <a:lstStyle/>
          <a:p>
            <a:pPr lvl="0"/>
            <a:r>
              <a:rPr lang="es-ES" b="1" dirty="0">
                <a:effectLst>
                  <a:outerShdw blurRad="38100" dist="38100" dir="2700000" algn="tl">
                    <a:srgbClr val="000000">
                      <a:alpha val="43137"/>
                    </a:srgbClr>
                  </a:outerShdw>
                </a:effectLst>
              </a:rPr>
              <a:t>MARCO </a:t>
            </a:r>
            <a:r>
              <a:rPr lang="es-ES" b="1" dirty="0" smtClean="0">
                <a:effectLst>
                  <a:outerShdw blurRad="38100" dist="38100" dir="2700000" algn="tl">
                    <a:srgbClr val="000000">
                      <a:alpha val="43137"/>
                    </a:srgbClr>
                  </a:outerShdw>
                </a:effectLst>
              </a:rPr>
              <a:t>LEGAL</a:t>
            </a:r>
            <a:endParaRPr lang="es-CO"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1714480" y="2000240"/>
            <a:ext cx="5500726" cy="2714644"/>
          </a:xfrm>
        </p:spPr>
        <p:txBody>
          <a:bodyPr>
            <a:normAutofit fontScale="25000" lnSpcReduction="20000"/>
          </a:bodyPr>
          <a:lstStyle/>
          <a:p>
            <a:pPr lvl="0"/>
            <a:r>
              <a:rPr lang="es-ES" sz="11200" dirty="0"/>
              <a:t>Ley 70 de 1993 – por la Titulación Colectiva </a:t>
            </a:r>
            <a:endParaRPr lang="es-ES" sz="11200" dirty="0" smtClean="0"/>
          </a:p>
          <a:p>
            <a:pPr lvl="0"/>
            <a:endParaRPr lang="es-CO" sz="11200" dirty="0"/>
          </a:p>
          <a:p>
            <a:pPr lvl="0"/>
            <a:r>
              <a:rPr lang="es-ES" sz="11200" dirty="0"/>
              <a:t>Política para el desarrollo del </a:t>
            </a:r>
            <a:r>
              <a:rPr lang="es-ES" sz="11200" dirty="0" smtClean="0"/>
              <a:t>ecoturismo</a:t>
            </a:r>
          </a:p>
          <a:p>
            <a:pPr lvl="0"/>
            <a:endParaRPr lang="es-CO" sz="11200" dirty="0"/>
          </a:p>
          <a:p>
            <a:pPr lvl="0"/>
            <a:r>
              <a:rPr lang="es-ES" sz="11200" i="1" dirty="0"/>
              <a:t> </a:t>
            </a:r>
            <a:r>
              <a:rPr lang="es-CO" sz="11200" dirty="0"/>
              <a:t>La ley 99 de 1993</a:t>
            </a:r>
          </a:p>
          <a:p>
            <a:endParaRPr lang="es-CO" dirty="0"/>
          </a:p>
          <a:p>
            <a:endParaRPr lang="es-C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28860" y="571480"/>
            <a:ext cx="3357586" cy="796908"/>
          </a:xfrm>
        </p:spPr>
        <p:txBody>
          <a:bodyPr>
            <a:normAutofit fontScale="90000"/>
          </a:bodyPr>
          <a:lstStyle/>
          <a:p>
            <a:pPr lvl="0" algn="ctr"/>
            <a:r>
              <a:rPr lang="es-ES" b="1" dirty="0" smtClean="0">
                <a:effectLst>
                  <a:outerShdw blurRad="38100" dist="38100" dir="2700000" algn="tl">
                    <a:srgbClr val="000000">
                      <a:alpha val="43137"/>
                    </a:srgbClr>
                  </a:outerShdw>
                </a:effectLst>
              </a:rPr>
              <a:t>METODOLOGÍA</a:t>
            </a:r>
            <a:endParaRPr lang="es-CO"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928662" y="1714488"/>
            <a:ext cx="6686568" cy="3257560"/>
          </a:xfrm>
        </p:spPr>
        <p:txBody>
          <a:bodyPr>
            <a:normAutofit lnSpcReduction="10000"/>
          </a:bodyPr>
          <a:lstStyle/>
          <a:p>
            <a:pPr lvl="0">
              <a:buNone/>
            </a:pPr>
            <a:r>
              <a:rPr lang="es-ES" b="1" dirty="0" smtClean="0">
                <a:effectLst>
                  <a:outerShdw blurRad="38100" dist="38100" dir="2700000" algn="tl">
                    <a:srgbClr val="000000">
                      <a:alpha val="43137"/>
                    </a:srgbClr>
                  </a:outerShdw>
                </a:effectLst>
              </a:rPr>
              <a:t>    Tipo de proyecto</a:t>
            </a:r>
          </a:p>
          <a:p>
            <a:pPr lvl="0" algn="ctr">
              <a:buNone/>
            </a:pPr>
            <a:endParaRPr lang="es-CO" b="1" dirty="0" smtClean="0">
              <a:effectLst>
                <a:outerShdw blurRad="38100" dist="38100" dir="2700000" algn="tl">
                  <a:srgbClr val="000000">
                    <a:alpha val="43137"/>
                  </a:srgbClr>
                </a:outerShdw>
              </a:effectLst>
            </a:endParaRPr>
          </a:p>
          <a:p>
            <a:r>
              <a:rPr lang="es-ES" i="1" dirty="0" smtClean="0"/>
              <a:t>Producto Comunicacional.</a:t>
            </a:r>
          </a:p>
          <a:p>
            <a:pPr>
              <a:buNone/>
            </a:pPr>
            <a:endParaRPr lang="es-ES" i="1" dirty="0" smtClean="0"/>
          </a:p>
          <a:p>
            <a:r>
              <a:rPr lang="es-ES" dirty="0" smtClean="0"/>
              <a:t>Modalidad </a:t>
            </a:r>
            <a:r>
              <a:rPr lang="es-ES" dirty="0"/>
              <a:t>o diseño </a:t>
            </a:r>
            <a:r>
              <a:rPr lang="es-ES" i="1" dirty="0"/>
              <a:t>proyecto de gestión</a:t>
            </a:r>
            <a:r>
              <a:rPr lang="es-ES" dirty="0"/>
              <a:t>. </a:t>
            </a:r>
            <a:endParaRPr lang="es-ES" dirty="0" smtClean="0"/>
          </a:p>
          <a:p>
            <a:pPr>
              <a:buNone/>
            </a:pPr>
            <a:endParaRPr lang="es-ES" dirty="0" smtClean="0"/>
          </a:p>
          <a:p>
            <a:pPr lvl="0"/>
            <a:r>
              <a:rPr lang="es-ES" dirty="0"/>
              <a:t>Articulación del trabajo de grado con las prácticas profesionales</a:t>
            </a:r>
            <a:endParaRPr lang="es-CO" dirty="0"/>
          </a:p>
          <a:p>
            <a:endParaRPr lang="es-CO"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1538" y="500042"/>
            <a:ext cx="6543692" cy="989034"/>
          </a:xfrm>
        </p:spPr>
        <p:txBody>
          <a:bodyPr>
            <a:normAutofit fontScale="90000"/>
          </a:bodyPr>
          <a:lstStyle/>
          <a:p>
            <a:pPr algn="ctr"/>
            <a:r>
              <a:rPr lang="es-CO" sz="3200" b="1" dirty="0" smtClean="0">
                <a:effectLst>
                  <a:outerShdw blurRad="38100" dist="38100" dir="2700000" algn="tl">
                    <a:srgbClr val="000000">
                      <a:alpha val="43137"/>
                    </a:srgbClr>
                  </a:outerShdw>
                </a:effectLst>
              </a:rPr>
              <a:t>diagnóstico de comunicaciones</a:t>
            </a:r>
            <a:endParaRPr lang="es-CO" b="1" dirty="0"/>
          </a:p>
        </p:txBody>
      </p:sp>
      <p:sp>
        <p:nvSpPr>
          <p:cNvPr id="4" name="2 Subtítulo"/>
          <p:cNvSpPr>
            <a:spLocks noGrp="1"/>
          </p:cNvSpPr>
          <p:nvPr>
            <p:ph sz="quarter" idx="1"/>
          </p:nvPr>
        </p:nvSpPr>
        <p:spPr>
          <a:xfrm>
            <a:off x="1071538" y="1714488"/>
            <a:ext cx="6715172" cy="4400568"/>
          </a:xfrm>
        </p:spPr>
        <p:txBody>
          <a:bodyPr>
            <a:normAutofit fontScale="25000" lnSpcReduction="20000"/>
          </a:bodyPr>
          <a:lstStyle/>
          <a:p>
            <a:pPr lvl="1" algn="l">
              <a:buNone/>
            </a:pPr>
            <a:r>
              <a:rPr lang="es-ES" sz="8000" b="1" dirty="0">
                <a:solidFill>
                  <a:schemeClr val="tx1"/>
                </a:solidFill>
                <a:effectLst>
                  <a:outerShdw blurRad="38100" dist="38100" dir="2700000" algn="tl">
                    <a:srgbClr val="000000">
                      <a:alpha val="43137"/>
                    </a:srgbClr>
                  </a:outerShdw>
                </a:effectLst>
              </a:rPr>
              <a:t>Instrumentos de R</a:t>
            </a:r>
            <a:r>
              <a:rPr lang="es-ES" sz="8000" b="1" dirty="0" smtClean="0">
                <a:solidFill>
                  <a:schemeClr val="tx1"/>
                </a:solidFill>
                <a:effectLst>
                  <a:outerShdw blurRad="38100" dist="38100" dir="2700000" algn="tl">
                    <a:srgbClr val="000000">
                      <a:alpha val="43137"/>
                    </a:srgbClr>
                  </a:outerShdw>
                </a:effectLst>
              </a:rPr>
              <a:t>ecolección</a:t>
            </a:r>
            <a:endParaRPr lang="es-CO" sz="8000" b="1" dirty="0">
              <a:solidFill>
                <a:schemeClr val="tx1"/>
              </a:solidFill>
              <a:effectLst>
                <a:outerShdw blurRad="38100" dist="38100" dir="2700000" algn="tl">
                  <a:srgbClr val="000000">
                    <a:alpha val="43137"/>
                  </a:srgbClr>
                </a:outerShdw>
              </a:effectLst>
            </a:endParaRPr>
          </a:p>
          <a:p>
            <a:pPr algn="just"/>
            <a:endParaRPr lang="es-CO" sz="8000" dirty="0">
              <a:solidFill>
                <a:schemeClr val="tx1"/>
              </a:solidFill>
            </a:endParaRPr>
          </a:p>
          <a:p>
            <a:pPr lvl="0" algn="just"/>
            <a:r>
              <a:rPr lang="es-ES" sz="8000" dirty="0">
                <a:solidFill>
                  <a:schemeClr val="tx1"/>
                </a:solidFill>
              </a:rPr>
              <a:t>Entrevistas </a:t>
            </a:r>
            <a:r>
              <a:rPr lang="es-ES" sz="8000" dirty="0" err="1">
                <a:solidFill>
                  <a:schemeClr val="tx1"/>
                </a:solidFill>
              </a:rPr>
              <a:t>semi</a:t>
            </a:r>
            <a:r>
              <a:rPr lang="es-ES" sz="8000" dirty="0">
                <a:solidFill>
                  <a:schemeClr val="tx1"/>
                </a:solidFill>
              </a:rPr>
              <a:t>-estructuradas dirigidas a los protagonistas de cada proceso o iniciativa de economía local</a:t>
            </a:r>
            <a:r>
              <a:rPr lang="es-ES" sz="8000" dirty="0" smtClean="0">
                <a:solidFill>
                  <a:schemeClr val="tx1"/>
                </a:solidFill>
              </a:rPr>
              <a:t>.</a:t>
            </a:r>
          </a:p>
          <a:p>
            <a:pPr lvl="0" algn="just"/>
            <a:endParaRPr lang="es-CO" sz="8000" dirty="0">
              <a:solidFill>
                <a:schemeClr val="tx1"/>
              </a:solidFill>
            </a:endParaRPr>
          </a:p>
          <a:p>
            <a:pPr lvl="0" algn="just"/>
            <a:r>
              <a:rPr lang="es-ES" sz="8000" dirty="0">
                <a:solidFill>
                  <a:schemeClr val="tx1"/>
                </a:solidFill>
              </a:rPr>
              <a:t>Conversaciones </a:t>
            </a:r>
            <a:r>
              <a:rPr lang="es-ES" sz="8000" dirty="0" smtClean="0">
                <a:solidFill>
                  <a:schemeClr val="tx1"/>
                </a:solidFill>
              </a:rPr>
              <a:t>informales</a:t>
            </a:r>
          </a:p>
          <a:p>
            <a:pPr lvl="0" algn="just"/>
            <a:endParaRPr lang="es-CO" sz="8000" dirty="0">
              <a:solidFill>
                <a:schemeClr val="tx1"/>
              </a:solidFill>
            </a:endParaRPr>
          </a:p>
          <a:p>
            <a:pPr lvl="0" algn="just"/>
            <a:r>
              <a:rPr lang="es-ES" sz="8000" dirty="0">
                <a:solidFill>
                  <a:schemeClr val="tx1"/>
                </a:solidFill>
              </a:rPr>
              <a:t>Encuesta </a:t>
            </a:r>
            <a:endParaRPr lang="es-ES" sz="8000" dirty="0" smtClean="0">
              <a:solidFill>
                <a:schemeClr val="tx1"/>
              </a:solidFill>
            </a:endParaRPr>
          </a:p>
          <a:p>
            <a:pPr lvl="1" algn="just"/>
            <a:r>
              <a:rPr lang="es-ES" sz="8000" dirty="0">
                <a:solidFill>
                  <a:schemeClr val="tx1"/>
                </a:solidFill>
              </a:rPr>
              <a:t>Población y </a:t>
            </a:r>
            <a:r>
              <a:rPr lang="es-ES" sz="8000" dirty="0" smtClean="0">
                <a:solidFill>
                  <a:schemeClr val="tx1"/>
                </a:solidFill>
              </a:rPr>
              <a:t>muestra</a:t>
            </a:r>
            <a:endParaRPr lang="es-CO" sz="8000" dirty="0">
              <a:solidFill>
                <a:schemeClr val="tx1"/>
              </a:solidFill>
            </a:endParaRPr>
          </a:p>
          <a:p>
            <a:pPr marL="273050" indent="-3175" algn="just">
              <a:buNone/>
              <a:tabLst>
                <a:tab pos="452438" algn="l"/>
              </a:tabLst>
            </a:pPr>
            <a:r>
              <a:rPr lang="es-ES" sz="8000" i="1" dirty="0" smtClean="0">
                <a:solidFill>
                  <a:schemeClr val="tx1"/>
                </a:solidFill>
              </a:rPr>
              <a:t>Universo </a:t>
            </a:r>
            <a:r>
              <a:rPr lang="es-ES" sz="8000" i="1" dirty="0">
                <a:solidFill>
                  <a:schemeClr val="tx1"/>
                </a:solidFill>
              </a:rPr>
              <a:t>poblacional</a:t>
            </a:r>
            <a:r>
              <a:rPr lang="es-ES" sz="8000" dirty="0">
                <a:solidFill>
                  <a:schemeClr val="tx1"/>
                </a:solidFill>
              </a:rPr>
              <a:t>: Archipiélago del Rosario, </a:t>
            </a:r>
            <a:r>
              <a:rPr lang="es-ES" sz="8000" dirty="0" smtClean="0">
                <a:solidFill>
                  <a:schemeClr val="tx1"/>
                </a:solidFill>
              </a:rPr>
              <a:t>Isla</a:t>
            </a:r>
          </a:p>
          <a:p>
            <a:pPr marL="273050" indent="-3175" algn="just">
              <a:buNone/>
              <a:tabLst>
                <a:tab pos="452438" algn="l"/>
              </a:tabLst>
            </a:pPr>
            <a:r>
              <a:rPr lang="es-ES" sz="8000" dirty="0" smtClean="0">
                <a:solidFill>
                  <a:schemeClr val="tx1"/>
                </a:solidFill>
              </a:rPr>
              <a:t>Grande</a:t>
            </a:r>
            <a:r>
              <a:rPr lang="es-ES" sz="8000" dirty="0">
                <a:solidFill>
                  <a:schemeClr val="tx1"/>
                </a:solidFill>
              </a:rPr>
              <a:t>, Población Orika, </a:t>
            </a:r>
            <a:endParaRPr lang="es-CO" sz="8000" dirty="0">
              <a:solidFill>
                <a:schemeClr val="tx1"/>
              </a:solidFill>
            </a:endParaRPr>
          </a:p>
          <a:p>
            <a:pPr marL="273050" indent="-3175" algn="just">
              <a:buNone/>
              <a:tabLst>
                <a:tab pos="452438" algn="l"/>
              </a:tabLst>
            </a:pPr>
            <a:r>
              <a:rPr lang="es-ES" sz="8000" dirty="0">
                <a:solidFill>
                  <a:schemeClr val="tx1"/>
                </a:solidFill>
              </a:rPr>
              <a:t> </a:t>
            </a:r>
            <a:r>
              <a:rPr lang="es-ES" sz="8000" i="1" dirty="0" smtClean="0">
                <a:solidFill>
                  <a:schemeClr val="tx1"/>
                </a:solidFill>
              </a:rPr>
              <a:t>Población </a:t>
            </a:r>
            <a:r>
              <a:rPr lang="es-ES" sz="8000" i="1" dirty="0">
                <a:solidFill>
                  <a:schemeClr val="tx1"/>
                </a:solidFill>
              </a:rPr>
              <a:t>- Tres grupos</a:t>
            </a:r>
            <a:r>
              <a:rPr lang="es-ES" sz="8000" dirty="0">
                <a:solidFill>
                  <a:schemeClr val="tx1"/>
                </a:solidFill>
              </a:rPr>
              <a:t>: 13 mujeres </a:t>
            </a:r>
            <a:r>
              <a:rPr lang="es-ES" sz="8000" dirty="0" smtClean="0">
                <a:solidFill>
                  <a:schemeClr val="tx1"/>
                </a:solidFill>
              </a:rPr>
              <a:t>artesanas,</a:t>
            </a:r>
          </a:p>
          <a:p>
            <a:pPr marL="273050" indent="-3175" algn="just">
              <a:buNone/>
              <a:tabLst>
                <a:tab pos="452438" algn="l"/>
              </a:tabLst>
            </a:pPr>
            <a:r>
              <a:rPr lang="es-ES" sz="8000" dirty="0" smtClean="0">
                <a:solidFill>
                  <a:schemeClr val="tx1"/>
                </a:solidFill>
              </a:rPr>
              <a:t>Ecoguías</a:t>
            </a:r>
            <a:r>
              <a:rPr lang="es-ES" sz="8000" dirty="0">
                <a:solidFill>
                  <a:schemeClr val="tx1"/>
                </a:solidFill>
              </a:rPr>
              <a:t>, y 3 Ecohoteles.</a:t>
            </a:r>
            <a:endParaRPr lang="es-CO" sz="8000" dirty="0">
              <a:solidFill>
                <a:schemeClr val="tx1"/>
              </a:solidFill>
            </a:endParaRPr>
          </a:p>
          <a:p>
            <a:pPr algn="just"/>
            <a:endParaRPr lang="es-CO" sz="8000" dirty="0">
              <a:solidFill>
                <a:schemeClr val="tx1"/>
              </a:solidFill>
            </a:endParaRPr>
          </a:p>
          <a:p>
            <a:pPr lvl="0" algn="just"/>
            <a:endParaRPr lang="es-ES" sz="8000" dirty="0" smtClean="0">
              <a:solidFill>
                <a:schemeClr val="tx1"/>
              </a:solidFill>
            </a:endParaRPr>
          </a:p>
          <a:p>
            <a:pPr lvl="0" algn="just"/>
            <a:endParaRPr lang="es-ES" sz="8000" dirty="0">
              <a:solidFill>
                <a:schemeClr val="tx1"/>
              </a:solidFill>
            </a:endParaRPr>
          </a:p>
          <a:p>
            <a:pPr lvl="0" algn="l"/>
            <a:endParaRPr lang="es-CO" sz="2800" dirty="0"/>
          </a:p>
          <a:p>
            <a:endParaRPr lang="es-CO"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500042"/>
            <a:ext cx="1971660" cy="714380"/>
          </a:xfrm>
        </p:spPr>
        <p:txBody>
          <a:bodyPr/>
          <a:lstStyle/>
          <a:p>
            <a:r>
              <a:rPr lang="es-CO" b="1" dirty="0" smtClean="0">
                <a:effectLst>
                  <a:outerShdw blurRad="38100" dist="38100" dir="2700000" algn="tl">
                    <a:srgbClr val="000000">
                      <a:alpha val="43137"/>
                    </a:srgbClr>
                  </a:outerShdw>
                </a:effectLst>
                <a:latin typeface="+mn-lt"/>
              </a:rPr>
              <a:t>Fuentes</a:t>
            </a:r>
            <a:endParaRPr lang="es-CO" b="1" dirty="0">
              <a:effectLst>
                <a:outerShdw blurRad="38100" dist="38100" dir="2700000" algn="tl">
                  <a:srgbClr val="000000">
                    <a:alpha val="43137"/>
                  </a:srgbClr>
                </a:outerShdw>
              </a:effectLst>
              <a:latin typeface="+mn-lt"/>
            </a:endParaRPr>
          </a:p>
        </p:txBody>
      </p:sp>
      <p:sp>
        <p:nvSpPr>
          <p:cNvPr id="3" name="2 Marcador de contenido"/>
          <p:cNvSpPr>
            <a:spLocks noGrp="1"/>
          </p:cNvSpPr>
          <p:nvPr>
            <p:ph sz="quarter" idx="1"/>
          </p:nvPr>
        </p:nvSpPr>
        <p:spPr>
          <a:xfrm>
            <a:off x="1000100" y="1214422"/>
            <a:ext cx="7358114" cy="5072098"/>
          </a:xfrm>
        </p:spPr>
        <p:txBody>
          <a:bodyPr>
            <a:noAutofit/>
          </a:bodyPr>
          <a:lstStyle/>
          <a:p>
            <a:pPr algn="just"/>
            <a:r>
              <a:rPr lang="es-ES" sz="1600" dirty="0"/>
              <a:t>Fuente Primaria</a:t>
            </a:r>
            <a:r>
              <a:rPr lang="es-ES" sz="1600" dirty="0" smtClean="0"/>
              <a:t>: </a:t>
            </a:r>
            <a:r>
              <a:rPr lang="es-ES" sz="1600" dirty="0" err="1" smtClean="0"/>
              <a:t>Katy</a:t>
            </a:r>
            <a:r>
              <a:rPr lang="es-ES" sz="1600" dirty="0" smtClean="0"/>
              <a:t> Regino</a:t>
            </a:r>
          </a:p>
          <a:p>
            <a:pPr algn="just"/>
            <a:r>
              <a:rPr lang="es-ES" sz="1600" dirty="0" smtClean="0"/>
              <a:t> Fuentes secundarias</a:t>
            </a:r>
          </a:p>
          <a:p>
            <a:pPr marL="273050" indent="-3175" algn="just">
              <a:buNone/>
            </a:pPr>
            <a:r>
              <a:rPr lang="es-ES" sz="1600" dirty="0" smtClean="0"/>
              <a:t> </a:t>
            </a:r>
            <a:r>
              <a:rPr lang="es-ES" sz="1600" dirty="0"/>
              <a:t>Apoyo en fuentes documentales que son el constructo teórico, de base y de antecedentes de la experiencia</a:t>
            </a:r>
            <a:r>
              <a:rPr lang="es-ES" sz="1600" dirty="0" smtClean="0"/>
              <a:t>.</a:t>
            </a:r>
            <a:r>
              <a:rPr lang="es-ES" sz="1600" dirty="0"/>
              <a:t> </a:t>
            </a:r>
            <a:endParaRPr lang="es-CO" sz="1600" dirty="0"/>
          </a:p>
          <a:p>
            <a:pPr marL="273050" lvl="0" indent="-3175" algn="just">
              <a:buFont typeface="Wingdings" pitchFamily="2" charset="2"/>
              <a:buChar char="v"/>
            </a:pPr>
            <a:r>
              <a:rPr lang="es-ES_tradnl" sz="1600" dirty="0"/>
              <a:t>Estudio Socioeconómico de Isla Grande: Propuesta de Desarrollo para el futuro de la comunidad. Fundación Surtigas -  Universidad de Cartagena. 2001</a:t>
            </a:r>
            <a:endParaRPr lang="es-CO" sz="1600" dirty="0"/>
          </a:p>
          <a:p>
            <a:pPr marL="273050" lvl="0" indent="-3175" algn="just">
              <a:buFont typeface="Wingdings" pitchFamily="2" charset="2"/>
              <a:buChar char="v"/>
            </a:pPr>
            <a:r>
              <a:rPr lang="es-ES" sz="1600" dirty="0" smtClean="0"/>
              <a:t>Proyecto </a:t>
            </a:r>
            <a:r>
              <a:rPr lang="es-ES" sz="1600" dirty="0"/>
              <a:t>de Desarrollo Local Fundación Surtigas. María Claudia </a:t>
            </a:r>
            <a:r>
              <a:rPr lang="es-ES" sz="1600" dirty="0" err="1"/>
              <a:t>Trucco</a:t>
            </a:r>
            <a:r>
              <a:rPr lang="es-ES" sz="1600" dirty="0"/>
              <a:t> </a:t>
            </a:r>
            <a:r>
              <a:rPr lang="es-ES" sz="1600" dirty="0" smtClean="0"/>
              <a:t> </a:t>
            </a:r>
            <a:r>
              <a:rPr lang="es-ES" sz="1600" dirty="0" smtClean="0"/>
              <a:t>  - Directora</a:t>
            </a:r>
            <a:r>
              <a:rPr lang="es-ES" sz="1600" dirty="0"/>
              <a:t>.  </a:t>
            </a:r>
            <a:r>
              <a:rPr lang="es-ES" sz="1600" dirty="0" err="1" smtClean="0"/>
              <a:t>Katy</a:t>
            </a:r>
            <a:r>
              <a:rPr lang="es-ES" sz="1600" dirty="0" smtClean="0"/>
              <a:t> </a:t>
            </a:r>
            <a:r>
              <a:rPr lang="es-ES" sz="1600" dirty="0"/>
              <a:t>Regino Álvarez.  2005</a:t>
            </a:r>
            <a:endParaRPr lang="es-CO" sz="1600" dirty="0"/>
          </a:p>
          <a:p>
            <a:pPr marL="273050" indent="-3175" algn="just">
              <a:buFont typeface="Wingdings" pitchFamily="2" charset="2"/>
              <a:buChar char="v"/>
            </a:pPr>
            <a:r>
              <a:rPr lang="es-ES" sz="1600" dirty="0" smtClean="0"/>
              <a:t>PROYECTO </a:t>
            </a:r>
            <a:r>
              <a:rPr lang="es-ES" sz="1600" dirty="0"/>
              <a:t>RECUPERANDO LO NUESTRO. Carlos Andrés Durán, Politólogo Universidad de los Andes. Con Apoyo del Consejo Comunitario </a:t>
            </a:r>
            <a:r>
              <a:rPr lang="es-ES" sz="1600" dirty="0" err="1"/>
              <a:t>Afrodescendiente</a:t>
            </a:r>
            <a:r>
              <a:rPr lang="es-ES" sz="1600" dirty="0"/>
              <a:t> de Las Islas del Rosario, Fundación Marina, Fundación Surtigas y Colombia en Hechos. Febrero 2006.</a:t>
            </a:r>
            <a:endParaRPr lang="es-CO" sz="1600" dirty="0"/>
          </a:p>
          <a:p>
            <a:pPr marL="273050" lvl="0" indent="-3175" algn="just">
              <a:buFont typeface="Wingdings" pitchFamily="2" charset="2"/>
              <a:buChar char="v"/>
            </a:pPr>
            <a:r>
              <a:rPr lang="es-ES" sz="1600" dirty="0" smtClean="0"/>
              <a:t>Encontrando </a:t>
            </a:r>
            <a:r>
              <a:rPr lang="es-ES" sz="1600" dirty="0"/>
              <a:t>raíces y derechos y forjando desarrollo de base. Documento de sistematización de la experiencia. Primer  Avance. Fundación Surtigas. María Claudia </a:t>
            </a:r>
            <a:r>
              <a:rPr lang="es-ES" sz="1600" dirty="0" err="1"/>
              <a:t>Trucco</a:t>
            </a:r>
            <a:r>
              <a:rPr lang="es-ES" sz="1600" dirty="0"/>
              <a:t> – Directora. </a:t>
            </a:r>
            <a:r>
              <a:rPr lang="es-ES" sz="1600" dirty="0" err="1"/>
              <a:t>Eduar</a:t>
            </a:r>
            <a:r>
              <a:rPr lang="es-ES" sz="1600" dirty="0"/>
              <a:t> Vargas Martínez – Coordinador de proyectos. Marzo </a:t>
            </a:r>
            <a:r>
              <a:rPr lang="es-ES" sz="1600" dirty="0" smtClean="0"/>
              <a:t>2011</a:t>
            </a:r>
            <a:endParaRPr lang="es-CO"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71538" y="1714488"/>
            <a:ext cx="7215238" cy="2714636"/>
          </a:xfrm>
        </p:spPr>
        <p:txBody>
          <a:bodyPr>
            <a:normAutofit/>
          </a:bodyPr>
          <a:lstStyle/>
          <a:p>
            <a:pPr algn="ctr"/>
            <a:r>
              <a:rPr lang="es-ES" b="1" dirty="0">
                <a:effectLst>
                  <a:outerShdw blurRad="38100" dist="38100" dir="2700000" algn="tl">
                    <a:srgbClr val="000000">
                      <a:alpha val="43137"/>
                    </a:srgbClr>
                  </a:outerShdw>
                </a:effectLst>
              </a:rPr>
              <a:t>PROCESAMIENTO DE LA INFORMACIÓN Y DISEÑO DE LA ESTRATEGIA DE </a:t>
            </a:r>
            <a:r>
              <a:rPr lang="es-ES" b="1" dirty="0" smtClean="0">
                <a:effectLst>
                  <a:outerShdw blurRad="38100" dist="38100" dir="2700000" algn="tl">
                    <a:srgbClr val="000000">
                      <a:alpha val="43137"/>
                    </a:srgbClr>
                  </a:outerShdw>
                </a:effectLst>
              </a:rPr>
              <a:t>COMUNICACIÓN</a:t>
            </a:r>
            <a:r>
              <a:rPr lang="es-CO" dirty="0"/>
              <a:t/>
            </a:r>
            <a:br>
              <a:rPr lang="es-CO" dirty="0"/>
            </a:br>
            <a:endParaRPr lang="es-CO" dirty="0"/>
          </a:p>
        </p:txBody>
      </p:sp>
      <p:pic>
        <p:nvPicPr>
          <p:cNvPr id="5" name="4 Imagen" descr="4.png"/>
          <p:cNvPicPr>
            <a:picLocks noChangeAspect="1"/>
          </p:cNvPicPr>
          <p:nvPr/>
        </p:nvPicPr>
        <p:blipFill>
          <a:blip r:embed="rId2" cstate="print"/>
          <a:stretch>
            <a:fillRect/>
          </a:stretch>
        </p:blipFill>
        <p:spPr>
          <a:xfrm>
            <a:off x="4143372" y="4071942"/>
            <a:ext cx="1000132" cy="1025046"/>
          </a:xfrm>
          <a:prstGeom prst="rect">
            <a:avLst/>
          </a:prstGeom>
        </p:spPr>
      </p:pic>
      <p:sp>
        <p:nvSpPr>
          <p:cNvPr id="6" name="5 Rectángulo"/>
          <p:cNvSpPr/>
          <p:nvPr/>
        </p:nvSpPr>
        <p:spPr>
          <a:xfrm>
            <a:off x="3643306" y="4786322"/>
            <a:ext cx="2143140" cy="928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08" y="1428736"/>
            <a:ext cx="4400552" cy="989034"/>
          </a:xfrm>
        </p:spPr>
        <p:txBody>
          <a:bodyPr>
            <a:normAutofit fontScale="90000"/>
          </a:bodyPr>
          <a:lstStyle/>
          <a:p>
            <a:pPr algn="ctr"/>
            <a:r>
              <a:rPr lang="es-ES" b="1" dirty="0" smtClean="0">
                <a:effectLst>
                  <a:outerShdw blurRad="38100" dist="38100" dir="2700000" algn="tl">
                    <a:srgbClr val="000000">
                      <a:alpha val="43137"/>
                    </a:srgbClr>
                  </a:outerShdw>
                </a:effectLst>
              </a:rPr>
              <a:t>DIAGNÓSTICO DE COMUNICACIONES</a:t>
            </a:r>
            <a:endParaRPr lang="es-CO" b="1" dirty="0">
              <a:effectLst>
                <a:outerShdw blurRad="38100" dist="38100" dir="2700000" algn="tl">
                  <a:srgbClr val="000000">
                    <a:alpha val="43137"/>
                  </a:srgbClr>
                </a:outerShdw>
              </a:effectLst>
            </a:endParaRPr>
          </a:p>
        </p:txBody>
      </p:sp>
      <p:sp>
        <p:nvSpPr>
          <p:cNvPr id="3" name="3 Subtítulo"/>
          <p:cNvSpPr txBox="1">
            <a:spLocks/>
          </p:cNvSpPr>
          <p:nvPr/>
        </p:nvSpPr>
        <p:spPr>
          <a:xfrm>
            <a:off x="1428728" y="2786058"/>
            <a:ext cx="5572164" cy="2495552"/>
          </a:xfrm>
          <a:prstGeom prst="rect">
            <a:avLst/>
          </a:prstGeom>
        </p:spPr>
        <p:txBody>
          <a:bodyPr>
            <a:normAutofit fontScale="77500" lnSpcReduction="20000"/>
          </a:bodyPr>
          <a:lstStyle/>
          <a:p>
            <a:pPr marL="274320" marR="0" lvl="0" indent="-274320" algn="just"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s-ES" sz="3000" b="0" i="0" u="none" strike="noStrike" kern="1200" cap="none" spc="0" normalizeH="0" baseline="0" noProof="0" dirty="0" smtClean="0">
                <a:ln>
                  <a:noFill/>
                </a:ln>
                <a:solidFill>
                  <a:schemeClr val="tx1"/>
                </a:solidFill>
                <a:effectLst/>
                <a:uLnTx/>
                <a:uFillTx/>
                <a:latin typeface="+mn-lt"/>
                <a:ea typeface="+mn-ea"/>
                <a:cs typeface="+mn-cs"/>
              </a:rPr>
              <a:t>El objetivo de conocer el estado de las comunicaciones de estos tres grupos de trabajo como organizaciones independientes, pero también como un solo equipo que representa la fuerza productiva de Orika, pueblo nativo de Isla Grande, Islas del Rosario.</a:t>
            </a:r>
            <a:endParaRPr kumimoji="0" lang="es-CO" sz="30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es-CO"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285984" y="1285860"/>
            <a:ext cx="6429420" cy="5355312"/>
          </a:xfrm>
          <a:prstGeom prst="rect">
            <a:avLst/>
          </a:prstGeom>
        </p:spPr>
        <p:txBody>
          <a:bodyPr wrap="square">
            <a:spAutoFit/>
          </a:bodyPr>
          <a:lstStyle/>
          <a:p>
            <a:r>
              <a:rPr lang="es-ES" dirty="0" smtClean="0"/>
              <a:t>La dinámica actual de las actividades puede considerarse en un letargo.</a:t>
            </a:r>
            <a:br>
              <a:rPr lang="es-ES" dirty="0" smtClean="0"/>
            </a:br>
            <a:r>
              <a:rPr lang="es-ES" dirty="0" smtClean="0"/>
              <a:t/>
            </a:r>
            <a:br>
              <a:rPr lang="es-ES" dirty="0" smtClean="0"/>
            </a:br>
            <a:r>
              <a:rPr lang="es-ES" dirty="0" smtClean="0"/>
              <a:t>No hay búsqueda de nuevos mercados, no hay estrategias para descubrir nuevas opciones, ni hay preocupación plena por explorar el mercado que estas iniciativas pueden encontrar.</a:t>
            </a:r>
            <a:br>
              <a:rPr lang="es-ES" dirty="0" smtClean="0"/>
            </a:br>
            <a:r>
              <a:rPr lang="es-ES" dirty="0" smtClean="0"/>
              <a:t> </a:t>
            </a:r>
            <a:r>
              <a:rPr lang="es-CO" dirty="0" smtClean="0"/>
              <a:t/>
            </a:r>
            <a:br>
              <a:rPr lang="es-CO" dirty="0" smtClean="0"/>
            </a:br>
            <a:r>
              <a:rPr lang="es-ES" dirty="0" smtClean="0"/>
              <a:t>Al interior de cada uno de los grupos organizados, la comunicación funciona como un proceso en el que el flujo de contenidos se realiza horizontalmente.</a:t>
            </a:r>
            <a:br>
              <a:rPr lang="es-ES" dirty="0" smtClean="0"/>
            </a:br>
            <a:r>
              <a:rPr lang="es-CO" dirty="0" smtClean="0"/>
              <a:t/>
            </a:r>
            <a:br>
              <a:rPr lang="es-CO" dirty="0" smtClean="0"/>
            </a:br>
            <a:r>
              <a:rPr lang="es-ES" dirty="0" smtClean="0"/>
              <a:t>De igual forma la comunicación es entendida  como un medio para interactuar y establecer vínculos con ese mundo externo a la comunidad de Isla Grande.</a:t>
            </a:r>
            <a:br>
              <a:rPr lang="es-ES" dirty="0" smtClean="0"/>
            </a:br>
            <a:r>
              <a:rPr lang="es-ES" dirty="0" smtClean="0"/>
              <a:t/>
            </a:r>
            <a:br>
              <a:rPr lang="es-ES" dirty="0" smtClean="0"/>
            </a:br>
            <a:r>
              <a:rPr lang="es-ES" dirty="0" smtClean="0"/>
              <a:t>Las relaciones que se establecen  en el marco de la comercialización han posibilitado a los grupos   construir una visión de  sí mismos</a:t>
            </a:r>
            <a:endParaRPr lang="es-CO" dirty="0"/>
          </a:p>
        </p:txBody>
      </p:sp>
      <p:sp>
        <p:nvSpPr>
          <p:cNvPr id="8" name="7 Rectángulo"/>
          <p:cNvSpPr/>
          <p:nvPr/>
        </p:nvSpPr>
        <p:spPr>
          <a:xfrm>
            <a:off x="3286116" y="714356"/>
            <a:ext cx="3714776" cy="369332"/>
          </a:xfrm>
          <a:prstGeom prst="rect">
            <a:avLst/>
          </a:prstGeom>
        </p:spPr>
        <p:txBody>
          <a:bodyPr wrap="square">
            <a:spAutoFit/>
          </a:bodyPr>
          <a:lstStyle/>
          <a:p>
            <a:r>
              <a:rPr lang="es-CO" dirty="0" smtClean="0">
                <a:effectLst>
                  <a:outerShdw blurRad="38100" dist="38100" dir="2700000" algn="tl">
                    <a:srgbClr val="000000">
                      <a:alpha val="43137"/>
                    </a:srgbClr>
                  </a:outerShdw>
                </a:effectLst>
              </a:rPr>
              <a:t>Conclusiones del Diagnóstico</a:t>
            </a:r>
            <a:endParaRPr lang="es-CO"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ctrTitle"/>
          </p:nvPr>
        </p:nvSpPr>
        <p:spPr>
          <a:xfrm>
            <a:off x="1643042" y="1000108"/>
            <a:ext cx="6286544" cy="1357321"/>
          </a:xfrm>
        </p:spPr>
        <p:txBody>
          <a:bodyPr>
            <a:normAutofit fontScale="90000"/>
          </a:bodyPr>
          <a:lstStyle/>
          <a:p>
            <a:pPr lvl="0" algn="ctr"/>
            <a:r>
              <a:rPr lang="es-CO" dirty="0">
                <a:effectLst>
                  <a:outerShdw blurRad="38100" dist="38100" dir="2700000" algn="tl">
                    <a:srgbClr val="000000">
                      <a:alpha val="43137"/>
                    </a:srgbClr>
                  </a:outerShdw>
                </a:effectLst>
              </a:rPr>
              <a:t>PLANEACIÓN ESTRATEGICA DE MERCADEO</a:t>
            </a:r>
            <a:r>
              <a:rPr lang="es-CO" dirty="0"/>
              <a:t/>
            </a:r>
            <a:br>
              <a:rPr lang="es-CO" dirty="0"/>
            </a:br>
            <a:endParaRPr lang="es-CO" dirty="0"/>
          </a:p>
        </p:txBody>
      </p:sp>
      <p:sp>
        <p:nvSpPr>
          <p:cNvPr id="4" name="3 Subtítulo"/>
          <p:cNvSpPr>
            <a:spLocks noGrp="1"/>
          </p:cNvSpPr>
          <p:nvPr>
            <p:ph type="subTitle" idx="1"/>
          </p:nvPr>
        </p:nvSpPr>
        <p:spPr>
          <a:xfrm>
            <a:off x="2500298" y="2786058"/>
            <a:ext cx="5272102" cy="2000264"/>
          </a:xfrm>
        </p:spPr>
        <p:txBody>
          <a:bodyPr>
            <a:normAutofit fontScale="92500" lnSpcReduction="10000"/>
          </a:bodyPr>
          <a:lstStyle/>
          <a:p>
            <a:pPr lvl="0" algn="just">
              <a:buFont typeface="Arial" pitchFamily="34" charset="0"/>
              <a:buChar char="•"/>
            </a:pPr>
            <a:r>
              <a:rPr lang="es-CO" sz="3500" b="0" dirty="0" smtClean="0">
                <a:solidFill>
                  <a:schemeClr val="tx1"/>
                </a:solidFill>
              </a:rPr>
              <a:t>Identificación del negocio: </a:t>
            </a:r>
          </a:p>
          <a:p>
            <a:pPr lvl="0" algn="just">
              <a:buFont typeface="Arial" pitchFamily="34" charset="0"/>
              <a:buChar char="•"/>
            </a:pPr>
            <a:r>
              <a:rPr lang="es-CO" sz="3500" b="0" dirty="0" smtClean="0">
                <a:solidFill>
                  <a:schemeClr val="tx1"/>
                </a:solidFill>
              </a:rPr>
              <a:t>Análisis de la situación:</a:t>
            </a:r>
          </a:p>
          <a:p>
            <a:pPr lvl="0" algn="just">
              <a:buFont typeface="Arial" pitchFamily="34" charset="0"/>
              <a:buChar char="•"/>
            </a:pPr>
            <a:r>
              <a:rPr lang="es-CO" sz="3500" b="0" dirty="0" err="1" smtClean="0">
                <a:solidFill>
                  <a:schemeClr val="tx1"/>
                </a:solidFill>
              </a:rPr>
              <a:t>Matríz</a:t>
            </a:r>
            <a:r>
              <a:rPr lang="es-CO" sz="3500" b="0" dirty="0" smtClean="0">
                <a:solidFill>
                  <a:schemeClr val="tx1"/>
                </a:solidFill>
              </a:rPr>
              <a:t> D.O.F.A</a:t>
            </a:r>
          </a:p>
          <a:p>
            <a:r>
              <a:rPr lang="es-CO" dirty="0"/>
              <a:t> </a:t>
            </a:r>
          </a:p>
          <a:p>
            <a:endParaRPr lang="es-CO"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28794" y="642918"/>
            <a:ext cx="5500726" cy="642942"/>
          </a:xfrm>
        </p:spPr>
        <p:txBody>
          <a:bodyPr>
            <a:normAutofit fontScale="90000"/>
          </a:bodyPr>
          <a:lstStyle/>
          <a:p>
            <a:r>
              <a:rPr lang="es-CO" b="1" dirty="0" smtClean="0">
                <a:effectLst>
                  <a:outerShdw blurRad="38100" dist="38100" dir="2700000" algn="tl">
                    <a:srgbClr val="000000">
                      <a:alpha val="43137"/>
                    </a:srgbClr>
                  </a:outerShdw>
                </a:effectLst>
              </a:rPr>
              <a:t>ESTRATEGIAS Y TÁCTICAS</a:t>
            </a:r>
            <a:endParaRPr lang="es-CO" b="1"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785786" y="1714488"/>
            <a:ext cx="7467600" cy="4186254"/>
          </a:xfrm>
        </p:spPr>
        <p:txBody>
          <a:bodyPr>
            <a:normAutofit/>
          </a:bodyPr>
          <a:lstStyle/>
          <a:p>
            <a:pPr lvl="0" algn="just"/>
            <a:r>
              <a:rPr lang="es-CO" sz="2000" dirty="0"/>
              <a:t>Construir una marca que agrupe a los tres productos bajo una identidad, unos valores y unas acciones que aumenten y fortalezcan su comercialización.</a:t>
            </a:r>
          </a:p>
          <a:p>
            <a:pPr lvl="0" algn="just"/>
            <a:r>
              <a:rPr lang="es-CO" sz="2000" dirty="0"/>
              <a:t>Elaborar un portafolio de servicios que permita dimensionar las características, valores y precios de cada </a:t>
            </a:r>
            <a:r>
              <a:rPr lang="es-CO" sz="2000" dirty="0" smtClean="0"/>
              <a:t>producto.</a:t>
            </a:r>
            <a:endParaRPr lang="es-CO" sz="2000" dirty="0"/>
          </a:p>
          <a:p>
            <a:pPr lvl="0" algn="just"/>
            <a:r>
              <a:rPr lang="es-CO" sz="2000" dirty="0"/>
              <a:t>Promocionar la marca </a:t>
            </a:r>
            <a:r>
              <a:rPr lang="es-CO" sz="2000" dirty="0" smtClean="0"/>
              <a:t> Origen Orika </a:t>
            </a:r>
            <a:r>
              <a:rPr lang="es-CO" sz="2000" dirty="0"/>
              <a:t>a través de una página en la red social de </a:t>
            </a:r>
            <a:r>
              <a:rPr lang="es-CO" sz="2000" dirty="0" err="1"/>
              <a:t>Facebook</a:t>
            </a:r>
            <a:r>
              <a:rPr lang="es-CO" sz="2000" dirty="0"/>
              <a:t> </a:t>
            </a:r>
            <a:r>
              <a:rPr lang="es-CO" sz="2000" dirty="0" smtClean="0"/>
              <a:t>y a </a:t>
            </a:r>
            <a:r>
              <a:rPr lang="es-CO" sz="2000" dirty="0"/>
              <a:t>través de la página de comercio electrónico Mercado Libre</a:t>
            </a:r>
          </a:p>
          <a:p>
            <a:pPr lvl="0" algn="just"/>
            <a:r>
              <a:rPr lang="es-CO" sz="2000" dirty="0"/>
              <a:t>Promoción a través de una página web, que integre a las artesanías, los </a:t>
            </a:r>
            <a:r>
              <a:rPr lang="es-CO" sz="2000" dirty="0" err="1"/>
              <a:t>ecohoteles</a:t>
            </a:r>
            <a:r>
              <a:rPr lang="es-CO" sz="2000" dirty="0"/>
              <a:t> y los </a:t>
            </a:r>
            <a:r>
              <a:rPr lang="es-CO" sz="2000" dirty="0" err="1"/>
              <a:t>ecoguías</a:t>
            </a:r>
            <a:r>
              <a:rPr lang="es-CO" sz="2000" dirty="0"/>
              <a:t> como parte de una marca única. (que permita ventas y reservas online</a:t>
            </a:r>
            <a:r>
              <a:rPr lang="es-CO" sz="2000" dirty="0" smtClean="0"/>
              <a:t>)</a:t>
            </a:r>
          </a:p>
          <a:p>
            <a:pPr lvl="0" algn="just">
              <a:buNone/>
            </a:pPr>
            <a:endParaRPr lang="es-CO" sz="2000" dirty="0" smtClean="0"/>
          </a:p>
          <a:p>
            <a:pPr lvl="0"/>
            <a:endParaRPr lang="es-CO" dirty="0"/>
          </a:p>
          <a:p>
            <a:pPr lvl="0"/>
            <a:endParaRPr lang="es-CO" dirty="0"/>
          </a:p>
          <a:p>
            <a:endParaRPr lang="es-CO"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928794" y="2500306"/>
            <a:ext cx="6286544" cy="1143008"/>
          </a:xfrm>
        </p:spPr>
        <p:txBody>
          <a:bodyPr>
            <a:normAutofit fontScale="90000"/>
          </a:bodyPr>
          <a:lstStyle/>
          <a:p>
            <a:pPr lvl="0" algn="ctr"/>
            <a:r>
              <a:rPr lang="es-CO" sz="4800" dirty="0">
                <a:effectLst>
                  <a:outerShdw blurRad="38100" dist="38100" dir="2700000" algn="tl">
                    <a:srgbClr val="000000">
                      <a:alpha val="43137"/>
                    </a:srgbClr>
                  </a:outerShdw>
                </a:effectLst>
              </a:rPr>
              <a:t>CONSTRUCCIÓN DE </a:t>
            </a:r>
            <a:r>
              <a:rPr lang="es-CO" sz="4800" dirty="0" smtClean="0">
                <a:effectLst>
                  <a:outerShdw blurRad="38100" dist="38100" dir="2700000" algn="tl">
                    <a:srgbClr val="000000">
                      <a:alpha val="43137"/>
                    </a:srgbClr>
                  </a:outerShdw>
                </a:effectLst>
              </a:rPr>
              <a:t>MARCA</a:t>
            </a:r>
            <a:endParaRPr lang="es-C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ubtítulo"/>
          <p:cNvSpPr>
            <a:spLocks noGrp="1"/>
          </p:cNvSpPr>
          <p:nvPr>
            <p:ph sz="quarter" idx="1"/>
          </p:nvPr>
        </p:nvSpPr>
        <p:spPr>
          <a:xfrm>
            <a:off x="928662" y="2285992"/>
            <a:ext cx="6858048" cy="2328866"/>
          </a:xfrm>
        </p:spPr>
        <p:txBody>
          <a:bodyPr>
            <a:noAutofit/>
          </a:bodyPr>
          <a:lstStyle/>
          <a:p>
            <a:pPr algn="just"/>
            <a:r>
              <a:rPr lang="es-MX" sz="2800" dirty="0" smtClean="0"/>
              <a:t>L</a:t>
            </a:r>
            <a:r>
              <a:rPr lang="es-MX" sz="2800" dirty="0" smtClean="0">
                <a:solidFill>
                  <a:schemeClr val="tx1"/>
                </a:solidFill>
              </a:rPr>
              <a:t>as </a:t>
            </a:r>
            <a:r>
              <a:rPr lang="es-MX" sz="2800" dirty="0">
                <a:solidFill>
                  <a:schemeClr val="tx1"/>
                </a:solidFill>
              </a:rPr>
              <a:t>iniciativas de economía local se encuentran en un punto de no retorno al no generar impacto, rentabilidad, ni atraer más que a los visitantes esporádicos y a los mismos </a:t>
            </a:r>
            <a:r>
              <a:rPr lang="es-MX" sz="2800" dirty="0" smtClean="0">
                <a:solidFill>
                  <a:schemeClr val="tx1"/>
                </a:solidFill>
              </a:rPr>
              <a:t>nativos.</a:t>
            </a:r>
            <a:endParaRPr lang="es-CO" sz="2800" dirty="0">
              <a:solidFill>
                <a:schemeClr val="tx1"/>
              </a:solidFill>
            </a:endParaRPr>
          </a:p>
        </p:txBody>
      </p:sp>
      <p:sp>
        <p:nvSpPr>
          <p:cNvPr id="5" name="2 Título"/>
          <p:cNvSpPr>
            <a:spLocks noGrp="1"/>
          </p:cNvSpPr>
          <p:nvPr>
            <p:ph type="title"/>
          </p:nvPr>
        </p:nvSpPr>
        <p:spPr>
          <a:xfrm>
            <a:off x="1428728" y="1214422"/>
            <a:ext cx="6043626" cy="703282"/>
          </a:xfrm>
        </p:spPr>
        <p:txBody>
          <a:bodyPr>
            <a:normAutofit fontScale="90000"/>
          </a:bodyPr>
          <a:lstStyle/>
          <a:p>
            <a:r>
              <a:rPr lang="es-CO" b="1" dirty="0" smtClean="0">
                <a:effectLst>
                  <a:outerShdw blurRad="38100" dist="38100" dir="2700000" algn="tl">
                    <a:srgbClr val="000000">
                      <a:alpha val="43137"/>
                    </a:srgbClr>
                  </a:outerShdw>
                </a:effectLst>
              </a:rPr>
              <a:t>DEFINICIÓN DEL PROBLEMA</a:t>
            </a:r>
            <a:endParaRPr lang="es-CO" b="1" dirty="0">
              <a:effectLst>
                <a:outerShdw blurRad="38100" dist="38100" dir="2700000" algn="tl">
                  <a:srgbClr val="000000">
                    <a:alpha val="43137"/>
                  </a:srgbClr>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1.png"/>
          <p:cNvPicPr>
            <a:picLocks noChangeAspect="1"/>
          </p:cNvPicPr>
          <p:nvPr/>
        </p:nvPicPr>
        <p:blipFill>
          <a:blip r:embed="rId2"/>
          <a:stretch>
            <a:fillRect/>
          </a:stretch>
        </p:blipFill>
        <p:spPr>
          <a:xfrm>
            <a:off x="189505" y="0"/>
            <a:ext cx="8597337"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2.png"/>
          <p:cNvPicPr>
            <a:picLocks noGrp="1" noChangeAspect="1"/>
          </p:cNvPicPr>
          <p:nvPr>
            <p:ph sz="quarter" idx="1"/>
          </p:nvPr>
        </p:nvPicPr>
        <p:blipFill>
          <a:blip r:embed="rId2"/>
          <a:stretch>
            <a:fillRect/>
          </a:stretch>
        </p:blipFill>
        <p:spPr>
          <a:xfrm>
            <a:off x="214282" y="0"/>
            <a:ext cx="8501122" cy="6858000"/>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4" name="3 Marcador de contenido" descr="3.png"/>
          <p:cNvPicPr>
            <a:picLocks noGrp="1" noChangeAspect="1"/>
          </p:cNvPicPr>
          <p:nvPr>
            <p:ph sz="quarter" idx="1"/>
          </p:nvPr>
        </p:nvPicPr>
        <p:blipFill>
          <a:blip r:embed="rId2"/>
          <a:stretch>
            <a:fillRect/>
          </a:stretch>
        </p:blipFill>
        <p:spPr>
          <a:xfrm>
            <a:off x="428596" y="0"/>
            <a:ext cx="8286808" cy="6858000"/>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4" name="3 Marcador de contenido" descr="4.png"/>
          <p:cNvPicPr>
            <a:picLocks noGrp="1" noChangeAspect="1"/>
          </p:cNvPicPr>
          <p:nvPr>
            <p:ph sz="quarter" idx="1"/>
          </p:nvPr>
        </p:nvPicPr>
        <p:blipFill>
          <a:blip r:embed="rId2"/>
          <a:stretch>
            <a:fillRect/>
          </a:stretch>
        </p:blipFill>
        <p:spPr>
          <a:xfrm>
            <a:off x="357158" y="0"/>
            <a:ext cx="8429684" cy="6858000"/>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pic>
        <p:nvPicPr>
          <p:cNvPr id="5" name="4 Marcador de contenido" descr="5.png"/>
          <p:cNvPicPr>
            <a:picLocks noGrp="1" noChangeAspect="1"/>
          </p:cNvPicPr>
          <p:nvPr>
            <p:ph sz="quarter" idx="1"/>
          </p:nvPr>
        </p:nvPicPr>
        <p:blipFill>
          <a:blip r:embed="rId2"/>
          <a:stretch>
            <a:fillRect/>
          </a:stretch>
        </p:blipFill>
        <p:spPr>
          <a:xfrm>
            <a:off x="357158" y="0"/>
            <a:ext cx="8429684" cy="6825269"/>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srcRect/>
          <a:stretch>
            <a:fillRect/>
          </a:stretch>
        </p:blipFill>
        <p:spPr bwMode="auto">
          <a:xfrm>
            <a:off x="1357291" y="1852557"/>
            <a:ext cx="6000792" cy="4800634"/>
          </a:xfrm>
          <a:prstGeom prst="rect">
            <a:avLst/>
          </a:prstGeom>
          <a:noFill/>
          <a:ln w="9525">
            <a:noFill/>
            <a:miter lim="800000"/>
            <a:headEnd/>
            <a:tailEnd/>
          </a:ln>
          <a:effectLst/>
        </p:spPr>
      </p:pic>
      <p:sp>
        <p:nvSpPr>
          <p:cNvPr id="6" name="5 CuadroTexto"/>
          <p:cNvSpPr txBox="1"/>
          <p:nvPr/>
        </p:nvSpPr>
        <p:spPr>
          <a:xfrm>
            <a:off x="1571604" y="285728"/>
            <a:ext cx="5857916" cy="1508105"/>
          </a:xfrm>
          <a:prstGeom prst="rect">
            <a:avLst/>
          </a:prstGeom>
          <a:noFill/>
        </p:spPr>
        <p:txBody>
          <a:bodyPr wrap="square" rtlCol="0">
            <a:spAutoFit/>
          </a:bodyPr>
          <a:lstStyle/>
          <a:p>
            <a:pPr algn="ctr"/>
            <a:r>
              <a:rPr lang="es-CO" sz="3200" b="1" dirty="0" smtClean="0">
                <a:solidFill>
                  <a:schemeClr val="tx2">
                    <a:lumMod val="75000"/>
                  </a:schemeClr>
                </a:solidFill>
                <a:effectLst>
                  <a:outerShdw blurRad="38100" dist="38100" dir="2700000" algn="tl">
                    <a:srgbClr val="000000">
                      <a:alpha val="43137"/>
                    </a:srgbClr>
                  </a:outerShdw>
                </a:effectLst>
              </a:rPr>
              <a:t>Productos Comunicacionales</a:t>
            </a:r>
          </a:p>
          <a:p>
            <a:pPr algn="ctr"/>
            <a:endParaRPr lang="es-CO" sz="1400" b="1" dirty="0" smtClean="0">
              <a:solidFill>
                <a:schemeClr val="tx2">
                  <a:lumMod val="75000"/>
                </a:schemeClr>
              </a:solidFill>
              <a:effectLst>
                <a:outerShdw blurRad="38100" dist="38100" dir="2700000" algn="tl">
                  <a:srgbClr val="000000">
                    <a:alpha val="43137"/>
                  </a:srgbClr>
                </a:outerShdw>
              </a:effectLst>
            </a:endParaRPr>
          </a:p>
          <a:p>
            <a:pPr algn="ctr"/>
            <a:r>
              <a:rPr lang="es-CO" sz="1400" b="1" dirty="0" smtClean="0">
                <a:solidFill>
                  <a:schemeClr val="tx2">
                    <a:lumMod val="75000"/>
                  </a:schemeClr>
                </a:solidFill>
                <a:effectLst>
                  <a:outerShdw blurRad="38100" dist="38100" dir="2700000" algn="tl">
                    <a:srgbClr val="000000">
                      <a:alpha val="43137"/>
                    </a:srgbClr>
                  </a:outerShdw>
                </a:effectLst>
              </a:rPr>
              <a:t>Página Web</a:t>
            </a:r>
            <a:endParaRPr lang="es-CO" sz="1400" b="1" dirty="0">
              <a:solidFill>
                <a:schemeClr val="tx2">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2143108" y="642918"/>
            <a:ext cx="4572000" cy="646331"/>
          </a:xfrm>
          <a:prstGeom prst="rect">
            <a:avLst/>
          </a:prstGeom>
        </p:spPr>
        <p:txBody>
          <a:bodyPr wrap="square">
            <a:spAutoFit/>
          </a:bodyPr>
          <a:lstStyle/>
          <a:p>
            <a:pPr algn="ctr"/>
            <a:endParaRPr lang="es-CO" b="1" dirty="0" smtClean="0">
              <a:solidFill>
                <a:schemeClr val="tx2">
                  <a:lumMod val="75000"/>
                </a:schemeClr>
              </a:solidFill>
              <a:effectLst>
                <a:outerShdw blurRad="38100" dist="38100" dir="2700000" algn="tl">
                  <a:srgbClr val="000000">
                    <a:alpha val="43137"/>
                  </a:srgbClr>
                </a:outerShdw>
              </a:effectLst>
            </a:endParaRPr>
          </a:p>
          <a:p>
            <a:pPr algn="ctr"/>
            <a:r>
              <a:rPr lang="es-CO" b="1" dirty="0" smtClean="0">
                <a:solidFill>
                  <a:schemeClr val="tx2">
                    <a:lumMod val="75000"/>
                  </a:schemeClr>
                </a:solidFill>
                <a:effectLst>
                  <a:outerShdw blurRad="38100" dist="38100" dir="2700000" algn="tl">
                    <a:srgbClr val="000000">
                      <a:alpha val="43137"/>
                    </a:srgbClr>
                  </a:outerShdw>
                </a:effectLst>
              </a:rPr>
              <a:t>Página Mercado Libre</a:t>
            </a:r>
            <a:endParaRPr lang="es-CO" b="1" dirty="0">
              <a:solidFill>
                <a:schemeClr val="tx2">
                  <a:lumMod val="75000"/>
                </a:schemeClr>
              </a:solidFill>
              <a:effectLst>
                <a:outerShdw blurRad="38100" dist="38100" dir="2700000" algn="tl">
                  <a:srgbClr val="000000">
                    <a:alpha val="43137"/>
                  </a:srgbClr>
                </a:outerShdw>
              </a:effectLst>
            </a:endParaRPr>
          </a:p>
        </p:txBody>
      </p:sp>
      <p:pic>
        <p:nvPicPr>
          <p:cNvPr id="4" name="3 Imagen"/>
          <p:cNvPicPr/>
          <p:nvPr/>
        </p:nvPicPr>
        <p:blipFill>
          <a:blip r:embed="rId2" cstate="print"/>
          <a:stretch>
            <a:fillRect/>
          </a:stretch>
        </p:blipFill>
        <p:spPr>
          <a:xfrm>
            <a:off x="1142976" y="1428736"/>
            <a:ext cx="4071966" cy="2220599"/>
          </a:xfrm>
          <a:prstGeom prst="rect">
            <a:avLst/>
          </a:prstGeom>
        </p:spPr>
      </p:pic>
      <p:pic>
        <p:nvPicPr>
          <p:cNvPr id="5" name="4 Imagen"/>
          <p:cNvPicPr/>
          <p:nvPr/>
        </p:nvPicPr>
        <p:blipFill>
          <a:blip r:embed="rId3"/>
          <a:stretch>
            <a:fillRect/>
          </a:stretch>
        </p:blipFill>
        <p:spPr>
          <a:xfrm>
            <a:off x="3143240" y="3571876"/>
            <a:ext cx="5612130" cy="3155315"/>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stretch>
            <a:fillRect/>
          </a:stretch>
        </p:blipFill>
        <p:spPr>
          <a:xfrm>
            <a:off x="3000364" y="428604"/>
            <a:ext cx="5572164" cy="3010228"/>
          </a:xfrm>
          <a:prstGeom prst="rect">
            <a:avLst/>
          </a:prstGeom>
        </p:spPr>
      </p:pic>
      <p:pic>
        <p:nvPicPr>
          <p:cNvPr id="3" name="2 Imagen"/>
          <p:cNvPicPr/>
          <p:nvPr/>
        </p:nvPicPr>
        <p:blipFill>
          <a:blip r:embed="rId3"/>
          <a:stretch>
            <a:fillRect/>
          </a:stretch>
        </p:blipFill>
        <p:spPr>
          <a:xfrm>
            <a:off x="1714480" y="3571876"/>
            <a:ext cx="5612130" cy="3155315"/>
          </a:xfrm>
          <a:prstGeom prst="rect">
            <a:avLst/>
          </a:prstGeom>
        </p:spPr>
      </p:pic>
      <p:sp>
        <p:nvSpPr>
          <p:cNvPr id="4" name="3 CuadroTexto"/>
          <p:cNvSpPr txBox="1"/>
          <p:nvPr/>
        </p:nvSpPr>
        <p:spPr>
          <a:xfrm>
            <a:off x="1000100" y="1142984"/>
            <a:ext cx="1785950" cy="830997"/>
          </a:xfrm>
          <a:prstGeom prst="rect">
            <a:avLst/>
          </a:prstGeom>
          <a:noFill/>
        </p:spPr>
        <p:txBody>
          <a:bodyPr wrap="square" rtlCol="0">
            <a:spAutoFit/>
          </a:bodyPr>
          <a:lstStyle/>
          <a:p>
            <a:r>
              <a:rPr lang="es-CO" sz="2400" b="1" dirty="0" smtClean="0">
                <a:solidFill>
                  <a:schemeClr val="tx2">
                    <a:lumMod val="75000"/>
                  </a:schemeClr>
                </a:solidFill>
                <a:effectLst>
                  <a:outerShdw blurRad="38100" dist="38100" dir="2700000" algn="tl">
                    <a:srgbClr val="000000">
                      <a:alpha val="43137"/>
                    </a:srgbClr>
                  </a:outerShdw>
                </a:effectLst>
              </a:rPr>
              <a:t>Perfil de </a:t>
            </a:r>
            <a:r>
              <a:rPr lang="es-CO" sz="2400" b="1" dirty="0" err="1" smtClean="0">
                <a:solidFill>
                  <a:schemeClr val="tx2">
                    <a:lumMod val="75000"/>
                  </a:schemeClr>
                </a:solidFill>
                <a:effectLst>
                  <a:outerShdw blurRad="38100" dist="38100" dir="2700000" algn="tl">
                    <a:srgbClr val="000000">
                      <a:alpha val="43137"/>
                    </a:srgbClr>
                  </a:outerShdw>
                </a:effectLst>
              </a:rPr>
              <a:t>Facebook</a:t>
            </a:r>
            <a:endParaRPr lang="es-CO" sz="2400" b="1" dirty="0">
              <a:solidFill>
                <a:schemeClr val="tx2">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Sin título1port.png"/>
          <p:cNvPicPr>
            <a:picLocks noChangeAspect="1"/>
          </p:cNvPicPr>
          <p:nvPr/>
        </p:nvPicPr>
        <p:blipFill>
          <a:blip r:embed="rId2"/>
          <a:stretch>
            <a:fillRect/>
          </a:stretch>
        </p:blipFill>
        <p:spPr>
          <a:xfrm>
            <a:off x="1071538" y="142852"/>
            <a:ext cx="6929486" cy="624257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2y3.png"/>
          <p:cNvPicPr>
            <a:picLocks noChangeAspect="1"/>
          </p:cNvPicPr>
          <p:nvPr/>
        </p:nvPicPr>
        <p:blipFill>
          <a:blip r:embed="rId2"/>
          <a:srcRect l="50000"/>
          <a:stretch>
            <a:fillRect/>
          </a:stretch>
        </p:blipFill>
        <p:spPr>
          <a:xfrm>
            <a:off x="4286248" y="2571744"/>
            <a:ext cx="4572000" cy="4067251"/>
          </a:xfrm>
          <a:prstGeom prst="rect">
            <a:avLst/>
          </a:prstGeom>
        </p:spPr>
      </p:pic>
      <p:pic>
        <p:nvPicPr>
          <p:cNvPr id="2" name="1 Imagen" descr="2y3.png"/>
          <p:cNvPicPr>
            <a:picLocks noChangeAspect="1"/>
          </p:cNvPicPr>
          <p:nvPr/>
        </p:nvPicPr>
        <p:blipFill>
          <a:blip r:embed="rId2"/>
          <a:srcRect r="50185"/>
          <a:stretch>
            <a:fillRect/>
          </a:stretch>
        </p:blipFill>
        <p:spPr>
          <a:xfrm>
            <a:off x="0" y="451586"/>
            <a:ext cx="4534636" cy="404898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txBox="1">
            <a:spLocks/>
          </p:cNvSpPr>
          <p:nvPr/>
        </p:nvSpPr>
        <p:spPr>
          <a:xfrm>
            <a:off x="1357290" y="1214422"/>
            <a:ext cx="6072230" cy="684207"/>
          </a:xfrm>
          <a:prstGeom prst="rect">
            <a:avLst/>
          </a:prstGeom>
        </p:spPr>
        <p:txBody>
          <a:bodyPr vert="horz" anchor="b">
            <a:normAutofit fontScale="92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CO" sz="3000" b="1" i="0" u="none" strike="noStrike" kern="1200" cap="small"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ENUNCIADO DEL PROBLEMA</a:t>
            </a:r>
            <a:endParaRPr kumimoji="0" lang="es-CO" sz="3000" b="1" i="0" u="none" strike="noStrike" kern="1200" cap="small" spc="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endParaRPr>
          </a:p>
        </p:txBody>
      </p:sp>
      <p:sp>
        <p:nvSpPr>
          <p:cNvPr id="5" name="4 Subtítulo"/>
          <p:cNvSpPr>
            <a:spLocks noGrp="1"/>
          </p:cNvSpPr>
          <p:nvPr>
            <p:ph sz="quarter" idx="1"/>
          </p:nvPr>
        </p:nvSpPr>
        <p:spPr>
          <a:xfrm>
            <a:off x="857224" y="2071678"/>
            <a:ext cx="6715172" cy="3259266"/>
          </a:xfrm>
        </p:spPr>
        <p:txBody>
          <a:bodyPr>
            <a:normAutofit fontScale="62500" lnSpcReduction="20000"/>
          </a:bodyPr>
          <a:lstStyle/>
          <a:p>
            <a:pPr algn="just"/>
            <a:r>
              <a:rPr lang="es-ES" sz="4500" dirty="0">
                <a:solidFill>
                  <a:schemeClr val="tx1"/>
                </a:solidFill>
              </a:rPr>
              <a:t>El reducido uso del mercado que hace la población Orika de Isla Grande, para comercializar sus productos ambientalmente viables, limita la sostenibilidad de las iniciativas de economía local gestadas en el marco del proyecto de desarrollo local de Fundación Surtigas. </a:t>
            </a:r>
            <a:endParaRPr lang="es-CO" sz="4500" dirty="0">
              <a:solidFill>
                <a:schemeClr val="tx1"/>
              </a:solidFill>
            </a:endParaRPr>
          </a:p>
          <a:p>
            <a:endParaRPr lang="es-CO"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4y5.png"/>
          <p:cNvPicPr>
            <a:picLocks noChangeAspect="1"/>
          </p:cNvPicPr>
          <p:nvPr/>
        </p:nvPicPr>
        <p:blipFill>
          <a:blip r:embed="rId2"/>
          <a:stretch>
            <a:fillRect/>
          </a:stretch>
        </p:blipFill>
        <p:spPr>
          <a:xfrm>
            <a:off x="0" y="1285860"/>
            <a:ext cx="9001092" cy="4172738"/>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5y6.png"/>
          <p:cNvPicPr>
            <a:picLocks noChangeAspect="1"/>
          </p:cNvPicPr>
          <p:nvPr/>
        </p:nvPicPr>
        <p:blipFill>
          <a:blip r:embed="rId2"/>
          <a:srcRect l="51458"/>
          <a:stretch>
            <a:fillRect/>
          </a:stretch>
        </p:blipFill>
        <p:spPr>
          <a:xfrm>
            <a:off x="4500562" y="500042"/>
            <a:ext cx="4438648" cy="4007245"/>
          </a:xfrm>
          <a:prstGeom prst="rect">
            <a:avLst/>
          </a:prstGeom>
        </p:spPr>
      </p:pic>
      <p:pic>
        <p:nvPicPr>
          <p:cNvPr id="2" name="1 Imagen" descr="5y6.png"/>
          <p:cNvPicPr>
            <a:picLocks noChangeAspect="1"/>
          </p:cNvPicPr>
          <p:nvPr/>
        </p:nvPicPr>
        <p:blipFill>
          <a:blip r:embed="rId2"/>
          <a:srcRect l="1562" r="49219"/>
          <a:stretch>
            <a:fillRect/>
          </a:stretch>
        </p:blipFill>
        <p:spPr>
          <a:xfrm>
            <a:off x="142844" y="2714620"/>
            <a:ext cx="4500594" cy="400724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7y8.png"/>
          <p:cNvPicPr>
            <a:picLocks noChangeAspect="1"/>
          </p:cNvPicPr>
          <p:nvPr/>
        </p:nvPicPr>
        <p:blipFill>
          <a:blip r:embed="rId2"/>
          <a:stretch>
            <a:fillRect/>
          </a:stretch>
        </p:blipFill>
        <p:spPr>
          <a:xfrm>
            <a:off x="0" y="1401481"/>
            <a:ext cx="9001156" cy="4055038"/>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9y10.png"/>
          <p:cNvPicPr>
            <a:picLocks noChangeAspect="1"/>
          </p:cNvPicPr>
          <p:nvPr/>
        </p:nvPicPr>
        <p:blipFill>
          <a:blip r:embed="rId2"/>
          <a:srcRect l="50781"/>
          <a:stretch>
            <a:fillRect/>
          </a:stretch>
        </p:blipFill>
        <p:spPr>
          <a:xfrm>
            <a:off x="4500562" y="142852"/>
            <a:ext cx="4500562" cy="4068861"/>
          </a:xfrm>
          <a:prstGeom prst="rect">
            <a:avLst/>
          </a:prstGeom>
        </p:spPr>
      </p:pic>
      <p:pic>
        <p:nvPicPr>
          <p:cNvPr id="2" name="1 Imagen" descr="9y10.png"/>
          <p:cNvPicPr>
            <a:picLocks noChangeAspect="1"/>
          </p:cNvPicPr>
          <p:nvPr/>
        </p:nvPicPr>
        <p:blipFill>
          <a:blip r:embed="rId2"/>
          <a:srcRect r="50781"/>
          <a:stretch>
            <a:fillRect/>
          </a:stretch>
        </p:blipFill>
        <p:spPr>
          <a:xfrm>
            <a:off x="142844" y="2643182"/>
            <a:ext cx="4500594" cy="4068861"/>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11y12.png"/>
          <p:cNvPicPr>
            <a:picLocks noChangeAspect="1"/>
          </p:cNvPicPr>
          <p:nvPr/>
        </p:nvPicPr>
        <p:blipFill>
          <a:blip r:embed="rId2"/>
          <a:stretch>
            <a:fillRect/>
          </a:stretch>
        </p:blipFill>
        <p:spPr>
          <a:xfrm>
            <a:off x="0" y="1379482"/>
            <a:ext cx="9001156" cy="409903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13y14.png"/>
          <p:cNvPicPr>
            <a:picLocks noChangeAspect="1"/>
          </p:cNvPicPr>
          <p:nvPr/>
        </p:nvPicPr>
        <p:blipFill>
          <a:blip r:embed="rId2"/>
          <a:srcRect l="50781"/>
          <a:stretch>
            <a:fillRect/>
          </a:stretch>
        </p:blipFill>
        <p:spPr>
          <a:xfrm>
            <a:off x="4500562" y="142852"/>
            <a:ext cx="4500530" cy="4060754"/>
          </a:xfrm>
          <a:prstGeom prst="rect">
            <a:avLst/>
          </a:prstGeom>
        </p:spPr>
      </p:pic>
      <p:pic>
        <p:nvPicPr>
          <p:cNvPr id="2" name="1 Imagen" descr="13y14.png"/>
          <p:cNvPicPr>
            <a:picLocks noChangeAspect="1"/>
          </p:cNvPicPr>
          <p:nvPr/>
        </p:nvPicPr>
        <p:blipFill>
          <a:blip r:embed="rId2"/>
          <a:srcRect r="50781"/>
          <a:stretch>
            <a:fillRect/>
          </a:stretch>
        </p:blipFill>
        <p:spPr>
          <a:xfrm>
            <a:off x="0" y="2571744"/>
            <a:ext cx="4500562" cy="4060754"/>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15y16.png"/>
          <p:cNvPicPr>
            <a:picLocks noChangeAspect="1"/>
          </p:cNvPicPr>
          <p:nvPr/>
        </p:nvPicPr>
        <p:blipFill>
          <a:blip r:embed="rId2"/>
          <a:stretch>
            <a:fillRect/>
          </a:stretch>
        </p:blipFill>
        <p:spPr>
          <a:xfrm>
            <a:off x="0" y="1384016"/>
            <a:ext cx="8929718" cy="4089968"/>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488" y="714356"/>
            <a:ext cx="3714776" cy="785818"/>
          </a:xfrm>
        </p:spPr>
        <p:txBody>
          <a:bodyPr>
            <a:normAutofit/>
          </a:bodyPr>
          <a:lstStyle/>
          <a:p>
            <a:r>
              <a:rPr lang="es-ES" b="1" dirty="0" smtClean="0">
                <a:effectLst>
                  <a:outerShdw blurRad="38100" dist="38100" dir="2700000" algn="tl">
                    <a:srgbClr val="000000">
                      <a:alpha val="43137"/>
                    </a:srgbClr>
                  </a:outerShdw>
                </a:effectLst>
              </a:rPr>
              <a:t>CONCLUSIONES</a:t>
            </a:r>
            <a:endParaRPr lang="es-CO"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1071538" y="1643050"/>
            <a:ext cx="6858048" cy="4500594"/>
          </a:xfrm>
        </p:spPr>
        <p:txBody>
          <a:bodyPr>
            <a:normAutofit fontScale="25000" lnSpcReduction="20000"/>
          </a:bodyPr>
          <a:lstStyle/>
          <a:p>
            <a:pPr marL="514350" lvl="1" indent="-514350">
              <a:buNone/>
            </a:pPr>
            <a:r>
              <a:rPr lang="es-ES" b="1" dirty="0"/>
              <a:t> </a:t>
            </a:r>
            <a:endParaRPr lang="es-ES" b="1" dirty="0" smtClean="0"/>
          </a:p>
          <a:p>
            <a:pPr marL="514350" lvl="1" indent="-514350">
              <a:buFont typeface="Arial" pitchFamily="34" charset="0"/>
              <a:buChar char="•"/>
            </a:pPr>
            <a:endParaRPr lang="es-ES" sz="2900" b="1" dirty="0"/>
          </a:p>
          <a:p>
            <a:pPr marL="514350" lvl="1" indent="-514350" algn="just">
              <a:buFont typeface="Wingdings" pitchFamily="2" charset="2"/>
              <a:buChar char="v"/>
            </a:pPr>
            <a:r>
              <a:rPr lang="es-ES" sz="7200" dirty="0" smtClean="0"/>
              <a:t>La construcción de identidad, en cualquier proceso, es un elemento que fortalece su constitución, naturaleza y desarrollo; pues genera unificación, recordación y establece un punto de partida para emprender  nuevas actuaciones.</a:t>
            </a:r>
            <a:endParaRPr lang="es-CO" sz="7200" dirty="0" smtClean="0"/>
          </a:p>
          <a:p>
            <a:pPr marL="514350" lvl="1" indent="-514350" algn="just">
              <a:buFont typeface="Wingdings" pitchFamily="2" charset="2"/>
              <a:buChar char="v"/>
            </a:pPr>
            <a:r>
              <a:rPr lang="es-ES" sz="7200" dirty="0" smtClean="0"/>
              <a:t>Para </a:t>
            </a:r>
            <a:r>
              <a:rPr lang="es-ES" sz="7200" dirty="0"/>
              <a:t>la grave situación ambiental que afronta el mundo son </a:t>
            </a:r>
            <a:r>
              <a:rPr lang="es-ES" sz="7200" dirty="0" smtClean="0"/>
              <a:t>importantes </a:t>
            </a:r>
            <a:r>
              <a:rPr lang="es-ES" sz="7200" dirty="0"/>
              <a:t>todas las iniciativas, </a:t>
            </a:r>
            <a:r>
              <a:rPr lang="es-ES" sz="7200" dirty="0" smtClean="0"/>
              <a:t> </a:t>
            </a:r>
            <a:r>
              <a:rPr lang="es-ES" sz="7200" dirty="0"/>
              <a:t>que sugieren  un trato más respetuoso y responsable con la </a:t>
            </a:r>
            <a:r>
              <a:rPr lang="es-ES" sz="7200" dirty="0" smtClean="0"/>
              <a:t>tierra. </a:t>
            </a:r>
            <a:endParaRPr lang="es-CO" sz="7200" dirty="0" smtClean="0"/>
          </a:p>
          <a:p>
            <a:pPr marL="514350" lvl="1" indent="-514350" algn="just">
              <a:buFont typeface="Wingdings" pitchFamily="2" charset="2"/>
              <a:buChar char="v"/>
            </a:pPr>
            <a:r>
              <a:rPr lang="es-ES" sz="7200" dirty="0" smtClean="0"/>
              <a:t>Esperamos </a:t>
            </a:r>
            <a:r>
              <a:rPr lang="es-ES" sz="7200" dirty="0"/>
              <a:t>que el impacto de este trabajo también constituya  una evidencia para demostrar que la comunidad de Orika merece la titulación colectiva de los territorios que </a:t>
            </a:r>
            <a:r>
              <a:rPr lang="es-ES" sz="7200" dirty="0" smtClean="0"/>
              <a:t>habitan.</a:t>
            </a:r>
            <a:endParaRPr lang="es-CO" sz="7200" dirty="0" smtClean="0"/>
          </a:p>
          <a:p>
            <a:pPr marL="514350" lvl="1" indent="-514350" algn="just">
              <a:buFont typeface="Wingdings" pitchFamily="2" charset="2"/>
              <a:buChar char="v"/>
            </a:pPr>
            <a:r>
              <a:rPr lang="es-ES" sz="7200" dirty="0" smtClean="0"/>
              <a:t>Es </a:t>
            </a:r>
            <a:r>
              <a:rPr lang="es-ES" sz="7200" dirty="0"/>
              <a:t>evidente una vez más que el auge de los medios de comunicación alternativos como los virtuales permite desarrollar estrategias serias que demanda de bajos presupuestos. Es así como la viabilidad metodológica y financiera de este tipo de procesos posibilita la concreción de las etapas de ejecución.</a:t>
            </a:r>
            <a:endParaRPr lang="es-CO" sz="7200" dirty="0"/>
          </a:p>
          <a:p>
            <a:endParaRPr lang="es-CO" sz="7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43174" y="571480"/>
            <a:ext cx="3614734" cy="796908"/>
          </a:xfrm>
        </p:spPr>
        <p:txBody>
          <a:bodyPr>
            <a:normAutofit/>
          </a:bodyPr>
          <a:lstStyle/>
          <a:p>
            <a:r>
              <a:rPr lang="es-ES" b="1" dirty="0" smtClean="0">
                <a:effectLst>
                  <a:outerShdw blurRad="38100" dist="38100" dir="2700000" algn="tl">
                    <a:srgbClr val="000000">
                      <a:alpha val="43137"/>
                    </a:srgbClr>
                  </a:outerShdw>
                </a:effectLst>
              </a:rPr>
              <a:t>BIBLIOGRAFÍA</a:t>
            </a:r>
            <a:endParaRPr lang="es-CO"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1000100" y="1500174"/>
            <a:ext cx="7467600" cy="4873752"/>
          </a:xfrm>
        </p:spPr>
        <p:txBody>
          <a:bodyPr>
            <a:normAutofit fontScale="92500" lnSpcReduction="10000"/>
          </a:bodyPr>
          <a:lstStyle/>
          <a:p>
            <a:r>
              <a:rPr lang="es-ES_tradnl" dirty="0"/>
              <a:t>Estudio Socioeconómico de Isla </a:t>
            </a:r>
            <a:r>
              <a:rPr lang="es-ES_tradnl" dirty="0" smtClean="0"/>
              <a:t>Grande</a:t>
            </a:r>
          </a:p>
          <a:p>
            <a:r>
              <a:rPr lang="es-ES" dirty="0"/>
              <a:t>Proyecto de Desarrollo Local Fundación </a:t>
            </a:r>
            <a:r>
              <a:rPr lang="es-ES" dirty="0" smtClean="0"/>
              <a:t>Surtigas</a:t>
            </a:r>
          </a:p>
          <a:p>
            <a:r>
              <a:rPr lang="es-ES" dirty="0"/>
              <a:t>PROYECTO RECUPERANDO LO </a:t>
            </a:r>
            <a:r>
              <a:rPr lang="es-ES" dirty="0" smtClean="0"/>
              <a:t>NUESTRO</a:t>
            </a:r>
          </a:p>
          <a:p>
            <a:r>
              <a:rPr lang="es-ES" dirty="0"/>
              <a:t>Encontrando raíces y derechos y forjando desarrollo de </a:t>
            </a:r>
            <a:r>
              <a:rPr lang="es-ES" dirty="0" smtClean="0"/>
              <a:t>base</a:t>
            </a:r>
          </a:p>
          <a:p>
            <a:r>
              <a:rPr lang="es-ES" dirty="0"/>
              <a:t>Introducción a los estudios de </a:t>
            </a:r>
            <a:r>
              <a:rPr lang="es-ES" dirty="0" smtClean="0"/>
              <a:t>comunicación</a:t>
            </a:r>
          </a:p>
          <a:p>
            <a:r>
              <a:rPr lang="es-ES" dirty="0"/>
              <a:t>De Marcas y Logotipos: Semiótica en la Imagen de </a:t>
            </a:r>
            <a:r>
              <a:rPr lang="es-ES" dirty="0" smtClean="0"/>
              <a:t>Identidad</a:t>
            </a:r>
          </a:p>
          <a:p>
            <a:pPr lvl="0"/>
            <a:r>
              <a:rPr lang="es-ES" dirty="0"/>
              <a:t>Imagen Corporativa en el Siglo XXI” Imagen en Acción.</a:t>
            </a:r>
            <a:endParaRPr lang="es-CO" dirty="0"/>
          </a:p>
          <a:p>
            <a:r>
              <a:rPr lang="es-ES" dirty="0"/>
              <a:t>Principios básicos para la gestión </a:t>
            </a:r>
            <a:r>
              <a:rPr lang="es-ES" dirty="0" smtClean="0"/>
              <a:t>ambiental</a:t>
            </a:r>
          </a:p>
          <a:p>
            <a:r>
              <a:rPr lang="es-ES" dirty="0"/>
              <a:t>La Marca, Máximo Valor  de su </a:t>
            </a:r>
            <a:r>
              <a:rPr lang="es-ES" dirty="0" smtClean="0"/>
              <a:t>Empresa.</a:t>
            </a:r>
          </a:p>
          <a:p>
            <a:r>
              <a:rPr lang="es-ES" dirty="0"/>
              <a:t>Viva la publicidad viva. Jorge Molina</a:t>
            </a:r>
            <a:endParaRPr lang="es-ES" dirty="0" smtClean="0"/>
          </a:p>
          <a:p>
            <a:endParaRPr lang="es-ES" dirty="0"/>
          </a:p>
          <a:p>
            <a:endParaRPr lang="es-CO"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500042"/>
            <a:ext cx="4500594" cy="1154098"/>
          </a:xfrm>
        </p:spPr>
        <p:txBody>
          <a:bodyPr/>
          <a:lstStyle/>
          <a:p>
            <a:r>
              <a:rPr lang="es-CO" b="1" dirty="0" smtClean="0">
                <a:effectLst>
                  <a:outerShdw blurRad="38100" dist="38100" dir="2700000" algn="tl">
                    <a:srgbClr val="000000">
                      <a:alpha val="43137"/>
                    </a:srgbClr>
                  </a:outerShdw>
                </a:effectLst>
              </a:rPr>
              <a:t>AGRADECIMENTOS:</a:t>
            </a:r>
            <a:endParaRPr lang="es-CO" b="1"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1071538" y="1785926"/>
            <a:ext cx="7043758" cy="3543312"/>
          </a:xfrm>
        </p:spPr>
        <p:txBody>
          <a:bodyPr>
            <a:normAutofit/>
          </a:bodyPr>
          <a:lstStyle/>
          <a:p>
            <a:r>
              <a:rPr lang="es-CO" dirty="0" smtClean="0"/>
              <a:t>Álvaro Delgado</a:t>
            </a:r>
          </a:p>
          <a:p>
            <a:r>
              <a:rPr lang="es-CO" dirty="0" smtClean="0"/>
              <a:t>Katy Regino</a:t>
            </a:r>
          </a:p>
          <a:p>
            <a:r>
              <a:rPr lang="es-CO" dirty="0" smtClean="0"/>
              <a:t>Fundación Surtigas</a:t>
            </a:r>
          </a:p>
          <a:p>
            <a:r>
              <a:rPr lang="es-CO" dirty="0" smtClean="0"/>
              <a:t>Consejo Comunitario Afrodescendiente de Islas del Rosario</a:t>
            </a:r>
          </a:p>
          <a:p>
            <a:r>
              <a:rPr lang="es-CO" dirty="0" smtClean="0"/>
              <a:t>Comunidad de Orika</a:t>
            </a:r>
          </a:p>
          <a:p>
            <a:r>
              <a:rPr lang="es-CO" dirty="0" smtClean="0"/>
              <a:t>Prospero Ibarguin</a:t>
            </a:r>
          </a:p>
          <a:p>
            <a:r>
              <a:rPr lang="es-CO" dirty="0" smtClean="0"/>
              <a:t>Carlos Fernández</a:t>
            </a:r>
          </a:p>
          <a:p>
            <a:pPr>
              <a:buNone/>
            </a:pPr>
            <a:endParaRPr lang="es-CO" dirty="0" smtClean="0"/>
          </a:p>
          <a:p>
            <a:pPr>
              <a:buNone/>
            </a:pPr>
            <a:endParaRPr lang="es-CO"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857232"/>
            <a:ext cx="6858048" cy="631844"/>
          </a:xfrm>
        </p:spPr>
        <p:txBody>
          <a:bodyPr>
            <a:normAutofit fontScale="90000"/>
          </a:bodyPr>
          <a:lstStyle/>
          <a:p>
            <a:pPr algn="ctr"/>
            <a:r>
              <a:rPr lang="es-CO" sz="2800" b="1" dirty="0" smtClean="0">
                <a:effectLst>
                  <a:outerShdw blurRad="38100" dist="38100" dir="2700000" algn="tl">
                    <a:srgbClr val="000000">
                      <a:alpha val="43137"/>
                    </a:srgbClr>
                  </a:outerShdw>
                </a:effectLst>
              </a:rPr>
              <a:t>INICIATIVAS  DE ECONOMÍA LOCAL</a:t>
            </a:r>
            <a:endParaRPr lang="es-CO" sz="2800" b="1"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1071538" y="2143116"/>
            <a:ext cx="4829180" cy="2900370"/>
          </a:xfrm>
        </p:spPr>
        <p:txBody>
          <a:bodyPr>
            <a:normAutofit/>
          </a:bodyPr>
          <a:lstStyle/>
          <a:p>
            <a:pPr lvl="0"/>
            <a:r>
              <a:rPr lang="es-ES" sz="2800" dirty="0" smtClean="0"/>
              <a:t>Artesanías</a:t>
            </a:r>
          </a:p>
          <a:p>
            <a:pPr lvl="0">
              <a:buNone/>
            </a:pPr>
            <a:endParaRPr lang="es-CO" sz="2800" dirty="0" smtClean="0"/>
          </a:p>
          <a:p>
            <a:pPr lvl="0"/>
            <a:r>
              <a:rPr lang="es-ES" sz="2800" dirty="0" smtClean="0"/>
              <a:t>Ecohoteles</a:t>
            </a:r>
          </a:p>
          <a:p>
            <a:pPr lvl="0"/>
            <a:endParaRPr lang="es-ES" sz="2800" dirty="0" smtClean="0"/>
          </a:p>
          <a:p>
            <a:pPr lvl="0"/>
            <a:r>
              <a:rPr lang="es-ES" sz="2800" dirty="0" smtClean="0"/>
              <a:t>Asociación </a:t>
            </a:r>
            <a:r>
              <a:rPr lang="es-ES" sz="2800" dirty="0"/>
              <a:t>de Ecoguías </a:t>
            </a:r>
            <a:endParaRPr lang="es-CO"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274638"/>
            <a:ext cx="8229600" cy="5940444"/>
          </a:xfrm>
        </p:spPr>
        <p:txBody>
          <a:bodyPr>
            <a:normAutofit/>
          </a:bodyPr>
          <a:lstStyle/>
          <a:p>
            <a:r>
              <a:rPr lang="es-CO" sz="2800" b="1" dirty="0" smtClean="0">
                <a:effectLst>
                  <a:outerShdw blurRad="38100" dist="38100" dir="2700000" algn="tl">
                    <a:srgbClr val="000000">
                      <a:alpha val="43137"/>
                    </a:srgbClr>
                  </a:outerShdw>
                </a:effectLst>
              </a:rPr>
              <a:t>Ledys Lora Rodelo</a:t>
            </a:r>
            <a:br>
              <a:rPr lang="es-CO" sz="28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Eva Meza Rivera</a:t>
            </a:r>
            <a:br>
              <a:rPr lang="es-CO" sz="28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Vanessa Torres Castro</a:t>
            </a:r>
            <a:br>
              <a:rPr lang="es-CO" sz="28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X Semestre </a:t>
            </a:r>
            <a:br>
              <a:rPr lang="es-CO" sz="28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Comunicación Social</a:t>
            </a:r>
            <a:endParaRPr lang="es-CO"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4414" y="1071546"/>
            <a:ext cx="6543692" cy="703282"/>
          </a:xfrm>
        </p:spPr>
        <p:txBody>
          <a:bodyPr>
            <a:normAutofit fontScale="90000"/>
          </a:bodyPr>
          <a:lstStyle/>
          <a:p>
            <a:pPr algn="ctr"/>
            <a:r>
              <a:rPr lang="es-CO" b="1" dirty="0" smtClean="0">
                <a:effectLst>
                  <a:outerShdw blurRad="38100" dist="38100" dir="2700000" algn="tl">
                    <a:srgbClr val="000000">
                      <a:alpha val="43137"/>
                    </a:srgbClr>
                  </a:outerShdw>
                </a:effectLst>
              </a:rPr>
              <a:t>FORMULACIÓN DEL PROBLEMA</a:t>
            </a:r>
            <a:endParaRPr lang="es-CO" b="1"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928662" y="2214554"/>
            <a:ext cx="6715172" cy="2928958"/>
          </a:xfrm>
        </p:spPr>
        <p:txBody>
          <a:bodyPr>
            <a:normAutofit/>
          </a:bodyPr>
          <a:lstStyle/>
          <a:p>
            <a:pPr algn="just"/>
            <a:r>
              <a:rPr lang="es-ES" sz="2800" dirty="0" smtClean="0"/>
              <a:t>¿</a:t>
            </a:r>
            <a:r>
              <a:rPr lang="es-ES" sz="2800" dirty="0"/>
              <a:t>Qué estrategia de comunicación posibilita la sostenibilidad de las iniciativas de economía local de Isla Grande, gestadas en el marco del proyecto de desarrollo local de Fundación Surtigas?</a:t>
            </a:r>
            <a:endParaRPr lang="es-CO" sz="2800" dirty="0"/>
          </a:p>
          <a:p>
            <a:pPr>
              <a:buNone/>
            </a:pPr>
            <a:endParaRPr lang="es-C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86050" y="642918"/>
            <a:ext cx="2614602" cy="774720"/>
          </a:xfrm>
        </p:spPr>
        <p:txBody>
          <a:bodyPr>
            <a:normAutofit fontScale="90000"/>
          </a:bodyPr>
          <a:lstStyle/>
          <a:p>
            <a:r>
              <a:rPr lang="es-CO" b="1" dirty="0" smtClean="0">
                <a:effectLst>
                  <a:outerShdw blurRad="38100" dist="38100" dir="2700000" algn="tl">
                    <a:srgbClr val="000000">
                      <a:alpha val="43137"/>
                    </a:srgbClr>
                  </a:outerShdw>
                </a:effectLst>
              </a:rPr>
              <a:t>OBJETIVOS</a:t>
            </a:r>
            <a:endParaRPr lang="es-CO" b="1"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714348" y="1785926"/>
            <a:ext cx="7467600" cy="3971940"/>
          </a:xfrm>
        </p:spPr>
        <p:txBody>
          <a:bodyPr>
            <a:normAutofit fontScale="40000" lnSpcReduction="20000"/>
          </a:bodyPr>
          <a:lstStyle/>
          <a:p>
            <a:pPr algn="just">
              <a:buNone/>
            </a:pPr>
            <a:r>
              <a:rPr lang="es-ES" sz="4400" b="1" dirty="0" smtClean="0">
                <a:effectLst>
                  <a:outerShdw blurRad="38100" dist="38100" dir="2700000" algn="tl">
                    <a:srgbClr val="000000">
                      <a:alpha val="43137"/>
                    </a:srgbClr>
                  </a:outerShdw>
                </a:effectLst>
              </a:rPr>
              <a:t>General</a:t>
            </a:r>
          </a:p>
          <a:p>
            <a:pPr algn="just"/>
            <a:r>
              <a:rPr lang="es-ES" sz="4400" dirty="0" smtClean="0"/>
              <a:t>Contribuir </a:t>
            </a:r>
            <a:r>
              <a:rPr lang="es-ES" sz="4400" dirty="0"/>
              <a:t>a la sostenibilidad de los procesos productivos de economía local que genera la comunidad </a:t>
            </a:r>
            <a:r>
              <a:rPr lang="es-ES" sz="4400" dirty="0" smtClean="0"/>
              <a:t>Orika </a:t>
            </a:r>
            <a:r>
              <a:rPr lang="es-ES" sz="4400" dirty="0"/>
              <a:t>de </a:t>
            </a:r>
            <a:r>
              <a:rPr lang="es-ES" sz="4400" dirty="0" smtClean="0"/>
              <a:t>Isla </a:t>
            </a:r>
            <a:r>
              <a:rPr lang="es-ES" sz="4400" dirty="0"/>
              <a:t>Grande, Archipiélago Islas del  Rosario, en el marco del proyecto de desarrollo local de Fundación Surtigas</a:t>
            </a:r>
            <a:r>
              <a:rPr lang="es-ES" sz="4400" dirty="0" smtClean="0"/>
              <a:t>.</a:t>
            </a:r>
          </a:p>
          <a:p>
            <a:pPr algn="just">
              <a:buNone/>
            </a:pPr>
            <a:endParaRPr lang="es-CO" sz="4400" dirty="0" smtClean="0"/>
          </a:p>
          <a:p>
            <a:pPr algn="just">
              <a:buNone/>
            </a:pPr>
            <a:r>
              <a:rPr lang="es-CO" sz="4400" b="1" dirty="0" smtClean="0">
                <a:effectLst>
                  <a:outerShdw blurRad="38100" dist="38100" dir="2700000" algn="tl">
                    <a:srgbClr val="000000">
                      <a:alpha val="43137"/>
                    </a:srgbClr>
                  </a:outerShdw>
                </a:effectLst>
              </a:rPr>
              <a:t>Específicos</a:t>
            </a:r>
            <a:endParaRPr lang="es-CO" sz="4400" b="1" dirty="0">
              <a:effectLst>
                <a:outerShdw blurRad="38100" dist="38100" dir="2700000" algn="tl">
                  <a:srgbClr val="000000">
                    <a:alpha val="43137"/>
                  </a:srgbClr>
                </a:outerShdw>
              </a:effectLst>
            </a:endParaRPr>
          </a:p>
          <a:p>
            <a:pPr lvl="0" algn="just"/>
            <a:r>
              <a:rPr lang="es-ES" sz="4400" dirty="0"/>
              <a:t> Realizar un diagnóstico de comunicaciones  al interior de los procesos productivos de economía local que genera la comunidad Orika de Isla Grande, en el marco del proyecto de desarrollo local de Fundación Surtigas.</a:t>
            </a:r>
            <a:endParaRPr lang="es-CO" sz="4400" dirty="0"/>
          </a:p>
          <a:p>
            <a:pPr algn="just">
              <a:buNone/>
            </a:pPr>
            <a:r>
              <a:rPr lang="es-ES" sz="4400" dirty="0"/>
              <a:t> </a:t>
            </a:r>
            <a:endParaRPr lang="es-CO" sz="4400" dirty="0"/>
          </a:p>
          <a:p>
            <a:pPr lvl="0" algn="just"/>
            <a:r>
              <a:rPr lang="es-ES" sz="4400" dirty="0"/>
              <a:t>Diseñar una estrategia de comunicación  que permita </a:t>
            </a:r>
            <a:r>
              <a:rPr lang="es-ES" sz="4400" dirty="0" smtClean="0"/>
              <a:t>la </a:t>
            </a:r>
            <a:r>
              <a:rPr lang="es-ES" sz="4400" dirty="0"/>
              <a:t>sostenibilidad de los procesos de economía local de Orika en el marco del proyecto de desarrollo local de Fundación Surtigas. </a:t>
            </a:r>
            <a:endParaRPr lang="es-CO" sz="4400" dirty="0"/>
          </a:p>
          <a:p>
            <a:endParaRPr lang="es-CO" dirty="0"/>
          </a:p>
          <a:p>
            <a:endParaRPr lang="es-CO"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5984" y="928670"/>
            <a:ext cx="3829048" cy="631844"/>
          </a:xfrm>
        </p:spPr>
        <p:txBody>
          <a:bodyPr>
            <a:noAutofit/>
          </a:bodyPr>
          <a:lstStyle/>
          <a:p>
            <a:r>
              <a:rPr lang="es-CO" sz="3200" b="1" dirty="0" smtClean="0">
                <a:effectLst>
                  <a:outerShdw blurRad="38100" dist="38100" dir="2700000" algn="tl">
                    <a:srgbClr val="000000">
                      <a:alpha val="43137"/>
                    </a:srgbClr>
                  </a:outerShdw>
                </a:effectLst>
              </a:rPr>
              <a:t>JUSTIFICACIÓN</a:t>
            </a:r>
            <a:endParaRPr lang="es-CO" sz="3200" b="1"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1071538" y="2000240"/>
            <a:ext cx="6500858" cy="4143404"/>
          </a:xfrm>
        </p:spPr>
        <p:txBody>
          <a:bodyPr>
            <a:normAutofit fontScale="92500" lnSpcReduction="20000"/>
          </a:bodyPr>
          <a:lstStyle/>
          <a:p>
            <a:pPr algn="just"/>
            <a:r>
              <a:rPr lang="es-CO" sz="2000" dirty="0" smtClean="0"/>
              <a:t>Necesidad de acercarnos  a las dinámicas sociales.</a:t>
            </a:r>
          </a:p>
          <a:p>
            <a:pPr algn="just"/>
            <a:r>
              <a:rPr lang="es-ES" sz="2000" dirty="0"/>
              <a:t>R</a:t>
            </a:r>
            <a:r>
              <a:rPr lang="es-ES" sz="2000" dirty="0" smtClean="0"/>
              <a:t>epresenta </a:t>
            </a:r>
            <a:r>
              <a:rPr lang="es-ES" sz="2000" dirty="0"/>
              <a:t>un referente de estudio y </a:t>
            </a:r>
            <a:r>
              <a:rPr lang="es-ES" sz="2000" dirty="0" smtClean="0"/>
              <a:t>consulta.  </a:t>
            </a:r>
            <a:endParaRPr lang="es-CO" sz="2000" dirty="0"/>
          </a:p>
          <a:p>
            <a:pPr algn="just"/>
            <a:r>
              <a:rPr lang="es-ES" sz="2000" dirty="0" smtClean="0"/>
              <a:t>Hacen </a:t>
            </a:r>
            <a:r>
              <a:rPr lang="es-ES" sz="2000" dirty="0"/>
              <a:t>falta  trabajos académicos  que respondan a la dinámica de gestión y  comunicación </a:t>
            </a:r>
            <a:r>
              <a:rPr lang="es-ES" sz="2000" dirty="0" smtClean="0"/>
              <a:t>alternativa. </a:t>
            </a:r>
          </a:p>
          <a:p>
            <a:pPr algn="just"/>
            <a:r>
              <a:rPr lang="es-ES" sz="2000" dirty="0"/>
              <a:t>R</a:t>
            </a:r>
            <a:r>
              <a:rPr lang="es-ES" sz="2000" dirty="0" smtClean="0"/>
              <a:t>epresenta </a:t>
            </a:r>
            <a:r>
              <a:rPr lang="es-ES" sz="2000" dirty="0"/>
              <a:t>una manera de  diversificar la intervención de los </a:t>
            </a:r>
            <a:r>
              <a:rPr lang="es-ES" sz="2000" dirty="0" smtClean="0"/>
              <a:t>comunicadores.</a:t>
            </a:r>
          </a:p>
          <a:p>
            <a:pPr algn="just"/>
            <a:r>
              <a:rPr lang="es-ES" sz="2000" dirty="0"/>
              <a:t>se producen logros en áreas específicas que luego se insertan a un marco más </a:t>
            </a:r>
            <a:r>
              <a:rPr lang="es-ES" sz="2000" dirty="0" smtClean="0"/>
              <a:t>global. </a:t>
            </a:r>
            <a:endParaRPr lang="es-CO" sz="2000" dirty="0"/>
          </a:p>
          <a:p>
            <a:pPr algn="just"/>
            <a:r>
              <a:rPr lang="es-ES" sz="2000" dirty="0" smtClean="0"/>
              <a:t>Significa  </a:t>
            </a:r>
            <a:r>
              <a:rPr lang="es-ES" sz="2000" dirty="0"/>
              <a:t>estructurar un vínculo entre  las iniciativas  gestadas en los programas de Responsabilidad Social Empresarial y los procesos de aprendizaje  y prácticas profesionales de los estudiantes universitarios.</a:t>
            </a:r>
            <a:endParaRPr lang="es-CO" sz="2000" dirty="0"/>
          </a:p>
          <a:p>
            <a:pPr algn="just"/>
            <a:r>
              <a:rPr lang="es-ES" sz="2000" dirty="0" smtClean="0"/>
              <a:t>Se </a:t>
            </a:r>
            <a:r>
              <a:rPr lang="es-ES" sz="2000" dirty="0"/>
              <a:t>hace necesario reforzar tanto en emisores como en receptores  el discurso  del desarrollo </a:t>
            </a:r>
            <a:r>
              <a:rPr lang="es-ES" sz="2000" dirty="0" smtClean="0"/>
              <a:t>sostenible.</a:t>
            </a:r>
            <a:endParaRPr lang="es-CO" sz="2000" dirty="0"/>
          </a:p>
          <a:p>
            <a:endParaRPr lang="es-CO"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57356" y="500042"/>
            <a:ext cx="4857784" cy="571504"/>
          </a:xfrm>
        </p:spPr>
        <p:txBody>
          <a:bodyPr>
            <a:noAutofit/>
          </a:bodyPr>
          <a:lstStyle/>
          <a:p>
            <a:pPr lvl="0"/>
            <a:r>
              <a:rPr lang="es-ES" sz="2800" b="1" dirty="0">
                <a:effectLst>
                  <a:outerShdw blurRad="38100" dist="38100" dir="2700000" algn="tl">
                    <a:srgbClr val="000000">
                      <a:alpha val="43137"/>
                    </a:srgbClr>
                  </a:outerShdw>
                </a:effectLst>
              </a:rPr>
              <a:t>MARCO </a:t>
            </a:r>
            <a:r>
              <a:rPr lang="es-ES" sz="2800" b="1" dirty="0" smtClean="0">
                <a:effectLst>
                  <a:outerShdw blurRad="38100" dist="38100" dir="2700000" algn="tl">
                    <a:srgbClr val="000000">
                      <a:alpha val="43137"/>
                    </a:srgbClr>
                  </a:outerShdw>
                </a:effectLst>
              </a:rPr>
              <a:t>REFERENCIAL</a:t>
            </a:r>
            <a:endParaRPr lang="es-CO" sz="2800"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857224" y="1500173"/>
            <a:ext cx="7286676" cy="4357719"/>
          </a:xfrm>
        </p:spPr>
        <p:txBody>
          <a:bodyPr>
            <a:normAutofit fontScale="85000" lnSpcReduction="20000"/>
          </a:bodyPr>
          <a:lstStyle/>
          <a:p>
            <a:pPr lvl="0" algn="just"/>
            <a:r>
              <a:rPr lang="es-ES" sz="2000" dirty="0"/>
              <a:t>Proyecto de desarrollo local  en Islas Grande, Archipiélago de Islas del Rosario, Fundación Surtigas. 2005 hasta la actualidad</a:t>
            </a:r>
            <a:r>
              <a:rPr lang="es-ES" sz="2000" dirty="0" smtClean="0"/>
              <a:t>.</a:t>
            </a:r>
          </a:p>
          <a:p>
            <a:pPr lvl="0" algn="just">
              <a:buNone/>
            </a:pPr>
            <a:endParaRPr lang="es-CO" sz="2000" dirty="0"/>
          </a:p>
          <a:p>
            <a:pPr lvl="0" algn="just"/>
            <a:r>
              <a:rPr lang="es-ES" sz="2000" dirty="0"/>
              <a:t>Artesanos Guardabosques.  Programa presidencial contra cultivos ilícitos (PCI). Agencia Presidencial para la Acción Social y la Cooperación Internacional. 2003 hasta la actualidad</a:t>
            </a:r>
            <a:r>
              <a:rPr lang="es-ES" sz="2000" dirty="0" smtClean="0"/>
              <a:t>.</a:t>
            </a:r>
          </a:p>
          <a:p>
            <a:pPr lvl="0" algn="just">
              <a:buNone/>
            </a:pPr>
            <a:endParaRPr lang="es-CO" sz="2000" dirty="0"/>
          </a:p>
          <a:p>
            <a:pPr lvl="0" algn="just"/>
            <a:r>
              <a:rPr lang="es-CO" sz="2000" dirty="0"/>
              <a:t>Marca Ciudad Cartagena de Indias. </a:t>
            </a:r>
            <a:r>
              <a:rPr lang="es-CO" sz="2000" dirty="0" smtClean="0"/>
              <a:t>2011</a:t>
            </a:r>
          </a:p>
          <a:p>
            <a:pPr lvl="0" algn="just">
              <a:buNone/>
            </a:pPr>
            <a:endParaRPr lang="es-CO" sz="2000" dirty="0"/>
          </a:p>
          <a:p>
            <a:pPr lvl="0" algn="just"/>
            <a:r>
              <a:rPr lang="en-US" sz="2000" dirty="0"/>
              <a:t>ECOIST - </a:t>
            </a:r>
            <a:r>
              <a:rPr lang="en-US" sz="2000" u="sng" dirty="0">
                <a:hlinkClick r:id="rId2"/>
              </a:rPr>
              <a:t>http://www.ecoist.com</a:t>
            </a:r>
            <a:r>
              <a:rPr lang="en-US" sz="2000" u="sng" dirty="0" smtClean="0">
                <a:hlinkClick r:id="rId2"/>
              </a:rPr>
              <a:t>/</a:t>
            </a:r>
            <a:endParaRPr lang="en-US" sz="2000" u="sng" dirty="0" smtClean="0"/>
          </a:p>
          <a:p>
            <a:pPr lvl="0" algn="just">
              <a:buNone/>
            </a:pPr>
            <a:endParaRPr lang="es-CO" sz="2000" dirty="0"/>
          </a:p>
          <a:p>
            <a:pPr lvl="0" algn="just"/>
            <a:r>
              <a:rPr lang="es-ES" sz="2000" dirty="0"/>
              <a:t>CREARTON de México </a:t>
            </a:r>
            <a:r>
              <a:rPr lang="es-ES" sz="2000" u="sng" dirty="0">
                <a:hlinkClick r:id="rId3"/>
              </a:rPr>
              <a:t>http://www.crearton.com.mx</a:t>
            </a:r>
            <a:r>
              <a:rPr lang="es-ES" sz="2000" u="sng" dirty="0" smtClean="0">
                <a:hlinkClick r:id="rId3"/>
              </a:rPr>
              <a:t>/</a:t>
            </a:r>
            <a:endParaRPr lang="es-ES" sz="2000" u="sng" dirty="0" smtClean="0"/>
          </a:p>
          <a:p>
            <a:pPr lvl="0" algn="just">
              <a:buNone/>
            </a:pPr>
            <a:endParaRPr lang="es-CO" sz="2000" dirty="0"/>
          </a:p>
          <a:p>
            <a:pPr lvl="0" algn="just"/>
            <a:r>
              <a:rPr lang="es-ES" sz="2000" dirty="0"/>
              <a:t>ECO DISEGNO  </a:t>
            </a:r>
            <a:r>
              <a:rPr lang="es-ES" sz="2000" dirty="0">
                <a:hlinkClick r:id="rId4"/>
              </a:rPr>
              <a:t>http://www.eco-disegno.com</a:t>
            </a:r>
            <a:r>
              <a:rPr lang="es-ES" sz="2000" dirty="0" smtClean="0">
                <a:hlinkClick r:id="rId4"/>
              </a:rPr>
              <a:t>/</a:t>
            </a:r>
            <a:endParaRPr lang="es-ES" sz="2000" dirty="0" smtClean="0"/>
          </a:p>
          <a:p>
            <a:pPr lvl="0" algn="just">
              <a:buNone/>
            </a:pPr>
            <a:endParaRPr lang="es-CO" sz="2000" dirty="0"/>
          </a:p>
          <a:p>
            <a:pPr algn="just"/>
            <a:r>
              <a:rPr lang="en-US" sz="2000" u="sng" dirty="0" smtClean="0"/>
              <a:t>CYCLUS  </a:t>
            </a:r>
            <a:r>
              <a:rPr lang="en-US" sz="2000" u="sng" dirty="0">
                <a:hlinkClick r:id="rId5"/>
              </a:rPr>
              <a:t>http://www.cyclus.com.co</a:t>
            </a:r>
            <a:endParaRPr lang="es-CO"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928670"/>
            <a:ext cx="6715172" cy="571480"/>
          </a:xfrm>
        </p:spPr>
        <p:txBody>
          <a:bodyPr>
            <a:normAutofit fontScale="90000"/>
          </a:bodyPr>
          <a:lstStyle/>
          <a:p>
            <a:pPr lvl="0" algn="ctr"/>
            <a:r>
              <a:rPr lang="es-ES" b="1" dirty="0" smtClean="0"/>
              <a:t/>
            </a:r>
            <a:br>
              <a:rPr lang="es-ES" b="1" dirty="0" smtClean="0"/>
            </a:br>
            <a:r>
              <a:rPr lang="es-ES" b="1" dirty="0"/>
              <a:t/>
            </a:r>
            <a:br>
              <a:rPr lang="es-ES" b="1" dirty="0"/>
            </a:br>
            <a:r>
              <a:rPr lang="es-ES" b="1" dirty="0" smtClean="0">
                <a:effectLst>
                  <a:outerShdw blurRad="38100" dist="38100" dir="2700000" algn="tl">
                    <a:srgbClr val="000000">
                      <a:alpha val="43137"/>
                    </a:srgbClr>
                  </a:outerShdw>
                </a:effectLst>
              </a:rPr>
              <a:t>MARCO </a:t>
            </a:r>
            <a:r>
              <a:rPr lang="es-ES" b="1" dirty="0">
                <a:effectLst>
                  <a:outerShdw blurRad="38100" dist="38100" dir="2700000" algn="tl">
                    <a:srgbClr val="000000">
                      <a:alpha val="43137"/>
                    </a:srgbClr>
                  </a:outerShdw>
                </a:effectLst>
              </a:rPr>
              <a:t>TEÓRICO </a:t>
            </a:r>
            <a:r>
              <a:rPr lang="es-ES" b="1" dirty="0" smtClean="0">
                <a:effectLst>
                  <a:outerShdw blurRad="38100" dist="38100" dir="2700000" algn="tl">
                    <a:srgbClr val="000000">
                      <a:alpha val="43137"/>
                    </a:srgbClr>
                  </a:outerShdw>
                </a:effectLst>
              </a:rPr>
              <a:t>– CONCEPTUAL</a:t>
            </a:r>
            <a:endParaRPr lang="es-CO" b="1" dirty="0">
              <a:effectLst>
                <a:outerShdw blurRad="38100" dist="38100" dir="2700000" algn="tl">
                  <a:srgbClr val="000000">
                    <a:alpha val="43137"/>
                  </a:srgbClr>
                </a:outerShdw>
              </a:effectLst>
            </a:endParaRPr>
          </a:p>
        </p:txBody>
      </p:sp>
      <p:sp>
        <p:nvSpPr>
          <p:cNvPr id="3" name="2 Marcador de contenido"/>
          <p:cNvSpPr>
            <a:spLocks noGrp="1"/>
          </p:cNvSpPr>
          <p:nvPr>
            <p:ph sz="quarter" idx="1"/>
          </p:nvPr>
        </p:nvSpPr>
        <p:spPr>
          <a:xfrm>
            <a:off x="1071538" y="1785926"/>
            <a:ext cx="6686568" cy="3257560"/>
          </a:xfrm>
        </p:spPr>
        <p:txBody>
          <a:bodyPr/>
          <a:lstStyle/>
          <a:p>
            <a:pPr lvl="0" algn="just"/>
            <a:r>
              <a:rPr lang="es-ES" dirty="0"/>
              <a:t>Desarrollo Sostenible</a:t>
            </a:r>
            <a:endParaRPr lang="es-CO" dirty="0"/>
          </a:p>
          <a:p>
            <a:pPr lvl="0" algn="just"/>
            <a:r>
              <a:rPr lang="es-ES" dirty="0"/>
              <a:t>La Crisis Ambiental</a:t>
            </a:r>
            <a:endParaRPr lang="es-CO" dirty="0"/>
          </a:p>
          <a:p>
            <a:pPr lvl="0" algn="just"/>
            <a:r>
              <a:rPr lang="es-ES" dirty="0"/>
              <a:t>Cultura y Ecología</a:t>
            </a:r>
            <a:endParaRPr lang="es-CO" dirty="0"/>
          </a:p>
          <a:p>
            <a:pPr lvl="0" algn="just"/>
            <a:r>
              <a:rPr lang="es-ES" dirty="0"/>
              <a:t>Marketing Ecológico</a:t>
            </a:r>
            <a:endParaRPr lang="es-CO" dirty="0"/>
          </a:p>
          <a:p>
            <a:pPr lvl="0" algn="just"/>
            <a:r>
              <a:rPr lang="es-ES" dirty="0"/>
              <a:t>Comunicación de La Imagen Visual</a:t>
            </a:r>
            <a:endParaRPr lang="es-CO" dirty="0"/>
          </a:p>
          <a:p>
            <a:pPr lvl="0" algn="just"/>
            <a:r>
              <a:rPr lang="es-ES" dirty="0"/>
              <a:t>Comunicación, Significado y Signos de las Marcas</a:t>
            </a:r>
            <a:endParaRPr lang="es-CO" dirty="0"/>
          </a:p>
          <a:p>
            <a:endParaRPr lang="es-CO"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767</TotalTime>
  <Words>795</Words>
  <Application>Microsoft Office PowerPoint</Application>
  <PresentationFormat>Presentación en pantalla (4:3)</PresentationFormat>
  <Paragraphs>139</Paragraphs>
  <Slides>40</Slides>
  <Notes>0</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Mirador</vt:lpstr>
      <vt:lpstr>ESTRATEGIA DE COMUNICACIÓN PUBLICITARIA</vt:lpstr>
      <vt:lpstr>DEFINICIÓN DEL PROBLEMA</vt:lpstr>
      <vt:lpstr>Diapositiva 3</vt:lpstr>
      <vt:lpstr>INICIATIVAS  DE ECONOMÍA LOCAL</vt:lpstr>
      <vt:lpstr>FORMULACIÓN DEL PROBLEMA</vt:lpstr>
      <vt:lpstr>OBJETIVOS</vt:lpstr>
      <vt:lpstr>JUSTIFICACIÓN</vt:lpstr>
      <vt:lpstr>MARCO REFERENCIAL</vt:lpstr>
      <vt:lpstr>  MARCO TEÓRICO – CONCEPTUAL</vt:lpstr>
      <vt:lpstr>MARCO LEGAL</vt:lpstr>
      <vt:lpstr>METODOLOGÍA</vt:lpstr>
      <vt:lpstr>diagnóstico de comunicaciones</vt:lpstr>
      <vt:lpstr>Fuentes</vt:lpstr>
      <vt:lpstr>PROCESAMIENTO DE LA INFORMACIÓN Y DISEÑO DE LA ESTRATEGIA DE COMUNICACIÓN </vt:lpstr>
      <vt:lpstr>DIAGNÓSTICO DE COMUNICACIONES</vt:lpstr>
      <vt:lpstr>Diapositiva 16</vt:lpstr>
      <vt:lpstr>PLANEACIÓN ESTRATEGICA DE MERCADEO </vt:lpstr>
      <vt:lpstr>ESTRATEGIAS Y TÁCTICAS</vt:lpstr>
      <vt:lpstr>CONSTRUCCIÓN DE MARCA</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CONCLUSIONES</vt:lpstr>
      <vt:lpstr>BIBLIOGRAFÍA</vt:lpstr>
      <vt:lpstr>AGRADECIMENTOS:</vt:lpstr>
      <vt:lpstr>Ledys Lora Rodelo Eva Meza Rivera Vanessa Torres Castro X Semestre  Comunicación Social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ESTRATEGIA DE COMUNICACIÓN PUBLICITARIA</dc:title>
  <dc:creator>LEDYS</dc:creator>
  <cp:lastModifiedBy>LEDYS</cp:lastModifiedBy>
  <cp:revision>91</cp:revision>
  <dcterms:created xsi:type="dcterms:W3CDTF">2011-06-09T10:31:25Z</dcterms:created>
  <dcterms:modified xsi:type="dcterms:W3CDTF">2011-06-09T23:18:32Z</dcterms:modified>
</cp:coreProperties>
</file>