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67" r:id="rId2"/>
    <p:sldId id="258" r:id="rId3"/>
    <p:sldId id="272" r:id="rId4"/>
    <p:sldId id="273" r:id="rId5"/>
    <p:sldId id="274" r:id="rId6"/>
    <p:sldId id="275" r:id="rId7"/>
    <p:sldId id="264" r:id="rId8"/>
    <p:sldId id="265" r:id="rId9"/>
    <p:sldId id="266" r:id="rId10"/>
    <p:sldId id="268" r:id="rId11"/>
    <p:sldId id="270" r:id="rId12"/>
    <p:sldId id="271" r:id="rId13"/>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798" y="-132"/>
      </p:cViewPr>
      <p:guideLst>
        <p:guide orient="horz" pos="2160"/>
        <p:guide pos="384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microsoft.com/office/2011/relationships/chartStyle" Target="NULL"/><Relationship Id="rId2" Type="http://schemas.microsoft.com/office/2011/relationships/chartColorStyle" Target="NULL"/><Relationship Id="rId1" Type="http://schemas.openxmlformats.org/officeDocument/2006/relationships/package" Target="../embeddings/Hoja_de_c_lculo_de_Microsoft_Office_Excel1.xlsx"/></Relationships>
</file>

<file path=ppt/charts/_rels/chart2.xml.rels><?xml version="1.0" encoding="UTF-8" standalone="yes"?>
<Relationships xmlns="http://schemas.openxmlformats.org/package/2006/relationships"><Relationship Id="rId3" Type="http://schemas.microsoft.com/office/2011/relationships/chartStyle" Target="NULL"/><Relationship Id="rId2" Type="http://schemas.microsoft.com/office/2011/relationships/chartColorStyle" Target="NULL"/><Relationship Id="rId1" Type="http://schemas.openxmlformats.org/officeDocument/2006/relationships/package" Target="../embeddings/Hoja_de_c_lculo_de_Microsoft_Office_Excel2.xlsx"/></Relationships>
</file>

<file path=ppt/charts/chart1.xml><?xml version="1.0" encoding="utf-8"?>
<c:chartSpace xmlns:c="http://schemas.openxmlformats.org/drawingml/2006/chart" xmlns:a="http://schemas.openxmlformats.org/drawingml/2006/main" xmlns:r="http://schemas.openxmlformats.org/officeDocument/2006/relationships">
  <c:lang val="es-ES"/>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CO" dirty="0" smtClean="0"/>
              <a:t>IMPLEMANTACION</a:t>
            </a:r>
            <a:endParaRPr lang="es-CO" dirty="0"/>
          </a:p>
        </c:rich>
      </c:tx>
      <c:layout/>
      <c:spPr>
        <a:noFill/>
        <a:ln>
          <a:noFill/>
        </a:ln>
        <a:effectLst/>
      </c:spPr>
    </c:title>
    <c:plotArea>
      <c:layout>
        <c:manualLayout>
          <c:layoutTarget val="inner"/>
          <c:xMode val="edge"/>
          <c:yMode val="edge"/>
          <c:x val="0.10213670166229223"/>
          <c:y val="0.30076443569553807"/>
          <c:w val="0.85341885389326333"/>
          <c:h val="0.61498432487605703"/>
        </c:manualLayout>
      </c:layout>
      <c:barChart>
        <c:barDir val="col"/>
        <c:grouping val="clustered"/>
        <c:ser>
          <c:idx val="0"/>
          <c:order val="0"/>
          <c:tx>
            <c:strRef>
              <c:f>Hoja2!$B$17</c:f>
              <c:strCache>
                <c:ptCount val="1"/>
                <c:pt idx="0">
                  <c:v>Nivel Superior</c:v>
                </c:pt>
              </c:strCache>
            </c:strRef>
          </c:tx>
          <c:spPr>
            <a:solidFill>
              <a:schemeClr val="accent1"/>
            </a:solidFill>
            <a:ln>
              <a:noFill/>
            </a:ln>
            <a:effectLst/>
          </c:spPr>
          <c:val>
            <c:numRef>
              <c:f>Hoja2!$B$18</c:f>
              <c:numCache>
                <c:formatCode>0.00%</c:formatCode>
                <c:ptCount val="1"/>
                <c:pt idx="0">
                  <c:v>0.19512195121951217</c:v>
                </c:pt>
              </c:numCache>
            </c:numRef>
          </c:val>
        </c:ser>
        <c:ser>
          <c:idx val="1"/>
          <c:order val="1"/>
          <c:tx>
            <c:strRef>
              <c:f>Hoja2!$C$17</c:f>
              <c:strCache>
                <c:ptCount val="1"/>
                <c:pt idx="0">
                  <c:v>Nivel Alto</c:v>
                </c:pt>
              </c:strCache>
            </c:strRef>
          </c:tx>
          <c:spPr>
            <a:solidFill>
              <a:schemeClr val="accent3"/>
            </a:solidFill>
            <a:ln>
              <a:noFill/>
            </a:ln>
            <a:effectLst/>
          </c:spPr>
          <c:val>
            <c:numRef>
              <c:f>Hoja2!$C$18</c:f>
              <c:numCache>
                <c:formatCode>0.00%</c:formatCode>
                <c:ptCount val="1"/>
                <c:pt idx="0">
                  <c:v>0.31978319783197839</c:v>
                </c:pt>
              </c:numCache>
            </c:numRef>
          </c:val>
        </c:ser>
        <c:ser>
          <c:idx val="2"/>
          <c:order val="2"/>
          <c:tx>
            <c:strRef>
              <c:f>Hoja2!$D$17</c:f>
              <c:strCache>
                <c:ptCount val="1"/>
                <c:pt idx="0">
                  <c:v>Nivel Basico</c:v>
                </c:pt>
              </c:strCache>
            </c:strRef>
          </c:tx>
          <c:spPr>
            <a:solidFill>
              <a:schemeClr val="accent5"/>
            </a:solidFill>
            <a:ln>
              <a:noFill/>
            </a:ln>
            <a:effectLst/>
          </c:spPr>
          <c:val>
            <c:numRef>
              <c:f>Hoja2!$D$18</c:f>
              <c:numCache>
                <c:formatCode>0.00%</c:formatCode>
                <c:ptCount val="1"/>
                <c:pt idx="0">
                  <c:v>0.33875338753387541</c:v>
                </c:pt>
              </c:numCache>
            </c:numRef>
          </c:val>
        </c:ser>
        <c:ser>
          <c:idx val="3"/>
          <c:order val="3"/>
          <c:tx>
            <c:strRef>
              <c:f>Hoja2!$E$17</c:f>
              <c:strCache>
                <c:ptCount val="1"/>
                <c:pt idx="0">
                  <c:v>Nivel Bajo</c:v>
                </c:pt>
              </c:strCache>
            </c:strRef>
          </c:tx>
          <c:spPr>
            <a:solidFill>
              <a:schemeClr val="accent1">
                <a:lumMod val="60000"/>
              </a:schemeClr>
            </a:solidFill>
            <a:ln>
              <a:noFill/>
            </a:ln>
            <a:effectLst/>
          </c:spPr>
          <c:val>
            <c:numRef>
              <c:f>Hoja2!$E$18</c:f>
              <c:numCache>
                <c:formatCode>0.00%</c:formatCode>
                <c:ptCount val="1"/>
                <c:pt idx="0">
                  <c:v>0.14634146341463422</c:v>
                </c:pt>
              </c:numCache>
            </c:numRef>
          </c:val>
        </c:ser>
        <c:dLbls/>
        <c:gapWidth val="219"/>
        <c:overlap val="-27"/>
        <c:axId val="79230464"/>
        <c:axId val="79232000"/>
      </c:barChart>
      <c:catAx>
        <c:axId val="79230464"/>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79232000"/>
        <c:crosses val="autoZero"/>
        <c:auto val="1"/>
        <c:lblAlgn val="ctr"/>
        <c:lblOffset val="100"/>
      </c:catAx>
      <c:valAx>
        <c:axId val="79232000"/>
        <c:scaling>
          <c:orientation val="minMax"/>
        </c:scaling>
        <c:axPos val="l"/>
        <c:majorGridlines>
          <c:spPr>
            <a:ln w="9525" cap="flat" cmpd="sng" algn="ctr">
              <a:solidFill>
                <a:schemeClr val="tx1">
                  <a:lumMod val="15000"/>
                  <a:lumOff val="85000"/>
                </a:schemeClr>
              </a:solidFill>
              <a:round/>
            </a:ln>
            <a:effectLst/>
          </c:spPr>
        </c:majorGridlines>
        <c:numFmt formatCode="0.00%" sourceLinked="1"/>
        <c:maj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79230464"/>
        <c:crosses val="autoZero"/>
        <c:crossBetween val="between"/>
      </c:valAx>
      <c:spPr>
        <a:noFill/>
        <a:ln>
          <a:noFill/>
        </a:ln>
        <a:effectLst/>
      </c:spPr>
    </c:plotArea>
    <c:legend>
      <c:legendPos val="b"/>
      <c:layout/>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legend>
    <c:plotVisOnly val="1"/>
    <c:dispBlanksAs val="gap"/>
  </c:chart>
  <c:spPr>
    <a:noFill/>
    <a:ln>
      <a:noFill/>
    </a:ln>
    <a:effectLst/>
  </c:spPr>
  <c:txPr>
    <a:bodyPr/>
    <a:lstStyle/>
    <a:p>
      <a:pPr>
        <a:defRPr/>
      </a:pPr>
      <a:endParaRPr lang="es-E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s-ES"/>
  <c:chart>
    <c:title>
      <c:tx>
        <c:rich>
          <a:bodyPr rot="0" spcFirstLastPara="1" vertOverflow="ellipsis" vert="horz" wrap="square" anchor="ctr" anchorCtr="1"/>
          <a:lstStyle/>
          <a:p>
            <a:pPr>
              <a:defRPr sz="2200" b="1" i="0" u="none" strike="noStrike" kern="1200" baseline="0">
                <a:solidFill>
                  <a:schemeClr val="dk1">
                    <a:lumMod val="65000"/>
                    <a:lumOff val="35000"/>
                  </a:schemeClr>
                </a:solidFill>
                <a:latin typeface="+mn-lt"/>
                <a:ea typeface="+mn-ea"/>
                <a:cs typeface="+mn-cs"/>
              </a:defRPr>
            </a:pPr>
            <a:r>
              <a:rPr lang="en-US"/>
              <a:t>DIAGNOSTICO</a:t>
            </a:r>
          </a:p>
        </c:rich>
      </c:tx>
      <c:layout/>
      <c:spPr>
        <a:noFill/>
        <a:ln>
          <a:noFill/>
        </a:ln>
        <a:effectLst/>
      </c:spPr>
    </c:title>
    <c:plotArea>
      <c:layout/>
      <c:pieChart>
        <c:varyColors val="1"/>
        <c:ser>
          <c:idx val="0"/>
          <c:order val="0"/>
          <c:tx>
            <c:strRef>
              <c:f>Hoja5!$E$11</c:f>
              <c:strCache>
                <c:ptCount val="1"/>
                <c:pt idx="0">
                  <c:v>TALLER</c:v>
                </c:pt>
              </c:strCache>
            </c:strRef>
          </c:tx>
          <c:explosion val="2"/>
          <c:dPt>
            <c:idx val="0"/>
            <c:spPr>
              <a:solidFill>
                <a:schemeClr val="accent1"/>
              </a:solidFill>
              <a:ln>
                <a:noFill/>
              </a:ln>
              <a:effectLst>
                <a:outerShdw blurRad="317500" algn="ctr" rotWithShape="0">
                  <a:prstClr val="black">
                    <a:alpha val="25000"/>
                  </a:prstClr>
                </a:outerShdw>
              </a:effectLst>
            </c:spPr>
          </c:dPt>
          <c:dPt>
            <c:idx val="1"/>
            <c:spPr>
              <a:solidFill>
                <a:schemeClr val="accent2"/>
              </a:solidFill>
              <a:ln>
                <a:noFill/>
              </a:ln>
              <a:effectLst>
                <a:outerShdw blurRad="317500" algn="ctr" rotWithShape="0">
                  <a:prstClr val="black">
                    <a:alpha val="25000"/>
                  </a:prstClr>
                </a:outerShdw>
              </a:effectLst>
            </c:spPr>
          </c:dPt>
          <c:dPt>
            <c:idx val="2"/>
            <c:spPr>
              <a:solidFill>
                <a:schemeClr val="accent3"/>
              </a:solidFill>
              <a:ln>
                <a:noFill/>
              </a:ln>
              <a:effectLst>
                <a:outerShdw blurRad="317500" algn="ctr" rotWithShape="0">
                  <a:prstClr val="black">
                    <a:alpha val="25000"/>
                  </a:prstClr>
                </a:outerShdw>
              </a:effectLst>
            </c:spPr>
          </c:dPt>
          <c:dPt>
            <c:idx val="3"/>
            <c:spPr>
              <a:solidFill>
                <a:schemeClr val="accent4"/>
              </a:solidFill>
              <a:ln>
                <a:noFill/>
              </a:ln>
              <a:effectLst>
                <a:outerShdw blurRad="317500" algn="ctr" rotWithShape="0">
                  <a:prstClr val="black">
                    <a:alpha val="25000"/>
                  </a:prstClr>
                </a:outerShdw>
              </a:effectLst>
            </c:spPr>
          </c:dPt>
          <c:dPt>
            <c:idx val="4"/>
            <c:spPr>
              <a:solidFill>
                <a:schemeClr val="accent5"/>
              </a:solidFill>
              <a:ln>
                <a:noFill/>
              </a:ln>
              <a:effectLst>
                <a:outerShdw blurRad="317500" algn="ctr" rotWithShape="0">
                  <a:prstClr val="black">
                    <a:alpha val="25000"/>
                  </a:prstClr>
                </a:outerShdw>
              </a:effectLst>
            </c:spPr>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s-ES"/>
              </a:p>
            </c:txPr>
            <c:dLblPos val="inEnd"/>
            <c:showPercent val="1"/>
            <c:showLeaderLines val="1"/>
            <c:leaderLines>
              <c:spPr>
                <a:ln w="9525" cap="flat" cmpd="sng" algn="ctr">
                  <a:solidFill>
                    <a:schemeClr val="dk1">
                      <a:lumMod val="35000"/>
                      <a:lumOff val="65000"/>
                    </a:schemeClr>
                  </a:solidFill>
                  <a:round/>
                </a:ln>
                <a:effectLst/>
              </c:spPr>
            </c:leaderLines>
            <c:extLst>
              <c:ext xmlns:c15="http://schemas.microsoft.com/office/drawing/2012/chart" uri="{CE6537A1-D6FC-4f65-9D91-7224C49458BB}">
                <c15:layout/>
              </c:ext>
            </c:extLst>
          </c:dLbls>
          <c:cat>
            <c:strRef>
              <c:f>Hoja5!$D$12:$D$16</c:f>
              <c:strCache>
                <c:ptCount val="5"/>
                <c:pt idx="1">
                  <c:v>nivel superior </c:v>
                </c:pt>
                <c:pt idx="2">
                  <c:v>nivel alto </c:v>
                </c:pt>
                <c:pt idx="3">
                  <c:v>nivel basico </c:v>
                </c:pt>
                <c:pt idx="4">
                  <c:v>nivel bajo </c:v>
                </c:pt>
              </c:strCache>
            </c:strRef>
          </c:cat>
          <c:val>
            <c:numRef>
              <c:f>Hoja5!$E$12:$E$16</c:f>
              <c:numCache>
                <c:formatCode>General</c:formatCode>
                <c:ptCount val="5"/>
                <c:pt idx="0">
                  <c:v>0</c:v>
                </c:pt>
                <c:pt idx="1">
                  <c:v>3</c:v>
                </c:pt>
                <c:pt idx="2">
                  <c:v>7</c:v>
                </c:pt>
                <c:pt idx="3">
                  <c:v>20</c:v>
                </c:pt>
                <c:pt idx="4">
                  <c:v>8</c:v>
                </c:pt>
              </c:numCache>
            </c:numRef>
          </c:val>
        </c:ser>
        <c:ser>
          <c:idx val="1"/>
          <c:order val="1"/>
          <c:tx>
            <c:strRef>
              <c:f>Hoja5!$F$11</c:f>
              <c:strCache>
                <c:ptCount val="1"/>
              </c:strCache>
            </c:strRef>
          </c:tx>
          <c:dPt>
            <c:idx val="0"/>
            <c:spPr>
              <a:solidFill>
                <a:schemeClr val="accent1"/>
              </a:solidFill>
              <a:ln>
                <a:noFill/>
              </a:ln>
              <a:effectLst>
                <a:outerShdw blurRad="317500" algn="ctr" rotWithShape="0">
                  <a:prstClr val="black">
                    <a:alpha val="25000"/>
                  </a:prstClr>
                </a:outerShdw>
              </a:effectLst>
            </c:spPr>
          </c:dPt>
          <c:dPt>
            <c:idx val="1"/>
            <c:spPr>
              <a:solidFill>
                <a:schemeClr val="accent2"/>
              </a:solidFill>
              <a:ln>
                <a:noFill/>
              </a:ln>
              <a:effectLst>
                <a:outerShdw blurRad="317500" algn="ctr" rotWithShape="0">
                  <a:prstClr val="black">
                    <a:alpha val="25000"/>
                  </a:prstClr>
                </a:outerShdw>
              </a:effectLst>
            </c:spPr>
          </c:dPt>
          <c:dPt>
            <c:idx val="2"/>
            <c:spPr>
              <a:solidFill>
                <a:schemeClr val="accent3"/>
              </a:solidFill>
              <a:ln>
                <a:noFill/>
              </a:ln>
              <a:effectLst>
                <a:outerShdw blurRad="317500" algn="ctr" rotWithShape="0">
                  <a:prstClr val="black">
                    <a:alpha val="25000"/>
                  </a:prstClr>
                </a:outerShdw>
              </a:effectLst>
            </c:spPr>
          </c:dPt>
          <c:dPt>
            <c:idx val="3"/>
            <c:spPr>
              <a:solidFill>
                <a:schemeClr val="accent4"/>
              </a:solidFill>
              <a:ln>
                <a:noFill/>
              </a:ln>
              <a:effectLst>
                <a:outerShdw blurRad="317500" algn="ctr" rotWithShape="0">
                  <a:prstClr val="black">
                    <a:alpha val="25000"/>
                  </a:prstClr>
                </a:outerShdw>
              </a:effectLst>
            </c:spPr>
          </c:dPt>
          <c:dPt>
            <c:idx val="4"/>
            <c:spPr>
              <a:solidFill>
                <a:schemeClr val="accent5"/>
              </a:solidFill>
              <a:ln>
                <a:noFill/>
              </a:ln>
              <a:effectLst>
                <a:outerShdw blurRad="317500" algn="ctr" rotWithShape="0">
                  <a:prstClr val="black">
                    <a:alpha val="25000"/>
                  </a:prstClr>
                </a:outerShdw>
              </a:effectLst>
            </c:spPr>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s-ES"/>
              </a:p>
            </c:txPr>
            <c:dLblPos val="inEnd"/>
            <c:showPercent val="1"/>
            <c:showLeaderLines val="1"/>
            <c:leaderLines>
              <c:spPr>
                <a:ln w="9525" cap="flat" cmpd="sng" algn="ctr">
                  <a:solidFill>
                    <a:schemeClr val="dk1">
                      <a:lumMod val="35000"/>
                      <a:lumOff val="65000"/>
                    </a:schemeClr>
                  </a:solidFill>
                  <a:round/>
                </a:ln>
                <a:effectLst/>
              </c:spPr>
            </c:leaderLines>
            <c:extLst>
              <c:ext xmlns:c15="http://schemas.microsoft.com/office/drawing/2012/chart" uri="{CE6537A1-D6FC-4f65-9D91-7224C49458BB}"/>
            </c:extLst>
          </c:dLbls>
          <c:cat>
            <c:strRef>
              <c:f>Hoja5!$D$12:$D$16</c:f>
              <c:strCache>
                <c:ptCount val="5"/>
                <c:pt idx="1">
                  <c:v>nivel superior </c:v>
                </c:pt>
                <c:pt idx="2">
                  <c:v>nivel alto </c:v>
                </c:pt>
                <c:pt idx="3">
                  <c:v>nivel basico </c:v>
                </c:pt>
                <c:pt idx="4">
                  <c:v>nivel bajo </c:v>
                </c:pt>
              </c:strCache>
            </c:strRef>
          </c:cat>
          <c:val>
            <c:numRef>
              <c:f>Hoja5!$F$12:$F$16</c:f>
              <c:numCache>
                <c:formatCode>0%</c:formatCode>
                <c:ptCount val="5"/>
                <c:pt idx="0" formatCode="General">
                  <c:v>0</c:v>
                </c:pt>
                <c:pt idx="1">
                  <c:v>0.15000000000000002</c:v>
                </c:pt>
                <c:pt idx="2">
                  <c:v>0.26</c:v>
                </c:pt>
                <c:pt idx="3">
                  <c:v>0.46</c:v>
                </c:pt>
                <c:pt idx="4">
                  <c:v>0.13</c:v>
                </c:pt>
              </c:numCache>
            </c:numRef>
          </c:val>
        </c:ser>
        <c:dLbls>
          <c:showPercent val="1"/>
        </c:dLbls>
        <c:firstSliceAng val="0"/>
      </c:pieChart>
      <c:spPr>
        <a:noFill/>
        <a:ln>
          <a:noFill/>
        </a:ln>
        <a:effectLst/>
      </c:spPr>
    </c:plotArea>
    <c:legend>
      <c:legendPos val="b"/>
      <c:layout/>
      <c:spPr>
        <a:solidFill>
          <a:schemeClr val="lt1">
            <a:alpha val="78000"/>
          </a:schemeClr>
        </a:solid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s-ES"/>
        </a:p>
      </c:txPr>
    </c:legend>
    <c:plotVisOnly val="1"/>
    <c:dispBlanksAs val="zero"/>
  </c:chart>
  <c:spPr>
    <a:pattFill prst="dkDnDiag">
      <a:fgClr>
        <a:schemeClr val="lt1">
          <a:lumMod val="95000"/>
        </a:schemeClr>
      </a:fgClr>
      <a:bgClr>
        <a:schemeClr val="lt1"/>
      </a:bgClr>
    </a:pattFill>
    <a:ln w="9525" cap="flat" cmpd="sng" algn="ctr">
      <a:solidFill>
        <a:schemeClr val="dk1">
          <a:lumMod val="15000"/>
          <a:lumOff val="85000"/>
        </a:schemeClr>
      </a:solidFill>
      <a:round/>
    </a:ln>
    <a:effectLst/>
  </c:spPr>
  <c:txPr>
    <a:bodyPr/>
    <a:lstStyle/>
    <a:p>
      <a:pPr>
        <a:defRPr/>
      </a:pPr>
      <a:endParaRPr lang="es-ES"/>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5B6AD65-1CF2-4B84-A1E9-EF55787F8E5D}" type="datetimeFigureOut">
              <a:rPr lang="es-CO" smtClean="0"/>
              <a:pPr/>
              <a:t>17/08/2016</a:t>
            </a:fld>
            <a:endParaRPr lang="es-CO"/>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B773A19-C131-4212-A679-D1038569126A}" type="slidenum">
              <a:rPr lang="es-CO" smtClean="0"/>
              <a:pPr/>
              <a:t>‹Nº›</a:t>
            </a:fld>
            <a:endParaRPr lang="es-CO"/>
          </a:p>
        </p:txBody>
      </p:sp>
    </p:spTree>
    <p:extLst>
      <p:ext uri="{BB962C8B-B14F-4D97-AF65-F5344CB8AC3E}">
        <p14:creationId xmlns:p14="http://schemas.microsoft.com/office/powerpoint/2010/main" xmlns="" val="8937849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0B773A19-C131-4212-A679-D1038569126A}" type="slidenum">
              <a:rPr lang="es-CO" smtClean="0"/>
              <a:pPr/>
              <a:t>8</a:t>
            </a:fld>
            <a:endParaRPr lang="es-CO"/>
          </a:p>
        </p:txBody>
      </p:sp>
    </p:spTree>
    <p:extLst>
      <p:ext uri="{BB962C8B-B14F-4D97-AF65-F5344CB8AC3E}">
        <p14:creationId xmlns:p14="http://schemas.microsoft.com/office/powerpoint/2010/main" xmlns="" val="6840152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914400" y="2130426"/>
            <a:ext cx="103632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p>
            <a:fld id="{B990476D-5503-4F12-A869-07188E3958D7}" type="datetimeFigureOut">
              <a:rPr lang="es-CO" smtClean="0"/>
              <a:pPr/>
              <a:t>17/08/2016</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AA1C4CA7-E33D-40E9-8F25-C95A8723C200}" type="slidenum">
              <a:rPr lang="es-CO" smtClean="0"/>
              <a:pPr/>
              <a:t>‹Nº›</a:t>
            </a:fld>
            <a:endParaRPr lang="es-C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B990476D-5503-4F12-A869-07188E3958D7}" type="datetimeFigureOut">
              <a:rPr lang="es-CO" smtClean="0"/>
              <a:pPr/>
              <a:t>17/08/2016</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AA1C4CA7-E33D-40E9-8F25-C95A8723C200}" type="slidenum">
              <a:rPr lang="es-CO" smtClean="0"/>
              <a:pPr/>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274639"/>
            <a:ext cx="2743200" cy="5851525"/>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609600" y="274639"/>
            <a:ext cx="80264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B990476D-5503-4F12-A869-07188E3958D7}" type="datetimeFigureOut">
              <a:rPr lang="es-CO" smtClean="0"/>
              <a:pPr/>
              <a:t>17/08/2016</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AA1C4CA7-E33D-40E9-8F25-C95A8723C200}" type="slidenum">
              <a:rPr lang="es-CO" smtClean="0"/>
              <a:pPr/>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B990476D-5503-4F12-A869-07188E3958D7}" type="datetimeFigureOut">
              <a:rPr lang="es-CO" smtClean="0"/>
              <a:pPr/>
              <a:t>17/08/2016</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AA1C4CA7-E33D-40E9-8F25-C95A8723C200}" type="slidenum">
              <a:rPr lang="es-CO" smtClean="0"/>
              <a:pPr/>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4406901"/>
            <a:ext cx="103632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B990476D-5503-4F12-A869-07188E3958D7}" type="datetimeFigureOut">
              <a:rPr lang="es-CO" smtClean="0"/>
              <a:pPr/>
              <a:t>17/08/2016</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AA1C4CA7-E33D-40E9-8F25-C95A8723C200}" type="slidenum">
              <a:rPr lang="es-CO" smtClean="0"/>
              <a:pPr/>
              <a:t>‹Nº›</a:t>
            </a:fld>
            <a:endParaRPr lang="es-C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p>
            <a:fld id="{B990476D-5503-4F12-A869-07188E3958D7}" type="datetimeFigureOut">
              <a:rPr lang="es-CO" smtClean="0"/>
              <a:pPr/>
              <a:t>17/08/2016</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AA1C4CA7-E33D-40E9-8F25-C95A8723C200}" type="slidenum">
              <a:rPr lang="es-CO" smtClean="0"/>
              <a:pPr/>
              <a:t>‹Nº›</a:t>
            </a:fld>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p:txBody>
          <a:bodyPr/>
          <a:lstStyle/>
          <a:p>
            <a:fld id="{B990476D-5503-4F12-A869-07188E3958D7}" type="datetimeFigureOut">
              <a:rPr lang="es-CO" smtClean="0"/>
              <a:pPr/>
              <a:t>17/08/2016</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AA1C4CA7-E33D-40E9-8F25-C95A8723C200}" type="slidenum">
              <a:rPr lang="es-CO" smtClean="0"/>
              <a:pPr/>
              <a:t>‹Nº›</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p:txBody>
          <a:bodyPr/>
          <a:lstStyle/>
          <a:p>
            <a:fld id="{B990476D-5503-4F12-A869-07188E3958D7}" type="datetimeFigureOut">
              <a:rPr lang="es-CO" smtClean="0"/>
              <a:pPr/>
              <a:t>17/08/2016</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AA1C4CA7-E33D-40E9-8F25-C95A8723C200}" type="slidenum">
              <a:rPr lang="es-CO" smtClean="0"/>
              <a:pPr/>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990476D-5503-4F12-A869-07188E3958D7}" type="datetimeFigureOut">
              <a:rPr lang="es-CO" smtClean="0"/>
              <a:pPr/>
              <a:t>17/08/2016</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AA1C4CA7-E33D-40E9-8F25-C95A8723C200}" type="slidenum">
              <a:rPr lang="es-CO" smtClean="0"/>
              <a:pPr/>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1" y="273050"/>
            <a:ext cx="4011084" cy="1162050"/>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990476D-5503-4F12-A869-07188E3958D7}" type="datetimeFigureOut">
              <a:rPr lang="es-CO" smtClean="0"/>
              <a:pPr/>
              <a:t>17/08/2016</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AA1C4CA7-E33D-40E9-8F25-C95A8723C200}" type="slidenum">
              <a:rPr lang="es-CO" smtClean="0"/>
              <a:pPr/>
              <a:t>‹Nº›</a:t>
            </a:fld>
            <a:endParaRPr lang="es-C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0"/>
            <a:ext cx="7315200" cy="566738"/>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990476D-5503-4F12-A869-07188E3958D7}" type="datetimeFigureOut">
              <a:rPr lang="es-CO" smtClean="0"/>
              <a:pPr/>
              <a:t>17/08/2016</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AA1C4CA7-E33D-40E9-8F25-C95A8723C200}" type="slidenum">
              <a:rPr lang="es-CO" smtClean="0"/>
              <a:pPr/>
              <a:t>‹Nº›</a:t>
            </a:fld>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90476D-5503-4F12-A869-07188E3958D7}" type="datetimeFigureOut">
              <a:rPr lang="es-CO" smtClean="0"/>
              <a:pPr/>
              <a:t>17/08/2016</a:t>
            </a:fld>
            <a:endParaRPr lang="es-CO"/>
          </a:p>
        </p:txBody>
      </p:sp>
      <p:sp>
        <p:nvSpPr>
          <p:cNvPr id="5" name="4 Marcador de pie de página"/>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5 Marcador de número de diapositiva"/>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1C4CA7-E33D-40E9-8F25-C95A8723C200}" type="slidenum">
              <a:rPr lang="es-CO" smtClean="0"/>
              <a:pPr/>
              <a:t>‹Nº›</a:t>
            </a:fld>
            <a:endParaRPr lang="es-C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microsoft.com/office/2007/relationships/media" Target="NULL"/><Relationship Id="rId2" Type="http://schemas.openxmlformats.org/officeDocument/2006/relationships/slideLayout" Target="../slideLayouts/slideLayout2.xml"/><Relationship Id="rId1" Type="http://schemas.openxmlformats.org/officeDocument/2006/relationships/video" Target="NULL" TargetMode="Externa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4703"/>
            <a:ext cx="12192000" cy="6853297"/>
          </a:xfrm>
          <a:prstGeom prst="rect">
            <a:avLst/>
          </a:prstGeom>
        </p:spPr>
      </p:pic>
      <p:pic>
        <p:nvPicPr>
          <p:cNvPr id="9" name="Imagen 4" descr="LOGO OFICIAL COLOR.png"/>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7910514" y="384175"/>
            <a:ext cx="1539875" cy="6873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 name="Imagen 1" descr="MEDALLA-FINAL-01.png"/>
          <p:cNvPicPr>
            <a:picLocks noChangeAspect="1"/>
          </p:cNvPicPr>
          <p:nvPr/>
        </p:nvPicPr>
        <p:blipFill>
          <a:blip r:embed="rId4">
            <a:extLst>
              <a:ext uri="{28A0092B-C50C-407E-A947-70E740481C1C}">
                <a14:useLocalDpi xmlns:a14="http://schemas.microsoft.com/office/drawing/2010/main" xmlns="" val="0"/>
              </a:ext>
            </a:extLst>
          </a:blip>
          <a:srcRect/>
          <a:stretch>
            <a:fillRect/>
          </a:stretch>
        </p:blipFill>
        <p:spPr bwMode="auto">
          <a:xfrm>
            <a:off x="9624392" y="260351"/>
            <a:ext cx="711200" cy="8112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2" name="Imagen 8" descr="SELLOS CERTIFICACION.png"/>
          <p:cNvPicPr>
            <a:picLocks noChangeAspect="1"/>
          </p:cNvPicPr>
          <p:nvPr/>
        </p:nvPicPr>
        <p:blipFill>
          <a:blip r:embed="rId5">
            <a:extLst>
              <a:ext uri="{28A0092B-C50C-407E-A947-70E740481C1C}">
                <a14:useLocalDpi xmlns:a14="http://schemas.microsoft.com/office/drawing/2010/main" xmlns="" val="0"/>
              </a:ext>
            </a:extLst>
          </a:blip>
          <a:srcRect/>
          <a:stretch>
            <a:fillRect/>
          </a:stretch>
        </p:blipFill>
        <p:spPr bwMode="auto">
          <a:xfrm>
            <a:off x="9143511" y="6161278"/>
            <a:ext cx="1184275" cy="536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Rectángulo 1"/>
          <p:cNvSpPr/>
          <p:nvPr/>
        </p:nvSpPr>
        <p:spPr>
          <a:xfrm>
            <a:off x="911424" y="1166843"/>
            <a:ext cx="8232576" cy="2149627"/>
          </a:xfrm>
          <a:prstGeom prst="rect">
            <a:avLst/>
          </a:prstGeom>
        </p:spPr>
        <p:txBody>
          <a:bodyPr wrap="square">
            <a:spAutoFit/>
          </a:bodyPr>
          <a:lstStyle/>
          <a:p>
            <a:pPr algn="ctr">
              <a:lnSpc>
                <a:spcPct val="200000"/>
              </a:lnSpc>
              <a:spcAft>
                <a:spcPts val="0"/>
              </a:spcAft>
            </a:pPr>
            <a:r>
              <a:rPr lang="es-ES_tradnl" sz="3600" b="1" dirty="0" smtClean="0">
                <a:solidFill>
                  <a:schemeClr val="bg1"/>
                </a:solidFill>
                <a:latin typeface="Arial" panose="020B0604020202020204" pitchFamily="34" charset="0"/>
                <a:ea typeface="Calibri" panose="020F0502020204030204" pitchFamily="34" charset="0"/>
                <a:cs typeface="Times New Roman" panose="02020603050405020304" pitchFamily="18" charset="0"/>
              </a:rPr>
              <a:t>LEO </a:t>
            </a:r>
            <a:r>
              <a:rPr lang="es-ES_tradnl" sz="3600" b="1" dirty="0">
                <a:solidFill>
                  <a:schemeClr val="bg1"/>
                </a:solidFill>
                <a:latin typeface="Arial" panose="020B0604020202020204" pitchFamily="34" charset="0"/>
                <a:ea typeface="Calibri" panose="020F0502020204030204" pitchFamily="34" charset="0"/>
                <a:cs typeface="Times New Roman" panose="02020603050405020304" pitchFamily="18" charset="0"/>
              </a:rPr>
              <a:t>Y ESCRIBO NARRANDO MI </a:t>
            </a:r>
            <a:r>
              <a:rPr lang="es-ES_tradnl" sz="3600" b="1" dirty="0" smtClean="0">
                <a:solidFill>
                  <a:schemeClr val="bg1"/>
                </a:solidFill>
                <a:latin typeface="Arial" panose="020B0604020202020204" pitchFamily="34" charset="0"/>
                <a:ea typeface="Calibri" panose="020F0502020204030204" pitchFamily="34" charset="0"/>
                <a:cs typeface="Times New Roman" panose="02020603050405020304" pitchFamily="18" charset="0"/>
              </a:rPr>
              <a:t>REALIDAD</a:t>
            </a:r>
            <a:endParaRPr lang="es-CO" sz="36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11177097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áfico 3"/>
          <p:cNvGraphicFramePr>
            <a:graphicFrameLocks/>
          </p:cNvGraphicFramePr>
          <p:nvPr>
            <p:extLst>
              <p:ext uri="{D42A27DB-BD31-4B8C-83A1-F6EECF244321}">
                <p14:modId xmlns:p14="http://schemas.microsoft.com/office/powerpoint/2010/main" xmlns="" val="3136796386"/>
              </p:ext>
            </p:extLst>
          </p:nvPr>
        </p:nvGraphicFramePr>
        <p:xfrm>
          <a:off x="4338690" y="3573016"/>
          <a:ext cx="5789758" cy="309634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áfico 4"/>
          <p:cNvGraphicFramePr/>
          <p:nvPr>
            <p:extLst>
              <p:ext uri="{D42A27DB-BD31-4B8C-83A1-F6EECF244321}">
                <p14:modId xmlns:p14="http://schemas.microsoft.com/office/powerpoint/2010/main" xmlns="" val="1245283435"/>
              </p:ext>
            </p:extLst>
          </p:nvPr>
        </p:nvGraphicFramePr>
        <p:xfrm>
          <a:off x="119336" y="620688"/>
          <a:ext cx="5085209" cy="2880320"/>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ángulo 5"/>
          <p:cNvSpPr/>
          <p:nvPr/>
        </p:nvSpPr>
        <p:spPr>
          <a:xfrm>
            <a:off x="9336360" y="908720"/>
            <a:ext cx="2304256" cy="31683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s-CO" dirty="0">
                <a:latin typeface="Arial" panose="020B0604020202020204" pitchFamily="34" charset="0"/>
                <a:cs typeface="Arial" panose="020B0604020202020204" pitchFamily="34" charset="0"/>
              </a:rPr>
              <a:t>A través del diagnostico y las diferentes actividades (implementación) , los estudiantes de grado 3, obtuvieron un avance en la lectoescritura</a:t>
            </a:r>
            <a:r>
              <a:rPr lang="es-CO" dirty="0"/>
              <a:t>.</a:t>
            </a:r>
          </a:p>
        </p:txBody>
      </p:sp>
      <p:sp>
        <p:nvSpPr>
          <p:cNvPr id="7" name="Rectángulo 6"/>
          <p:cNvSpPr/>
          <p:nvPr/>
        </p:nvSpPr>
        <p:spPr>
          <a:xfrm>
            <a:off x="2207568" y="116632"/>
            <a:ext cx="7704856"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CO" dirty="0"/>
              <a:t>RESULTADOS        Y       CONCLUSIONES</a:t>
            </a:r>
          </a:p>
        </p:txBody>
      </p:sp>
      <p:sp>
        <p:nvSpPr>
          <p:cNvPr id="8" name="Flecha a la derecha con bandas 7"/>
          <p:cNvSpPr/>
          <p:nvPr/>
        </p:nvSpPr>
        <p:spPr>
          <a:xfrm rot="2917467">
            <a:off x="4383797" y="3641940"/>
            <a:ext cx="978408" cy="484632"/>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O"/>
          </a:p>
        </p:txBody>
      </p:sp>
    </p:spTree>
    <p:extLst>
      <p:ext uri="{BB962C8B-B14F-4D97-AF65-F5344CB8AC3E}">
        <p14:creationId xmlns:p14="http://schemas.microsoft.com/office/powerpoint/2010/main" xmlns="" val="7049658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0160809_074830">
            <a:hlinkClick r:id="" action="ppaction://media"/>
          </p:cNvPr>
          <p:cNvPicPr>
            <a:picLocks noChangeAspect="1"/>
          </p:cNvPicPr>
          <p:nvPr>
            <a:videoFile r:link="rId1"/>
            <p:extLst>
              <p:ext uri="{DAA4B4D4-6D71-4841-9C94-3DE7FCFB9230}">
                <p14:media xmlns:p14="http://schemas.microsoft.com/office/powerpoint/2010/main" xmlns="" r:embed="rId3"/>
              </p:ext>
            </p:extLst>
          </p:nvPr>
        </p:nvPicPr>
        <p:blipFill>
          <a:blip r:embed="rId4"/>
          <a:stretch>
            <a:fillRect/>
          </a:stretch>
        </p:blipFill>
        <p:spPr>
          <a:xfrm rot="5400000">
            <a:off x="2531604" y="-2295636"/>
            <a:ext cx="6624736" cy="11449272"/>
          </a:xfrm>
          <a:prstGeom prst="rect">
            <a:avLst/>
          </a:prstGeom>
        </p:spPr>
      </p:pic>
    </p:spTree>
    <p:extLst>
      <p:ext uri="{BB962C8B-B14F-4D97-AF65-F5344CB8AC3E}">
        <p14:creationId xmlns:p14="http://schemas.microsoft.com/office/powerpoint/2010/main" xmlns="" val="195272951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redondeado 3"/>
          <p:cNvSpPr/>
          <p:nvPr/>
        </p:nvSpPr>
        <p:spPr>
          <a:xfrm>
            <a:off x="2351584" y="1628800"/>
            <a:ext cx="7416824" cy="33123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CO" sz="9600" dirty="0"/>
              <a:t>GRACIAS</a:t>
            </a:r>
          </a:p>
        </p:txBody>
      </p:sp>
    </p:spTree>
    <p:extLst>
      <p:ext uri="{BB962C8B-B14F-4D97-AF65-F5344CB8AC3E}">
        <p14:creationId xmlns:p14="http://schemas.microsoft.com/office/powerpoint/2010/main" xmlns="" val="16509389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WP_20160222_002.jpg"/>
          <p:cNvPicPr>
            <a:picLocks noGrp="1" noChangeAspect="1"/>
          </p:cNvPicPr>
          <p:nvPr>
            <p:ph idx="1"/>
          </p:nvPr>
        </p:nvPicPr>
        <p:blipFill>
          <a:blip r:embed="rId2"/>
          <a:stretch>
            <a:fillRect/>
          </a:stretch>
        </p:blipFill>
        <p:spPr>
          <a:xfrm>
            <a:off x="-189222" y="-285775"/>
            <a:ext cx="12347374" cy="7603207"/>
          </a:xfrm>
        </p:spPr>
      </p:pic>
      <p:pic>
        <p:nvPicPr>
          <p:cNvPr id="15" name="Imagen 4" descr="LOGO OFICIAL COLOR.png"/>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9128126" y="133614"/>
            <a:ext cx="1539875" cy="6873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 name="Imagen 1" descr="MEDALLA-FINAL-01.png"/>
          <p:cNvPicPr>
            <a:picLocks noChangeAspect="1"/>
          </p:cNvPicPr>
          <p:nvPr/>
        </p:nvPicPr>
        <p:blipFill>
          <a:blip r:embed="rId4">
            <a:extLst>
              <a:ext uri="{28A0092B-C50C-407E-A947-70E740481C1C}">
                <a14:useLocalDpi xmlns:a14="http://schemas.microsoft.com/office/drawing/2010/main" xmlns="" val="0"/>
              </a:ext>
            </a:extLst>
          </a:blip>
          <a:srcRect/>
          <a:stretch>
            <a:fillRect/>
          </a:stretch>
        </p:blipFill>
        <p:spPr bwMode="auto">
          <a:xfrm>
            <a:off x="10996983" y="10156"/>
            <a:ext cx="711200" cy="8112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 name="Imagen 8" descr="SELLOS CERTIFICACION.png"/>
          <p:cNvPicPr>
            <a:picLocks noChangeAspect="1"/>
          </p:cNvPicPr>
          <p:nvPr/>
        </p:nvPicPr>
        <p:blipFill>
          <a:blip r:embed="rId5">
            <a:extLst>
              <a:ext uri="{28A0092B-C50C-407E-A947-70E740481C1C}">
                <a14:useLocalDpi xmlns:a14="http://schemas.microsoft.com/office/drawing/2010/main" xmlns="" val="0"/>
              </a:ext>
            </a:extLst>
          </a:blip>
          <a:srcRect/>
          <a:stretch>
            <a:fillRect/>
          </a:stretch>
        </p:blipFill>
        <p:spPr bwMode="auto">
          <a:xfrm>
            <a:off x="10668001" y="6064402"/>
            <a:ext cx="1184275" cy="536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Rectángulo 1"/>
          <p:cNvSpPr/>
          <p:nvPr/>
        </p:nvSpPr>
        <p:spPr>
          <a:xfrm>
            <a:off x="1271464" y="2636912"/>
            <a:ext cx="10081119" cy="4154984"/>
          </a:xfrm>
          <a:prstGeom prst="rect">
            <a:avLst/>
          </a:prstGeom>
        </p:spPr>
        <p:txBody>
          <a:bodyPr wrap="square">
            <a:spAutoFit/>
          </a:bodyPr>
          <a:lstStyle/>
          <a:p>
            <a:pPr algn="ctr"/>
            <a:r>
              <a:rPr lang="es-ES_tradnl" sz="6600" b="1" dirty="0" smtClean="0">
                <a:solidFill>
                  <a:schemeClr val="bg1"/>
                </a:solidFill>
                <a:latin typeface="Arial" panose="020B0604020202020204" pitchFamily="34" charset="0"/>
                <a:ea typeface="Calibri" panose="020F0502020204030204" pitchFamily="34" charset="0"/>
              </a:rPr>
              <a:t>Autora: yurica de Ávila Ramírez</a:t>
            </a:r>
          </a:p>
          <a:p>
            <a:pPr algn="ctr"/>
            <a:r>
              <a:rPr lang="es-ES_tradnl" sz="6600" b="1" dirty="0" smtClean="0">
                <a:solidFill>
                  <a:schemeClr val="bg1"/>
                </a:solidFill>
                <a:latin typeface="Arial" panose="020B0604020202020204" pitchFamily="34" charset="0"/>
                <a:ea typeface="Calibri" panose="020F0502020204030204" pitchFamily="34" charset="0"/>
              </a:rPr>
              <a:t>Problema</a:t>
            </a:r>
            <a:r>
              <a:rPr lang="es-ES_tradnl" sz="6600" b="1" dirty="0">
                <a:solidFill>
                  <a:schemeClr val="bg1"/>
                </a:solidFill>
                <a:latin typeface="Arial" panose="020B0604020202020204" pitchFamily="34" charset="0"/>
                <a:ea typeface="Calibri" panose="020F0502020204030204" pitchFamily="34" charset="0"/>
              </a:rPr>
              <a:t>: Dificultades en la lectoescritura</a:t>
            </a:r>
            <a:endParaRPr lang="es-CO" sz="6600"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a:bodyPr>
          <a:lstStyle/>
          <a:p>
            <a:r>
              <a:rPr lang="es-CO" sz="6600" dirty="0" smtClean="0">
                <a:solidFill>
                  <a:schemeClr val="bg1"/>
                </a:solidFill>
              </a:rPr>
              <a:t>ESTRATEGIA</a:t>
            </a:r>
            <a:endParaRPr lang="es-CO" sz="6600" dirty="0">
              <a:solidFill>
                <a:schemeClr val="bg1"/>
              </a:solidFill>
            </a:endParaRPr>
          </a:p>
        </p:txBody>
      </p:sp>
      <p:sp>
        <p:nvSpPr>
          <p:cNvPr id="3" name="Subtítulo 2"/>
          <p:cNvSpPr>
            <a:spLocks noGrp="1"/>
          </p:cNvSpPr>
          <p:nvPr>
            <p:ph type="subTitle" idx="1"/>
          </p:nvPr>
        </p:nvSpPr>
        <p:spPr/>
        <p:txBody>
          <a:bodyPr>
            <a:noAutofit/>
          </a:bodyPr>
          <a:lstStyle/>
          <a:p>
            <a:r>
              <a:rPr lang="es-CO" sz="6000" dirty="0">
                <a:solidFill>
                  <a:schemeClr val="bg1"/>
                </a:solidFill>
              </a:rPr>
              <a:t>N</a:t>
            </a:r>
            <a:r>
              <a:rPr lang="es-CO" sz="6000" dirty="0" smtClean="0">
                <a:solidFill>
                  <a:schemeClr val="bg1"/>
                </a:solidFill>
              </a:rPr>
              <a:t>arrando mi realidad</a:t>
            </a:r>
            <a:endParaRPr lang="es-CO" sz="6000" dirty="0">
              <a:solidFill>
                <a:schemeClr val="bg1"/>
              </a:solidFill>
            </a:endParaRPr>
          </a:p>
        </p:txBody>
      </p:sp>
      <p:pic>
        <p:nvPicPr>
          <p:cNvPr id="5" name="Imagen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4703"/>
            <a:ext cx="12192000" cy="6853297"/>
          </a:xfrm>
          <a:prstGeom prst="rect">
            <a:avLst/>
          </a:prstGeom>
        </p:spPr>
      </p:pic>
      <p:sp>
        <p:nvSpPr>
          <p:cNvPr id="6" name="Rectángulo 5"/>
          <p:cNvSpPr/>
          <p:nvPr/>
        </p:nvSpPr>
        <p:spPr>
          <a:xfrm>
            <a:off x="2431376" y="3105835"/>
            <a:ext cx="7329251" cy="2800767"/>
          </a:xfrm>
          <a:prstGeom prst="rect">
            <a:avLst/>
          </a:prstGeom>
        </p:spPr>
        <p:txBody>
          <a:bodyPr wrap="none">
            <a:spAutoFit/>
          </a:bodyPr>
          <a:lstStyle/>
          <a:p>
            <a:pPr algn="ctr">
              <a:lnSpc>
                <a:spcPct val="200000"/>
              </a:lnSpc>
              <a:spcAft>
                <a:spcPts val="0"/>
              </a:spcAft>
            </a:pPr>
            <a:r>
              <a:rPr lang="es-ES_tradnl" sz="4400" b="1" dirty="0" smtClean="0">
                <a:solidFill>
                  <a:schemeClr val="bg1"/>
                </a:solidFill>
                <a:latin typeface="Arial" panose="020B0604020202020204" pitchFamily="34" charset="0"/>
                <a:ea typeface="Calibri" panose="020F0502020204030204" pitchFamily="34" charset="0"/>
                <a:cs typeface="Times New Roman" panose="02020603050405020304" pitchFamily="18" charset="0"/>
              </a:rPr>
              <a:t>Estrategia</a:t>
            </a:r>
          </a:p>
          <a:p>
            <a:pPr algn="ctr">
              <a:lnSpc>
                <a:spcPct val="200000"/>
              </a:lnSpc>
              <a:spcAft>
                <a:spcPts val="0"/>
              </a:spcAft>
            </a:pPr>
            <a:r>
              <a:rPr lang="es-ES_tradnl" sz="4400" b="1" dirty="0" smtClean="0">
                <a:solidFill>
                  <a:schemeClr val="bg1"/>
                </a:solidFill>
                <a:latin typeface="Arial" panose="020B0604020202020204" pitchFamily="34" charset="0"/>
                <a:ea typeface="Calibri" panose="020F0502020204030204" pitchFamily="34" charset="0"/>
                <a:cs typeface="Times New Roman" panose="02020603050405020304" pitchFamily="18" charset="0"/>
              </a:rPr>
              <a:t>NARRANDO </a:t>
            </a:r>
            <a:r>
              <a:rPr lang="es-ES_tradnl" sz="4400" b="1" dirty="0">
                <a:solidFill>
                  <a:schemeClr val="bg1"/>
                </a:solidFill>
                <a:latin typeface="Arial" panose="020B0604020202020204" pitchFamily="34" charset="0"/>
                <a:ea typeface="Calibri" panose="020F0502020204030204" pitchFamily="34" charset="0"/>
                <a:cs typeface="Times New Roman" panose="02020603050405020304" pitchFamily="18" charset="0"/>
              </a:rPr>
              <a:t>MI REALIDAD</a:t>
            </a:r>
            <a:endParaRPr lang="es-CO" sz="44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16000113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4703"/>
            <a:ext cx="12192000" cy="6853297"/>
          </a:xfrm>
          <a:prstGeom prst="rect">
            <a:avLst/>
          </a:prstGeom>
        </p:spPr>
      </p:pic>
      <p:sp>
        <p:nvSpPr>
          <p:cNvPr id="2" name="Título 1"/>
          <p:cNvSpPr>
            <a:spLocks noGrp="1"/>
          </p:cNvSpPr>
          <p:nvPr>
            <p:ph type="ctrTitle"/>
          </p:nvPr>
        </p:nvSpPr>
        <p:spPr/>
        <p:txBody>
          <a:bodyPr/>
          <a:lstStyle/>
          <a:p>
            <a:r>
              <a:rPr lang="es-CO" b="1" dirty="0" smtClean="0">
                <a:solidFill>
                  <a:schemeClr val="bg1"/>
                </a:solidFill>
              </a:rPr>
              <a:t>PROBLEMA:</a:t>
            </a:r>
            <a:r>
              <a:rPr lang="es-CO" dirty="0" smtClean="0">
                <a:solidFill>
                  <a:schemeClr val="bg1"/>
                </a:solidFill>
              </a:rPr>
              <a:t> dificultades en la lectoescritura</a:t>
            </a:r>
            <a:endParaRPr lang="es-CO" dirty="0">
              <a:solidFill>
                <a:schemeClr val="bg1"/>
              </a:solidFill>
            </a:endParaRPr>
          </a:p>
        </p:txBody>
      </p:sp>
      <p:sp>
        <p:nvSpPr>
          <p:cNvPr id="3" name="Subtítulo 2"/>
          <p:cNvSpPr>
            <a:spLocks noGrp="1"/>
          </p:cNvSpPr>
          <p:nvPr>
            <p:ph type="subTitle" idx="1"/>
          </p:nvPr>
        </p:nvSpPr>
        <p:spPr/>
        <p:txBody>
          <a:bodyPr>
            <a:noAutofit/>
          </a:bodyPr>
          <a:lstStyle/>
          <a:p>
            <a:r>
              <a:rPr lang="es-CO" sz="4000" b="1" dirty="0" smtClean="0">
                <a:solidFill>
                  <a:schemeClr val="bg1"/>
                </a:solidFill>
              </a:rPr>
              <a:t>FORMULACIÓN: </a:t>
            </a:r>
            <a:r>
              <a:rPr lang="es-CO" sz="4000" dirty="0" smtClean="0">
                <a:solidFill>
                  <a:schemeClr val="bg1"/>
                </a:solidFill>
              </a:rPr>
              <a:t>¿Cómo fortalecer las competencias lectoescrituras a través de las narraciones de la vida cotidiana?</a:t>
            </a:r>
            <a:endParaRPr lang="es-CO" sz="4000" dirty="0">
              <a:solidFill>
                <a:schemeClr val="bg1"/>
              </a:solidFill>
            </a:endParaRPr>
          </a:p>
        </p:txBody>
      </p:sp>
    </p:spTree>
    <p:extLst>
      <p:ext uri="{BB962C8B-B14F-4D97-AF65-F5344CB8AC3E}">
        <p14:creationId xmlns:p14="http://schemas.microsoft.com/office/powerpoint/2010/main" xmlns="" val="25919188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4703"/>
            <a:ext cx="12192000" cy="6853297"/>
          </a:xfrm>
          <a:prstGeom prst="rect">
            <a:avLst/>
          </a:prstGeom>
        </p:spPr>
      </p:pic>
      <p:sp>
        <p:nvSpPr>
          <p:cNvPr id="2" name="Título 1"/>
          <p:cNvSpPr>
            <a:spLocks noGrp="1"/>
          </p:cNvSpPr>
          <p:nvPr>
            <p:ph type="ctrTitle"/>
          </p:nvPr>
        </p:nvSpPr>
        <p:spPr/>
        <p:txBody>
          <a:bodyPr/>
          <a:lstStyle/>
          <a:p>
            <a:r>
              <a:rPr lang="es-CO" b="1" dirty="0">
                <a:solidFill>
                  <a:schemeClr val="bg1"/>
                </a:solidFill>
              </a:rPr>
              <a:t>OBJETIVOS</a:t>
            </a:r>
            <a:endParaRPr lang="es-CO" dirty="0">
              <a:solidFill>
                <a:schemeClr val="bg1"/>
              </a:solidFill>
            </a:endParaRPr>
          </a:p>
        </p:txBody>
      </p:sp>
      <p:sp>
        <p:nvSpPr>
          <p:cNvPr id="3" name="Subtítulo 2"/>
          <p:cNvSpPr>
            <a:spLocks noGrp="1"/>
          </p:cNvSpPr>
          <p:nvPr>
            <p:ph type="subTitle" idx="1"/>
          </p:nvPr>
        </p:nvSpPr>
        <p:spPr>
          <a:xfrm>
            <a:off x="1828800" y="3886200"/>
            <a:ext cx="8803704" cy="2639144"/>
          </a:xfrm>
        </p:spPr>
        <p:txBody>
          <a:bodyPr>
            <a:normAutofit fontScale="85000" lnSpcReduction="10000"/>
          </a:bodyPr>
          <a:lstStyle/>
          <a:p>
            <a:pPr algn="l"/>
            <a:r>
              <a:rPr lang="es-CO" sz="4200" dirty="0">
                <a:solidFill>
                  <a:schemeClr val="bg1"/>
                </a:solidFill>
              </a:rPr>
              <a:t>Fortalecer las competencias Lecto-escriturales de los estudiantes de grado tercero de básica Primaria de la Institución Educativa Luis Felipe Cabrera Fe y Alegría de la isla de Barú Colombia mediante los textos narrativos</a:t>
            </a:r>
            <a:r>
              <a:rPr lang="es-CO" sz="2000" dirty="0"/>
              <a:t>. </a:t>
            </a:r>
          </a:p>
          <a:p>
            <a:endParaRPr lang="es-CO" dirty="0"/>
          </a:p>
        </p:txBody>
      </p:sp>
    </p:spTree>
    <p:extLst>
      <p:ext uri="{BB962C8B-B14F-4D97-AF65-F5344CB8AC3E}">
        <p14:creationId xmlns:p14="http://schemas.microsoft.com/office/powerpoint/2010/main" xmlns="" val="17920104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4703"/>
            <a:ext cx="12192000" cy="6853297"/>
          </a:xfrm>
          <a:prstGeom prst="rect">
            <a:avLst/>
          </a:prstGeom>
        </p:spPr>
      </p:pic>
      <p:sp>
        <p:nvSpPr>
          <p:cNvPr id="2" name="Título 1"/>
          <p:cNvSpPr>
            <a:spLocks noGrp="1"/>
          </p:cNvSpPr>
          <p:nvPr>
            <p:ph type="title"/>
          </p:nvPr>
        </p:nvSpPr>
        <p:spPr/>
        <p:txBody>
          <a:bodyPr>
            <a:normAutofit fontScale="90000"/>
          </a:bodyPr>
          <a:lstStyle/>
          <a:p>
            <a:r>
              <a:rPr lang="es-CO" b="1" dirty="0">
                <a:solidFill>
                  <a:schemeClr val="bg1"/>
                </a:solidFill>
              </a:rPr>
              <a:t>OBJETIVO ESPECIFICO</a:t>
            </a:r>
            <a:r>
              <a:rPr lang="es-CO" b="1" dirty="0"/>
              <a:t/>
            </a:r>
            <a:br>
              <a:rPr lang="es-CO" b="1" dirty="0"/>
            </a:br>
            <a:endParaRPr lang="es-CO" dirty="0"/>
          </a:p>
        </p:txBody>
      </p:sp>
      <p:sp>
        <p:nvSpPr>
          <p:cNvPr id="3" name="Marcador de contenido 2"/>
          <p:cNvSpPr>
            <a:spLocks noGrp="1"/>
          </p:cNvSpPr>
          <p:nvPr>
            <p:ph idx="1"/>
          </p:nvPr>
        </p:nvSpPr>
        <p:spPr/>
        <p:txBody>
          <a:bodyPr>
            <a:normAutofit fontScale="70000" lnSpcReduction="20000"/>
          </a:bodyPr>
          <a:lstStyle/>
          <a:p>
            <a:pPr lvl="0"/>
            <a:r>
              <a:rPr lang="es-CO" dirty="0">
                <a:solidFill>
                  <a:schemeClr val="bg1"/>
                </a:solidFill>
              </a:rPr>
              <a:t>Identificar las deficiencias en las competencias Lecto-escriturales de los estudiantes de grado tercero de básica primaria de la Institución Educativa Luis Felipe Cabrera Fe y Alegría de la isla de Barú a partir de una prueba diagnóstica.</a:t>
            </a:r>
          </a:p>
          <a:p>
            <a:pPr marL="0" indent="0">
              <a:buNone/>
            </a:pPr>
            <a:r>
              <a:rPr lang="es-CO" dirty="0">
                <a:solidFill>
                  <a:schemeClr val="bg1"/>
                </a:solidFill>
              </a:rPr>
              <a:t> </a:t>
            </a:r>
          </a:p>
          <a:p>
            <a:pPr lvl="0"/>
            <a:r>
              <a:rPr lang="es-CO" dirty="0">
                <a:solidFill>
                  <a:schemeClr val="bg1"/>
                </a:solidFill>
              </a:rPr>
              <a:t>Diseñar un plan de estrategias didácticas a partir de los textos narrativos que parten de la cotidianidad de los estudiantes de grado tercero de básica primaria para fortalecer la lectura y la escritura. </a:t>
            </a:r>
          </a:p>
          <a:p>
            <a:pPr marL="0" indent="0">
              <a:buNone/>
            </a:pPr>
            <a:r>
              <a:rPr lang="es-CO" dirty="0">
                <a:solidFill>
                  <a:schemeClr val="bg1"/>
                </a:solidFill>
              </a:rPr>
              <a:t> </a:t>
            </a:r>
          </a:p>
          <a:p>
            <a:pPr lvl="0"/>
            <a:r>
              <a:rPr lang="es-CO" dirty="0">
                <a:solidFill>
                  <a:schemeClr val="bg1"/>
                </a:solidFill>
              </a:rPr>
              <a:t>Implementar las estrategias didácticas diseñadas a partir del uso y creación de los textos narrativos que parten de la cotidianidad de los estudiantes de grado tercero de básica primaria para fortalecer la lectura y la escritura. </a:t>
            </a:r>
          </a:p>
          <a:p>
            <a:pPr marL="0" indent="0">
              <a:buNone/>
            </a:pPr>
            <a:r>
              <a:rPr lang="es-CO" dirty="0">
                <a:solidFill>
                  <a:schemeClr val="bg1"/>
                </a:solidFill>
              </a:rPr>
              <a:t> </a:t>
            </a:r>
          </a:p>
          <a:p>
            <a:pPr lvl="0"/>
            <a:r>
              <a:rPr lang="es-CO" dirty="0">
                <a:solidFill>
                  <a:schemeClr val="bg1"/>
                </a:solidFill>
              </a:rPr>
              <a:t>Evaluar el impacto de las estrategias didácticas implementadas a partir de los textos narrativos que parten de la cotidianidad para fortalecer la lectura y la escritura de los estudiantes de grado tercero de básica primaria.</a:t>
            </a:r>
          </a:p>
          <a:p>
            <a:endParaRPr lang="es-CO" dirty="0"/>
          </a:p>
        </p:txBody>
      </p:sp>
    </p:spTree>
    <p:extLst>
      <p:ext uri="{BB962C8B-B14F-4D97-AF65-F5344CB8AC3E}">
        <p14:creationId xmlns:p14="http://schemas.microsoft.com/office/powerpoint/2010/main" xmlns="" val="21423140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999656" y="557187"/>
            <a:ext cx="6696744" cy="45001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defRPr/>
            </a:pPr>
            <a:r>
              <a:rPr lang="es-CO" sz="1400" dirty="0"/>
              <a:t>TIPO DE INVESTIGACIÓN;: INVESTIGACION CUALITATIVA DE CARÁCTER DESCRPTIVO</a:t>
            </a:r>
          </a:p>
          <a:p>
            <a:pPr algn="ctr" defTabSz="457200">
              <a:defRPr/>
            </a:pPr>
            <a:r>
              <a:rPr lang="es-CO" sz="1400" dirty="0"/>
              <a:t>METODOLOGÍA DE INVESTIGACIÓN: INVESTIGACION ACCCION PARTICIPACION </a:t>
            </a:r>
            <a:r>
              <a:rPr lang="es-CO" sz="1400" dirty="0" smtClean="0"/>
              <a:t> </a:t>
            </a:r>
            <a:endParaRPr lang="es-CO" sz="1400" dirty="0"/>
          </a:p>
        </p:txBody>
      </p:sp>
      <p:pic>
        <p:nvPicPr>
          <p:cNvPr id="2" name="Imagen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73862" y="-99392"/>
            <a:ext cx="12365861" cy="6957392"/>
          </a:xfrm>
          <a:prstGeom prst="rect">
            <a:avLst/>
          </a:prstGeom>
          <a:effectLst>
            <a:outerShdw blurRad="50800" dist="38100" dir="2700000" algn="tl" rotWithShape="0">
              <a:prstClr val="black">
                <a:alpha val="40000"/>
              </a:prstClr>
            </a:outerShdw>
          </a:effectLst>
        </p:spPr>
      </p:pic>
      <p:sp>
        <p:nvSpPr>
          <p:cNvPr id="5" name="Rectángulo 4"/>
          <p:cNvSpPr/>
          <p:nvPr/>
        </p:nvSpPr>
        <p:spPr>
          <a:xfrm>
            <a:off x="639302" y="1023611"/>
            <a:ext cx="1440160" cy="36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b="1" dirty="0"/>
              <a:t>FASE </a:t>
            </a:r>
          </a:p>
        </p:txBody>
      </p:sp>
      <p:sp>
        <p:nvSpPr>
          <p:cNvPr id="6" name="Rectángulo 5"/>
          <p:cNvSpPr/>
          <p:nvPr/>
        </p:nvSpPr>
        <p:spPr>
          <a:xfrm>
            <a:off x="2639616" y="1119613"/>
            <a:ext cx="2376264" cy="36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b="1" dirty="0"/>
              <a:t>INSTRUMENTO</a:t>
            </a:r>
          </a:p>
        </p:txBody>
      </p:sp>
      <p:sp>
        <p:nvSpPr>
          <p:cNvPr id="7" name="Rectángulo 6"/>
          <p:cNvSpPr/>
          <p:nvPr/>
        </p:nvSpPr>
        <p:spPr>
          <a:xfrm>
            <a:off x="7464152" y="1119613"/>
            <a:ext cx="2016224" cy="36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b="1" dirty="0"/>
              <a:t>PROCEDIMIENTO</a:t>
            </a:r>
          </a:p>
        </p:txBody>
      </p:sp>
      <p:sp>
        <p:nvSpPr>
          <p:cNvPr id="8" name="Pentágono 7"/>
          <p:cNvSpPr/>
          <p:nvPr/>
        </p:nvSpPr>
        <p:spPr>
          <a:xfrm>
            <a:off x="516748" y="1690546"/>
            <a:ext cx="1762825" cy="72008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400" dirty="0"/>
              <a:t>DIAGNOSTICA</a:t>
            </a:r>
          </a:p>
        </p:txBody>
      </p:sp>
      <p:sp>
        <p:nvSpPr>
          <p:cNvPr id="9" name="Pentágono 8"/>
          <p:cNvSpPr/>
          <p:nvPr/>
        </p:nvSpPr>
        <p:spPr>
          <a:xfrm>
            <a:off x="502851" y="2757492"/>
            <a:ext cx="1776723" cy="772664"/>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400" dirty="0"/>
              <a:t>DISEÑO</a:t>
            </a:r>
          </a:p>
        </p:txBody>
      </p:sp>
      <p:sp>
        <p:nvSpPr>
          <p:cNvPr id="10" name="Pentágono 9"/>
          <p:cNvSpPr/>
          <p:nvPr/>
        </p:nvSpPr>
        <p:spPr>
          <a:xfrm>
            <a:off x="502851" y="4113076"/>
            <a:ext cx="1776725" cy="792088"/>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400" dirty="0"/>
              <a:t>IMPLEMENTACION</a:t>
            </a:r>
          </a:p>
        </p:txBody>
      </p:sp>
      <p:sp>
        <p:nvSpPr>
          <p:cNvPr id="11" name="Pentágono 10"/>
          <p:cNvSpPr/>
          <p:nvPr/>
        </p:nvSpPr>
        <p:spPr>
          <a:xfrm>
            <a:off x="513456" y="5531254"/>
            <a:ext cx="1792961" cy="700656"/>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400" dirty="0"/>
              <a:t>EVALUACION</a:t>
            </a:r>
          </a:p>
        </p:txBody>
      </p:sp>
      <p:sp>
        <p:nvSpPr>
          <p:cNvPr id="14" name="Rectángulo 13"/>
          <p:cNvSpPr/>
          <p:nvPr/>
        </p:nvSpPr>
        <p:spPr>
          <a:xfrm>
            <a:off x="2423592" y="1673165"/>
            <a:ext cx="2952328"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Wingdings" panose="05000000000000000000" pitchFamily="2" charset="2"/>
              <a:buChar char="v"/>
            </a:pPr>
            <a:r>
              <a:rPr lang="es-CO" sz="1200" dirty="0"/>
              <a:t>Diarios de campos, entrevistas, talleres, observación participante, encuesta.</a:t>
            </a:r>
            <a:endParaRPr lang="es-CO" dirty="0"/>
          </a:p>
        </p:txBody>
      </p:sp>
      <p:sp>
        <p:nvSpPr>
          <p:cNvPr id="15" name="Rectángulo 14"/>
          <p:cNvSpPr/>
          <p:nvPr/>
        </p:nvSpPr>
        <p:spPr>
          <a:xfrm>
            <a:off x="2423592" y="2807179"/>
            <a:ext cx="2952328"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Wingdings" pitchFamily="2" charset="2"/>
              <a:buChar char="v"/>
            </a:pPr>
            <a:r>
              <a:rPr lang="es-CO" sz="1200" dirty="0">
                <a:latin typeface="Arial" pitchFamily="34" charset="0"/>
                <a:cs typeface="Arial" pitchFamily="34" charset="0"/>
              </a:rPr>
              <a:t>Revisión bibliográfica </a:t>
            </a:r>
          </a:p>
          <a:p>
            <a:endParaRPr lang="es-CO" sz="1200" dirty="0">
              <a:latin typeface="Arial" pitchFamily="34" charset="0"/>
              <a:cs typeface="Arial" pitchFamily="34" charset="0"/>
            </a:endParaRPr>
          </a:p>
          <a:p>
            <a:pPr marL="171450" indent="-171450">
              <a:buFont typeface="Wingdings" pitchFamily="2" charset="2"/>
              <a:buChar char="v"/>
            </a:pPr>
            <a:r>
              <a:rPr lang="es-CO" sz="1200" dirty="0">
                <a:latin typeface="Arial" pitchFamily="34" charset="0"/>
                <a:cs typeface="Arial" pitchFamily="34" charset="0"/>
              </a:rPr>
              <a:t>Análisis documental</a:t>
            </a:r>
          </a:p>
        </p:txBody>
      </p:sp>
      <p:sp>
        <p:nvSpPr>
          <p:cNvPr id="16" name="Rectángulo 15"/>
          <p:cNvSpPr/>
          <p:nvPr/>
        </p:nvSpPr>
        <p:spPr>
          <a:xfrm>
            <a:off x="2423592" y="4184100"/>
            <a:ext cx="2952328"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Wingdings" pitchFamily="2" charset="2"/>
              <a:buChar char="v"/>
            </a:pPr>
            <a:r>
              <a:rPr lang="es-CO" sz="1200" dirty="0">
                <a:latin typeface="Arial" pitchFamily="34" charset="0"/>
                <a:cs typeface="Arial" pitchFamily="34" charset="0"/>
              </a:rPr>
              <a:t>10 talleres para la producción escrita </a:t>
            </a:r>
          </a:p>
          <a:p>
            <a:pPr marL="171450" indent="-171450">
              <a:buFont typeface="Wingdings" pitchFamily="2" charset="2"/>
              <a:buChar char="v"/>
            </a:pPr>
            <a:r>
              <a:rPr lang="es-CO" sz="1200" dirty="0">
                <a:latin typeface="Arial" pitchFamily="34" charset="0"/>
                <a:cs typeface="Arial" pitchFamily="34" charset="0"/>
              </a:rPr>
              <a:t>Observación participante </a:t>
            </a:r>
          </a:p>
          <a:p>
            <a:pPr marL="171450" indent="-171450">
              <a:buFont typeface="Wingdings" pitchFamily="2" charset="2"/>
              <a:buChar char="v"/>
            </a:pPr>
            <a:r>
              <a:rPr lang="es-CO" sz="1200" dirty="0">
                <a:latin typeface="Arial" pitchFamily="34" charset="0"/>
                <a:cs typeface="Arial" pitchFamily="34" charset="0"/>
              </a:rPr>
              <a:t>Diario de campo</a:t>
            </a:r>
          </a:p>
        </p:txBody>
      </p:sp>
      <p:sp>
        <p:nvSpPr>
          <p:cNvPr id="17" name="Rectángulo 16"/>
          <p:cNvSpPr/>
          <p:nvPr/>
        </p:nvSpPr>
        <p:spPr>
          <a:xfrm>
            <a:off x="2507010" y="5238879"/>
            <a:ext cx="2952328" cy="11439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Wingdings" panose="05000000000000000000" pitchFamily="2" charset="2"/>
              <a:buChar char="v"/>
            </a:pPr>
            <a:r>
              <a:rPr lang="es-CO" sz="1200" dirty="0">
                <a:latin typeface="Arial" pitchFamily="34" charset="0"/>
                <a:cs typeface="Arial" pitchFamily="34" charset="0"/>
              </a:rPr>
              <a:t>Análisis cuantitativo de resultados  (estadísticas graficas)</a:t>
            </a:r>
          </a:p>
          <a:p>
            <a:pPr marL="171450" indent="-171450">
              <a:buFont typeface="Wingdings" panose="05000000000000000000" pitchFamily="2" charset="2"/>
              <a:buChar char="v"/>
            </a:pPr>
            <a:r>
              <a:rPr lang="es-CO" sz="1200" dirty="0">
                <a:latin typeface="Arial" pitchFamily="34" charset="0"/>
                <a:cs typeface="Arial" pitchFamily="34" charset="0"/>
              </a:rPr>
              <a:t>Análisis cualitativo de resultados mediante la Técnica de la Triangulación</a:t>
            </a:r>
            <a:endParaRPr lang="es-CO" sz="1200" dirty="0"/>
          </a:p>
        </p:txBody>
      </p:sp>
      <p:sp>
        <p:nvSpPr>
          <p:cNvPr id="19" name="Rectángulo 18"/>
          <p:cNvSpPr/>
          <p:nvPr/>
        </p:nvSpPr>
        <p:spPr>
          <a:xfrm>
            <a:off x="5807968" y="1618538"/>
            <a:ext cx="4680520"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CO" dirty="0">
                <a:latin typeface="Arial" pitchFamily="34" charset="0"/>
                <a:cs typeface="Arial" pitchFamily="34" charset="0"/>
              </a:rPr>
              <a:t> </a:t>
            </a:r>
            <a:r>
              <a:rPr lang="es-CO" sz="1200" dirty="0">
                <a:latin typeface="Arial" pitchFamily="34" charset="0"/>
                <a:cs typeface="Arial" pitchFamily="34" charset="0"/>
              </a:rPr>
              <a:t>Permitió dese los referentes teórico( </a:t>
            </a:r>
            <a:r>
              <a:rPr lang="es-CO" sz="1200" b="1" dirty="0" err="1" smtClean="0">
                <a:latin typeface="Arial" pitchFamily="34" charset="0"/>
                <a:cs typeface="Arial" pitchFamily="34" charset="0"/>
              </a:rPr>
              <a:t>Vygotsky</a:t>
            </a:r>
            <a:r>
              <a:rPr lang="es-CO" sz="1200" dirty="0" smtClean="0">
                <a:latin typeface="Arial" pitchFamily="34" charset="0"/>
                <a:cs typeface="Arial" pitchFamily="34" charset="0"/>
              </a:rPr>
              <a:t>) </a:t>
            </a:r>
            <a:r>
              <a:rPr lang="es-CO" sz="1200" dirty="0">
                <a:latin typeface="Arial" pitchFamily="34" charset="0"/>
                <a:cs typeface="Arial" pitchFamily="34" charset="0"/>
              </a:rPr>
              <a:t>y los documentos estudios del problema(lectoescritura) para fortalecer  las competencias  pedagógicas en la lectoescritura de los estudiantes</a:t>
            </a:r>
            <a:endParaRPr lang="es-CO" sz="1200" dirty="0"/>
          </a:p>
        </p:txBody>
      </p:sp>
      <p:sp>
        <p:nvSpPr>
          <p:cNvPr id="20" name="Rectángulo 19"/>
          <p:cNvSpPr/>
          <p:nvPr/>
        </p:nvSpPr>
        <p:spPr>
          <a:xfrm>
            <a:off x="5807968" y="2567960"/>
            <a:ext cx="4680520" cy="10804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CO" sz="1100" dirty="0">
                <a:latin typeface="Arial" pitchFamily="34" charset="0"/>
                <a:cs typeface="Arial" pitchFamily="34" charset="0"/>
              </a:rPr>
              <a:t>En esta fase, desde los referentes </a:t>
            </a:r>
            <a:r>
              <a:rPr lang="es-CO" sz="1100">
                <a:latin typeface="Arial" pitchFamily="34" charset="0"/>
                <a:cs typeface="Arial" pitchFamily="34" charset="0"/>
              </a:rPr>
              <a:t>teóricos </a:t>
            </a:r>
            <a:r>
              <a:rPr lang="es-CO" sz="1100" smtClean="0">
                <a:latin typeface="Arial" pitchFamily="34" charset="0"/>
                <a:cs typeface="Arial" pitchFamily="34" charset="0"/>
              </a:rPr>
              <a:t>(DIJKK</a:t>
            </a:r>
            <a:r>
              <a:rPr lang="es-CO" sz="1100" dirty="0" smtClean="0">
                <a:latin typeface="Arial" pitchFamily="34" charset="0"/>
                <a:cs typeface="Arial" pitchFamily="34" charset="0"/>
              </a:rPr>
              <a:t>) </a:t>
            </a:r>
            <a:r>
              <a:rPr lang="es-CO" sz="1100" dirty="0">
                <a:latin typeface="Arial" pitchFamily="34" charset="0"/>
                <a:cs typeface="Arial" pitchFamily="34" charset="0"/>
              </a:rPr>
              <a:t>y el análisis documental (plan de área, estándares)  se logro definir la estrategia  pedagógica de la lectoescritura ,para poder  seleccionar y diseñar las actividades así como los recursos para cada una de las actividades </a:t>
            </a:r>
            <a:endParaRPr lang="es-CO" sz="1100" dirty="0"/>
          </a:p>
        </p:txBody>
      </p:sp>
      <p:sp>
        <p:nvSpPr>
          <p:cNvPr id="21" name="Rectángulo 20"/>
          <p:cNvSpPr/>
          <p:nvPr/>
        </p:nvSpPr>
        <p:spPr>
          <a:xfrm>
            <a:off x="5798339" y="3698169"/>
            <a:ext cx="4680520" cy="12961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CO" sz="1200" dirty="0">
                <a:latin typeface="Arial" pitchFamily="34" charset="0"/>
                <a:cs typeface="Arial" pitchFamily="34" charset="0"/>
              </a:rPr>
              <a:t>Se realizaron actividades individuales y colectivas  todas encaminadas a la producción de la lectoescritura, cartas, lectura de cuentos., oraciones, verbos. Todo ello desde la  narraciones de </a:t>
            </a:r>
            <a:r>
              <a:rPr lang="es-CO" sz="1200" dirty="0" smtClean="0">
                <a:latin typeface="Arial" pitchFamily="34" charset="0"/>
                <a:cs typeface="Arial" pitchFamily="34" charset="0"/>
              </a:rPr>
              <a:t>VYGOSTKY </a:t>
            </a:r>
            <a:r>
              <a:rPr lang="es-CO" sz="1200" dirty="0">
                <a:latin typeface="Arial" pitchFamily="34" charset="0"/>
                <a:cs typeface="Arial" pitchFamily="34" charset="0"/>
              </a:rPr>
              <a:t>. Cada situación observada durante las actividades fueron registradas en el diario de campo para su posterior  análisis</a:t>
            </a:r>
            <a:endParaRPr lang="es-CO" sz="1200" dirty="0"/>
          </a:p>
        </p:txBody>
      </p:sp>
      <p:sp>
        <p:nvSpPr>
          <p:cNvPr id="22" name="Rectángulo 21"/>
          <p:cNvSpPr/>
          <p:nvPr/>
        </p:nvSpPr>
        <p:spPr>
          <a:xfrm>
            <a:off x="5798339" y="5053346"/>
            <a:ext cx="4680520" cy="14250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CO" sz="1200" dirty="0">
                <a:latin typeface="Arial" pitchFamily="34" charset="0"/>
                <a:cs typeface="Arial" pitchFamily="34" charset="0"/>
              </a:rPr>
              <a:t>Cada actividad y taller  implementado fue evaluado, arrojando datos estadísticos según las procesos atendidos para la producción escrita con ello se construyeron la gráficas. Estos datos fueron triangulados (contrastados) con los registros en los diarios de campo y lo que afirman los referentes teóricos dando como resultado el análisis cualitativo de los resultados de cada actividad y los resultados finales</a:t>
            </a:r>
            <a:endParaRPr lang="es-CO" sz="1200" dirty="0"/>
          </a:p>
        </p:txBody>
      </p:sp>
      <p:sp>
        <p:nvSpPr>
          <p:cNvPr id="25" name="Rectángulo 24"/>
          <p:cNvSpPr/>
          <p:nvPr/>
        </p:nvSpPr>
        <p:spPr>
          <a:xfrm>
            <a:off x="3344584" y="318503"/>
            <a:ext cx="3816424" cy="36341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METODOLOGIA DE INVESTIGACION</a:t>
            </a:r>
          </a:p>
        </p:txBody>
      </p:sp>
      <p:pic>
        <p:nvPicPr>
          <p:cNvPr id="23" name="Imagen 4" descr="LOGO OFICIAL COLOR.png"/>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7505937" y="213492"/>
            <a:ext cx="1539875" cy="6873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4" name="Imagen 1" descr="MEDALLA-FINAL-01.png"/>
          <p:cNvPicPr>
            <a:picLocks noChangeAspect="1"/>
          </p:cNvPicPr>
          <p:nvPr/>
        </p:nvPicPr>
        <p:blipFill>
          <a:blip r:embed="rId4">
            <a:extLst>
              <a:ext uri="{28A0092B-C50C-407E-A947-70E740481C1C}">
                <a14:useLocalDpi xmlns:a14="http://schemas.microsoft.com/office/drawing/2010/main" xmlns="" val="0"/>
              </a:ext>
            </a:extLst>
          </a:blip>
          <a:srcRect/>
          <a:stretch>
            <a:fillRect/>
          </a:stretch>
        </p:blipFill>
        <p:spPr bwMode="auto">
          <a:xfrm>
            <a:off x="9461194" y="212399"/>
            <a:ext cx="711200" cy="8112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6" name="Imagen 8" descr="SELLOS CERTIFICACION.png"/>
          <p:cNvPicPr>
            <a:picLocks noChangeAspect="1"/>
          </p:cNvPicPr>
          <p:nvPr/>
        </p:nvPicPr>
        <p:blipFill>
          <a:blip r:embed="rId5">
            <a:extLst>
              <a:ext uri="{28A0092B-C50C-407E-A947-70E740481C1C}">
                <a14:useLocalDpi xmlns:a14="http://schemas.microsoft.com/office/drawing/2010/main" xmlns="" val="0"/>
              </a:ext>
            </a:extLst>
          </a:blip>
          <a:srcRect/>
          <a:stretch>
            <a:fillRect/>
          </a:stretch>
        </p:blipFill>
        <p:spPr bwMode="auto">
          <a:xfrm>
            <a:off x="9098140" y="6329630"/>
            <a:ext cx="1184275" cy="536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4055456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0" y="6270"/>
            <a:ext cx="12192000" cy="6858000"/>
          </a:xfrm>
          <a:prstGeom prst="rect">
            <a:avLst/>
          </a:prstGeom>
        </p:spPr>
      </p:pic>
      <p:sp>
        <p:nvSpPr>
          <p:cNvPr id="6" name="Llamada de flecha hacia arriba 5"/>
          <p:cNvSpPr/>
          <p:nvPr/>
        </p:nvSpPr>
        <p:spPr>
          <a:xfrm>
            <a:off x="238084" y="1745432"/>
            <a:ext cx="4301646" cy="5112568"/>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CO" sz="1600" dirty="0"/>
              <a:t>Por su parte </a:t>
            </a:r>
            <a:r>
              <a:rPr lang="es-CO" sz="1600" b="1" dirty="0" smtClean="0"/>
              <a:t>Vygotsky </a:t>
            </a:r>
            <a:r>
              <a:rPr lang="es-CO" sz="1600" dirty="0"/>
              <a:t>plantea la relación entre aprendizaje y desarrollo. </a:t>
            </a:r>
            <a:r>
              <a:rPr lang="es-CO" sz="1600" i="1" dirty="0"/>
              <a:t> "la enseñanza del lenguaje  escrito” </a:t>
            </a:r>
            <a:r>
              <a:rPr lang="es-CO" sz="1600" dirty="0"/>
              <a:t>se basaba en un aprendizaje artificial que exigía enorme atención y esfuerzo por parte del maestro y del alumno; basándose principalmente en que el aprendizaje  socio cultural de cada individuo y por lo tanto en el medio en el cual se desarrolla.</a:t>
            </a:r>
          </a:p>
        </p:txBody>
      </p:sp>
      <p:sp>
        <p:nvSpPr>
          <p:cNvPr id="9" name="Rectángulo 8"/>
          <p:cNvSpPr/>
          <p:nvPr/>
        </p:nvSpPr>
        <p:spPr>
          <a:xfrm>
            <a:off x="2207568" y="1155130"/>
            <a:ext cx="7200800"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3600" b="1" dirty="0"/>
              <a:t>REFERENTES TEORICOS</a:t>
            </a:r>
          </a:p>
        </p:txBody>
      </p:sp>
      <p:pic>
        <p:nvPicPr>
          <p:cNvPr id="10" name="Imagen 4" descr="LOGO OFICIAL COLOR.png"/>
          <p:cNvPicPr>
            <a:picLocks noChangeAspect="1"/>
          </p:cNvPicPr>
          <p:nvPr/>
        </p:nvPicPr>
        <p:blipFill>
          <a:blip r:embed="rId4">
            <a:extLst>
              <a:ext uri="{28A0092B-C50C-407E-A947-70E740481C1C}">
                <a14:useLocalDpi xmlns:a14="http://schemas.microsoft.com/office/drawing/2010/main" xmlns="" val="0"/>
              </a:ext>
            </a:extLst>
          </a:blip>
          <a:srcRect/>
          <a:stretch>
            <a:fillRect/>
          </a:stretch>
        </p:blipFill>
        <p:spPr bwMode="auto">
          <a:xfrm>
            <a:off x="7715135" y="292688"/>
            <a:ext cx="1539875" cy="6873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 name="Imagen 1" descr="MEDALLA-FINAL-01.png"/>
          <p:cNvPicPr>
            <a:picLocks noChangeAspect="1"/>
          </p:cNvPicPr>
          <p:nvPr/>
        </p:nvPicPr>
        <p:blipFill>
          <a:blip r:embed="rId5">
            <a:extLst>
              <a:ext uri="{28A0092B-C50C-407E-A947-70E740481C1C}">
                <a14:useLocalDpi xmlns:a14="http://schemas.microsoft.com/office/drawing/2010/main" xmlns="" val="0"/>
              </a:ext>
            </a:extLst>
          </a:blip>
          <a:srcRect/>
          <a:stretch>
            <a:fillRect/>
          </a:stretch>
        </p:blipFill>
        <p:spPr bwMode="auto">
          <a:xfrm>
            <a:off x="9428163" y="192088"/>
            <a:ext cx="711200" cy="8112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Llamada de flecha hacia arriba 3"/>
          <p:cNvSpPr/>
          <p:nvPr/>
        </p:nvSpPr>
        <p:spPr>
          <a:xfrm>
            <a:off x="6810380" y="1794060"/>
            <a:ext cx="4195092" cy="5063964"/>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CO" sz="2400" dirty="0" smtClean="0"/>
              <a:t>VAN DIJK por </a:t>
            </a:r>
            <a:r>
              <a:rPr lang="es-CO" sz="2400" dirty="0"/>
              <a:t>su parte, afirma que “Los textos narrativos son formas básicas globales muy importantes de la comunicación </a:t>
            </a:r>
            <a:r>
              <a:rPr lang="es-CO" sz="2400" dirty="0" smtClean="0"/>
              <a:t>textual”.</a:t>
            </a:r>
            <a:endParaRPr lang="es-CO" sz="2400" dirty="0"/>
          </a:p>
        </p:txBody>
      </p:sp>
    </p:spTree>
    <p:extLst>
      <p:ext uri="{BB962C8B-B14F-4D97-AF65-F5344CB8AC3E}">
        <p14:creationId xmlns:p14="http://schemas.microsoft.com/office/powerpoint/2010/main" xmlns="" val="1822827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78292" y="-52264"/>
            <a:ext cx="12370291" cy="6910264"/>
          </a:xfrm>
          <a:prstGeom prst="rect">
            <a:avLst/>
          </a:prstGeom>
        </p:spPr>
      </p:pic>
      <p:sp>
        <p:nvSpPr>
          <p:cNvPr id="19" name="Rectángulo redondeado 18"/>
          <p:cNvSpPr/>
          <p:nvPr/>
        </p:nvSpPr>
        <p:spPr>
          <a:xfrm>
            <a:off x="2063552" y="2852936"/>
            <a:ext cx="7992888"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3600" dirty="0"/>
              <a:t>PROPUESTA PEDAGÓGICA</a:t>
            </a:r>
          </a:p>
        </p:txBody>
      </p:sp>
      <p:sp>
        <p:nvSpPr>
          <p:cNvPr id="33" name="Rectángulo 32"/>
          <p:cNvSpPr/>
          <p:nvPr/>
        </p:nvSpPr>
        <p:spPr>
          <a:xfrm>
            <a:off x="33625" y="105714"/>
            <a:ext cx="3276365" cy="11293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1. </a:t>
            </a:r>
            <a:r>
              <a:rPr lang="es-CO" dirty="0" smtClean="0"/>
              <a:t> </a:t>
            </a:r>
            <a:r>
              <a:rPr lang="es-CO" dirty="0"/>
              <a:t>La carta, construir un relato a partir de mis sentimiento</a:t>
            </a:r>
          </a:p>
        </p:txBody>
      </p:sp>
      <p:sp>
        <p:nvSpPr>
          <p:cNvPr id="34" name="Rectángulo 33"/>
          <p:cNvSpPr/>
          <p:nvPr/>
        </p:nvSpPr>
        <p:spPr>
          <a:xfrm>
            <a:off x="2567608" y="1288418"/>
            <a:ext cx="2880320" cy="7724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AutoNum type="arabicPeriod" startAt="3"/>
            </a:pPr>
            <a:r>
              <a:rPr lang="es-CO" dirty="0"/>
              <a:t>Juego ortográfico </a:t>
            </a:r>
          </a:p>
          <a:p>
            <a:pPr algn="ctr"/>
            <a:r>
              <a:rPr lang="es-CO" dirty="0"/>
              <a:t>Punto y coma</a:t>
            </a:r>
          </a:p>
          <a:p>
            <a:pPr algn="ctr"/>
            <a:r>
              <a:rPr lang="es-CO" dirty="0"/>
              <a:t>Construir textos narrativo</a:t>
            </a:r>
          </a:p>
        </p:txBody>
      </p:sp>
      <p:sp>
        <p:nvSpPr>
          <p:cNvPr id="35" name="Rectángulo 34"/>
          <p:cNvSpPr/>
          <p:nvPr/>
        </p:nvSpPr>
        <p:spPr>
          <a:xfrm>
            <a:off x="3395702" y="116632"/>
            <a:ext cx="2988331" cy="1008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5. La oración. descubrir por imágenes las situaciones que se presentan</a:t>
            </a:r>
          </a:p>
        </p:txBody>
      </p:sp>
      <p:sp>
        <p:nvSpPr>
          <p:cNvPr id="36" name="Rectángulo 35"/>
          <p:cNvSpPr/>
          <p:nvPr/>
        </p:nvSpPr>
        <p:spPr>
          <a:xfrm>
            <a:off x="6330282" y="1216411"/>
            <a:ext cx="1853951" cy="8572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7. La fabula</a:t>
            </a:r>
          </a:p>
          <a:p>
            <a:pPr algn="ctr"/>
            <a:r>
              <a:rPr lang="es-CO" dirty="0"/>
              <a:t>Realizar historias.</a:t>
            </a:r>
          </a:p>
        </p:txBody>
      </p:sp>
      <p:sp>
        <p:nvSpPr>
          <p:cNvPr id="37" name="Rectángulo 36"/>
          <p:cNvSpPr/>
          <p:nvPr/>
        </p:nvSpPr>
        <p:spPr>
          <a:xfrm>
            <a:off x="8274496" y="1091458"/>
            <a:ext cx="2339752" cy="10958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9. El verbo. Ordenar historias y completar oraciones a través de imágenes</a:t>
            </a:r>
          </a:p>
        </p:txBody>
      </p:sp>
      <p:sp>
        <p:nvSpPr>
          <p:cNvPr id="38" name="Rectángulo 37"/>
          <p:cNvSpPr/>
          <p:nvPr/>
        </p:nvSpPr>
        <p:spPr>
          <a:xfrm>
            <a:off x="1117855" y="4365104"/>
            <a:ext cx="2277846"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2. Sinónimos y antónimos </a:t>
            </a:r>
          </a:p>
          <a:p>
            <a:pPr algn="ctr"/>
            <a:r>
              <a:rPr lang="es-CO" dirty="0"/>
              <a:t>cambiar palabras</a:t>
            </a:r>
          </a:p>
        </p:txBody>
      </p:sp>
      <p:sp>
        <p:nvSpPr>
          <p:cNvPr id="39" name="Rectángulo 38"/>
          <p:cNvSpPr/>
          <p:nvPr/>
        </p:nvSpPr>
        <p:spPr>
          <a:xfrm>
            <a:off x="1847528" y="5505950"/>
            <a:ext cx="3983484" cy="119711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b="1" dirty="0"/>
          </a:p>
          <a:p>
            <a:pPr algn="ctr"/>
            <a:r>
              <a:rPr lang="es-CO" dirty="0" smtClean="0"/>
              <a:t>4. Silaba</a:t>
            </a:r>
            <a:endParaRPr lang="es-CO" dirty="0"/>
          </a:p>
          <a:p>
            <a:pPr algn="ctr"/>
            <a:r>
              <a:rPr lang="es-CO" dirty="0"/>
              <a:t> cambiar imágenes por letra  y completar silabas</a:t>
            </a:r>
          </a:p>
        </p:txBody>
      </p:sp>
      <p:sp>
        <p:nvSpPr>
          <p:cNvPr id="40" name="Rectángulo 39"/>
          <p:cNvSpPr/>
          <p:nvPr/>
        </p:nvSpPr>
        <p:spPr>
          <a:xfrm>
            <a:off x="4835861" y="4293096"/>
            <a:ext cx="2130458" cy="8443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6. Mayúscula y  minúscula.</a:t>
            </a:r>
          </a:p>
          <a:p>
            <a:pPr algn="ctr"/>
            <a:r>
              <a:rPr lang="es-CO" dirty="0"/>
              <a:t> Ubicar letras</a:t>
            </a:r>
          </a:p>
        </p:txBody>
      </p:sp>
      <p:sp>
        <p:nvSpPr>
          <p:cNvPr id="41" name="Rectángulo 40"/>
          <p:cNvSpPr/>
          <p:nvPr/>
        </p:nvSpPr>
        <p:spPr>
          <a:xfrm>
            <a:off x="6168008" y="5517232"/>
            <a:ext cx="2556284" cy="9087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8. Palabras graves, agudas y esdrújulas. Clasificar palabras</a:t>
            </a:r>
          </a:p>
        </p:txBody>
      </p:sp>
      <p:sp>
        <p:nvSpPr>
          <p:cNvPr id="42" name="Rectángulo 41"/>
          <p:cNvSpPr/>
          <p:nvPr/>
        </p:nvSpPr>
        <p:spPr>
          <a:xfrm>
            <a:off x="7644172" y="3846526"/>
            <a:ext cx="2644111" cy="12386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10. El cuento. Construir textos narrativo basado en experiencias cotidianas</a:t>
            </a:r>
          </a:p>
        </p:txBody>
      </p:sp>
      <p:cxnSp>
        <p:nvCxnSpPr>
          <p:cNvPr id="44" name="Conector recto de flecha 43"/>
          <p:cNvCxnSpPr/>
          <p:nvPr/>
        </p:nvCxnSpPr>
        <p:spPr>
          <a:xfrm>
            <a:off x="2207568" y="1457873"/>
            <a:ext cx="0" cy="10081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 name="Conector recto de flecha 45"/>
          <p:cNvCxnSpPr/>
          <p:nvPr/>
        </p:nvCxnSpPr>
        <p:spPr>
          <a:xfrm flipV="1">
            <a:off x="2711624" y="3789040"/>
            <a:ext cx="0" cy="4320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8" name="Conector recto de flecha 47"/>
          <p:cNvCxnSpPr/>
          <p:nvPr/>
        </p:nvCxnSpPr>
        <p:spPr>
          <a:xfrm flipV="1">
            <a:off x="4439816" y="4005064"/>
            <a:ext cx="0" cy="13681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0" name="Conector recto de flecha 49"/>
          <p:cNvCxnSpPr/>
          <p:nvPr/>
        </p:nvCxnSpPr>
        <p:spPr>
          <a:xfrm>
            <a:off x="4079776" y="2187278"/>
            <a:ext cx="0" cy="5760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Conector recto de flecha 51"/>
          <p:cNvCxnSpPr/>
          <p:nvPr/>
        </p:nvCxnSpPr>
        <p:spPr>
          <a:xfrm flipV="1">
            <a:off x="5735960" y="3789040"/>
            <a:ext cx="0" cy="4320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4" name="Conector recto de flecha 53"/>
          <p:cNvCxnSpPr/>
          <p:nvPr/>
        </p:nvCxnSpPr>
        <p:spPr>
          <a:xfrm>
            <a:off x="5723741" y="1288418"/>
            <a:ext cx="0" cy="12241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6" name="Conector recto de flecha 55"/>
          <p:cNvCxnSpPr/>
          <p:nvPr/>
        </p:nvCxnSpPr>
        <p:spPr>
          <a:xfrm flipV="1">
            <a:off x="7176120" y="3789040"/>
            <a:ext cx="0" cy="15841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1" name="Conector recto de flecha 60"/>
          <p:cNvCxnSpPr/>
          <p:nvPr/>
        </p:nvCxnSpPr>
        <p:spPr>
          <a:xfrm flipH="1">
            <a:off x="7328868" y="2096995"/>
            <a:ext cx="265" cy="5857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3" name="Conector recto de flecha 62"/>
          <p:cNvCxnSpPr/>
          <p:nvPr/>
        </p:nvCxnSpPr>
        <p:spPr>
          <a:xfrm flipV="1">
            <a:off x="9012324" y="3661173"/>
            <a:ext cx="0" cy="4320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5" name="Conector recto de flecha 64"/>
          <p:cNvCxnSpPr/>
          <p:nvPr/>
        </p:nvCxnSpPr>
        <p:spPr>
          <a:xfrm flipH="1">
            <a:off x="9410415" y="2280115"/>
            <a:ext cx="17748" cy="4360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26" name="Imagen 4" descr="LOGO OFICIAL COLOR.png"/>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7644173" y="385006"/>
            <a:ext cx="1539875" cy="6873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7" name="Imagen 1" descr="MEDALLA-FINAL-01.png"/>
          <p:cNvPicPr>
            <a:picLocks noChangeAspect="1"/>
          </p:cNvPicPr>
          <p:nvPr/>
        </p:nvPicPr>
        <p:blipFill>
          <a:blip r:embed="rId4">
            <a:extLst>
              <a:ext uri="{28A0092B-C50C-407E-A947-70E740481C1C}">
                <a14:useLocalDpi xmlns:a14="http://schemas.microsoft.com/office/drawing/2010/main" xmlns="" val="0"/>
              </a:ext>
            </a:extLst>
          </a:blip>
          <a:srcRect/>
          <a:stretch>
            <a:fillRect/>
          </a:stretch>
        </p:blipFill>
        <p:spPr bwMode="auto">
          <a:xfrm>
            <a:off x="9428163" y="192088"/>
            <a:ext cx="711200" cy="8112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8" name="Imagen 8" descr="SELLOS CERTIFICACION.png"/>
          <p:cNvPicPr>
            <a:picLocks noChangeAspect="1"/>
          </p:cNvPicPr>
          <p:nvPr/>
        </p:nvPicPr>
        <p:blipFill>
          <a:blip r:embed="rId5">
            <a:extLst>
              <a:ext uri="{28A0092B-C50C-407E-A947-70E740481C1C}">
                <a14:useLocalDpi xmlns:a14="http://schemas.microsoft.com/office/drawing/2010/main" xmlns="" val="0"/>
              </a:ext>
            </a:extLst>
          </a:blip>
          <a:srcRect/>
          <a:stretch>
            <a:fillRect/>
          </a:stretch>
        </p:blipFill>
        <p:spPr bwMode="auto">
          <a:xfrm>
            <a:off x="9104009" y="6269163"/>
            <a:ext cx="1184275" cy="536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4007317543"/>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909</TotalTime>
  <Words>568</Words>
  <Application>Microsoft Office PowerPoint</Application>
  <PresentationFormat>Personalizado</PresentationFormat>
  <Paragraphs>69</Paragraphs>
  <Slides>12</Slides>
  <Notes>1</Notes>
  <HiddenSlides>0</HiddenSlides>
  <MMClips>1</MMClips>
  <ScaleCrop>false</ScaleCrop>
  <HeadingPairs>
    <vt:vector size="4" baseType="variant">
      <vt:variant>
        <vt:lpstr>Tema</vt:lpstr>
      </vt:variant>
      <vt:variant>
        <vt:i4>1</vt:i4>
      </vt:variant>
      <vt:variant>
        <vt:lpstr>Títulos de diapositiva</vt:lpstr>
      </vt:variant>
      <vt:variant>
        <vt:i4>12</vt:i4>
      </vt:variant>
    </vt:vector>
  </HeadingPairs>
  <TitlesOfParts>
    <vt:vector size="13" baseType="lpstr">
      <vt:lpstr>Tema de Office</vt:lpstr>
      <vt:lpstr>Diapositiva 1</vt:lpstr>
      <vt:lpstr>Diapositiva 2</vt:lpstr>
      <vt:lpstr>ESTRATEGIA</vt:lpstr>
      <vt:lpstr>PROBLEMA: dificultades en la lectoescritura</vt:lpstr>
      <vt:lpstr>OBJETIVOS</vt:lpstr>
      <vt:lpstr>OBJETIVO ESPECIFICO </vt:lpstr>
      <vt:lpstr>Diapositiva 7</vt:lpstr>
      <vt:lpstr>Diapositiva 8</vt:lpstr>
      <vt:lpstr>Diapositiva 9</vt:lpstr>
      <vt:lpstr>Diapositiva 10</vt:lpstr>
      <vt:lpstr>Diapositiva 11</vt:lpstr>
      <vt:lpstr>Diapositiva 12</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user</dc:creator>
  <cp:lastModifiedBy>nini</cp:lastModifiedBy>
  <cp:revision>101</cp:revision>
  <dcterms:created xsi:type="dcterms:W3CDTF">2016-03-04T23:20:52Z</dcterms:created>
  <dcterms:modified xsi:type="dcterms:W3CDTF">2016-08-17T21:47:32Z</dcterms:modified>
</cp:coreProperties>
</file>