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8" r:id="rId2"/>
    <p:sldId id="280" r:id="rId3"/>
    <p:sldId id="256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1" r:id="rId2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81"/>
    <a:srgbClr val="8BD6F0"/>
    <a:srgbClr val="267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04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962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8864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940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572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3341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879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9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76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12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472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444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927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778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651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323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C094F-A59B-4E34-BD18-128B16EB151F}" type="datetimeFigureOut">
              <a:rPr lang="es-MX" smtClean="0"/>
              <a:t>27/11/2016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8503A2-B66A-453A-BFBE-7962DE2F03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555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91737" y="5443516"/>
            <a:ext cx="10733650" cy="1646302"/>
          </a:xfrm>
        </p:spPr>
        <p:txBody>
          <a:bodyPr/>
          <a:lstStyle/>
          <a:p>
            <a:pPr algn="ctr"/>
            <a:r>
              <a:rPr lang="es-MX" sz="4800" b="1" dirty="0" smtClean="0">
                <a:solidFill>
                  <a:srgbClr val="002060"/>
                </a:solidFill>
              </a:rPr>
              <a:t>DISEÑO DEL MODELO</a:t>
            </a:r>
            <a:r>
              <a:rPr lang="es-MX" sz="4800" b="1" dirty="0" smtClean="0">
                <a:solidFill>
                  <a:srgbClr val="002060"/>
                </a:solidFill>
              </a:rPr>
              <a:t/>
            </a:r>
            <a:br>
              <a:rPr lang="es-MX" sz="4800" b="1" dirty="0" smtClean="0">
                <a:solidFill>
                  <a:srgbClr val="002060"/>
                </a:solidFill>
              </a:rPr>
            </a:br>
            <a:r>
              <a:rPr lang="es-MX" sz="4800" b="1" dirty="0" smtClean="0">
                <a:solidFill>
                  <a:srgbClr val="002060"/>
                </a:solidFill>
              </a:rPr>
              <a:t>DE SECRETARÍA DE </a:t>
            </a:r>
            <a:br>
              <a:rPr lang="es-MX" sz="4800" b="1" dirty="0" smtClean="0">
                <a:solidFill>
                  <a:srgbClr val="002060"/>
                </a:solidFill>
              </a:rPr>
            </a:br>
            <a:r>
              <a:rPr lang="es-MX" sz="4800" b="1" dirty="0" smtClean="0">
                <a:solidFill>
                  <a:srgbClr val="002060"/>
                </a:solidFill>
              </a:rPr>
              <a:t>COMUNICACIONES </a:t>
            </a:r>
            <a:r>
              <a:rPr lang="es-MX" sz="4800" b="1" dirty="0" smtClean="0">
                <a:solidFill>
                  <a:srgbClr val="002060"/>
                </a:solidFill>
              </a:rPr>
              <a:t>PARA </a:t>
            </a:r>
            <a:r>
              <a:rPr lang="es-MX" sz="4800" b="1" dirty="0" smtClean="0">
                <a:solidFill>
                  <a:srgbClr val="002060"/>
                </a:solidFill>
              </a:rPr>
              <a:t>LA</a:t>
            </a:r>
            <a:br>
              <a:rPr lang="es-MX" sz="4800" b="1" dirty="0" smtClean="0">
                <a:solidFill>
                  <a:srgbClr val="002060"/>
                </a:solidFill>
              </a:rPr>
            </a:br>
            <a:r>
              <a:rPr lang="es-MX" sz="4800" b="1" dirty="0" smtClean="0">
                <a:solidFill>
                  <a:srgbClr val="002060"/>
                </a:solidFill>
              </a:rPr>
              <a:t> ALCALDÍA </a:t>
            </a:r>
            <a:r>
              <a:rPr lang="es-MX" sz="4800" b="1" dirty="0" smtClean="0">
                <a:solidFill>
                  <a:srgbClr val="002060"/>
                </a:solidFill>
              </a:rPr>
              <a:t>MAYOR </a:t>
            </a:r>
            <a:r>
              <a:rPr lang="es-MX" sz="4800" b="1" dirty="0" smtClean="0">
                <a:solidFill>
                  <a:srgbClr val="002060"/>
                </a:solidFill>
              </a:rPr>
              <a:t>DE </a:t>
            </a:r>
            <a:br>
              <a:rPr lang="es-MX" sz="4800" b="1" dirty="0" smtClean="0">
                <a:solidFill>
                  <a:srgbClr val="002060"/>
                </a:solidFill>
              </a:rPr>
            </a:br>
            <a:r>
              <a:rPr lang="es-MX" sz="4800" b="1" dirty="0" smtClean="0">
                <a:solidFill>
                  <a:srgbClr val="002060"/>
                </a:solidFill>
              </a:rPr>
              <a:t>CARTAGENA DE INDIAS D. T. y C.</a:t>
            </a:r>
            <a:r>
              <a:rPr lang="es-MX" sz="4800" dirty="0" smtClean="0"/>
              <a:t/>
            </a:r>
            <a:br>
              <a:rPr lang="es-MX" sz="4800" dirty="0" smtClean="0"/>
            </a:br>
            <a:endParaRPr lang="es-MX" sz="4800" dirty="0"/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5"/>
          <a:stretch/>
        </p:blipFill>
        <p:spPr bwMode="auto">
          <a:xfrm>
            <a:off x="1825733" y="0"/>
            <a:ext cx="6429626" cy="227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3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33701" y="168938"/>
            <a:ext cx="104132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ANÁLISIS </a:t>
            </a:r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DOFA </a:t>
            </a:r>
            <a:r>
              <a:rPr lang="es-MX" sz="2000" b="1" dirty="0" smtClean="0">
                <a:solidFill>
                  <a:srgbClr val="002060"/>
                </a:solidFill>
              </a:rPr>
              <a:t>Oficina </a:t>
            </a:r>
            <a:r>
              <a:rPr lang="es-MX" sz="2000" b="1" dirty="0" smtClean="0">
                <a:solidFill>
                  <a:srgbClr val="002060"/>
                </a:solidFill>
              </a:rPr>
              <a:t>Asesora de Comunicación y Prensa   </a:t>
            </a:r>
            <a:endParaRPr lang="es-MX" sz="4800" b="1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grpSp>
        <p:nvGrpSpPr>
          <p:cNvPr id="7" name="Grupo 6"/>
          <p:cNvGrpSpPr/>
          <p:nvPr/>
        </p:nvGrpSpPr>
        <p:grpSpPr>
          <a:xfrm>
            <a:off x="1446223" y="1192403"/>
            <a:ext cx="8650235" cy="5217929"/>
            <a:chOff x="457200" y="466725"/>
            <a:chExt cx="6057600" cy="3924600"/>
          </a:xfrm>
        </p:grpSpPr>
        <p:sp>
          <p:nvSpPr>
            <p:cNvPr id="9" name="16 Rectángulo"/>
            <p:cNvSpPr/>
            <p:nvPr/>
          </p:nvSpPr>
          <p:spPr>
            <a:xfrm>
              <a:off x="457200" y="466725"/>
              <a:ext cx="3028800" cy="1962300"/>
            </a:xfrm>
            <a:prstGeom prst="rect">
              <a:avLst/>
            </a:prstGeom>
            <a:solidFill>
              <a:srgbClr val="FFED51"/>
            </a:solidFill>
            <a:ln w="9525" cap="flat" cmpd="sng">
              <a:solidFill>
                <a:srgbClr val="FFED5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0" name="17 Rectángulo"/>
            <p:cNvSpPr/>
            <p:nvPr/>
          </p:nvSpPr>
          <p:spPr>
            <a:xfrm>
              <a:off x="457200" y="2429025"/>
              <a:ext cx="3028800" cy="1962300"/>
            </a:xfrm>
            <a:prstGeom prst="rect">
              <a:avLst/>
            </a:prstGeom>
            <a:solidFill>
              <a:srgbClr val="DD331D">
                <a:alpha val="81920"/>
              </a:srgbClr>
            </a:solidFill>
            <a:ln w="9525" cap="flat" cmpd="sng">
              <a:solidFill>
                <a:srgbClr val="DD331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1" name="18 Rectángulo"/>
            <p:cNvSpPr/>
            <p:nvPr/>
          </p:nvSpPr>
          <p:spPr>
            <a:xfrm>
              <a:off x="3486000" y="466725"/>
              <a:ext cx="3028800" cy="1962300"/>
            </a:xfrm>
            <a:prstGeom prst="rect">
              <a:avLst/>
            </a:prstGeom>
            <a:solidFill>
              <a:srgbClr val="3C78D8">
                <a:alpha val="82690"/>
              </a:srgbClr>
            </a:solidFill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6" name="19 Rectángulo"/>
            <p:cNvSpPr/>
            <p:nvPr/>
          </p:nvSpPr>
          <p:spPr>
            <a:xfrm>
              <a:off x="3486000" y="2429025"/>
              <a:ext cx="3028800" cy="1962300"/>
            </a:xfrm>
            <a:prstGeom prst="rect">
              <a:avLst/>
            </a:prstGeom>
            <a:solidFill>
              <a:srgbClr val="6AA84F"/>
            </a:solidFill>
            <a:ln w="9525" cap="flat" cmpd="sng">
              <a:solidFill>
                <a:srgbClr val="6AA84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21 Elipse"/>
            <p:cNvSpPr/>
            <p:nvPr/>
          </p:nvSpPr>
          <p:spPr>
            <a:xfrm>
              <a:off x="2476500" y="1543050"/>
              <a:ext cx="2143200" cy="1847700"/>
            </a:xfrm>
            <a:prstGeom prst="ellipse">
              <a:avLst/>
            </a:prstGeom>
            <a:solidFill>
              <a:srgbClr val="FFFFFF"/>
            </a:solidFill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8" name="22 Cuadro de texto"/>
            <p:cNvSpPr txBox="1"/>
            <p:nvPr/>
          </p:nvSpPr>
          <p:spPr>
            <a:xfrm>
              <a:off x="2476500" y="1661999"/>
              <a:ext cx="2143200" cy="118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OFICINA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ASESORA DE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COMUNICACIÓN Y PRENSA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9" name="23 Cuadro de texto"/>
            <p:cNvSpPr txBox="1"/>
            <p:nvPr/>
          </p:nvSpPr>
          <p:spPr>
            <a:xfrm>
              <a:off x="847650" y="542925"/>
              <a:ext cx="2247900" cy="409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DEBILIDADES</a:t>
              </a:r>
              <a:r>
                <a:rPr lang="es-ES" sz="24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0" name="24 Cuadro de texto"/>
            <p:cNvSpPr txBox="1"/>
            <p:nvPr/>
          </p:nvSpPr>
          <p:spPr>
            <a:xfrm>
              <a:off x="847650" y="3848175"/>
              <a:ext cx="2247900" cy="409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FORTALEZAS</a:t>
              </a:r>
              <a:r>
                <a:rPr lang="es-ES" sz="24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1" name="25 Cuadro de texto"/>
            <p:cNvSpPr txBox="1"/>
            <p:nvPr/>
          </p:nvSpPr>
          <p:spPr>
            <a:xfrm>
              <a:off x="3667124" y="542923"/>
              <a:ext cx="2785512" cy="409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OPORTUNIDADES</a:t>
              </a:r>
              <a:r>
                <a:rPr lang="es-ES" sz="24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2" name="26 Cuadro de texto"/>
            <p:cNvSpPr txBox="1"/>
            <p:nvPr/>
          </p:nvSpPr>
          <p:spPr>
            <a:xfrm>
              <a:off x="4067100" y="3848175"/>
              <a:ext cx="2247900" cy="409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AMENAZAS</a:t>
              </a:r>
              <a:r>
                <a:rPr lang="es-ES" sz="24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3" name="27 Cuadro de texto"/>
            <p:cNvSpPr txBox="1"/>
            <p:nvPr/>
          </p:nvSpPr>
          <p:spPr>
            <a:xfrm>
              <a:off x="761998" y="984756"/>
              <a:ext cx="1990800" cy="985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No hay gobernanza de comunicaciones en la Alcaldía de Cartagena.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4" name="28 Cuadro de texto"/>
            <p:cNvSpPr txBox="1"/>
            <p:nvPr/>
          </p:nvSpPr>
          <p:spPr>
            <a:xfrm>
              <a:off x="652350" y="2990850"/>
              <a:ext cx="1990800" cy="985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Es una oficina </a:t>
              </a:r>
              <a:r>
                <a:rPr lang="es-ES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que está adherida al </a:t>
              </a:r>
              <a:r>
                <a:rPr lang="es-ES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despacho del Alcalde.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5" name="29 Cuadro de texto"/>
            <p:cNvSpPr txBox="1"/>
            <p:nvPr/>
          </p:nvSpPr>
          <p:spPr>
            <a:xfrm>
              <a:off x="4033801" y="921662"/>
              <a:ext cx="2314500" cy="120236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r">
                <a:lnSpc>
                  <a:spcPct val="150000"/>
                </a:lnSpc>
                <a:spcAft>
                  <a:spcPts val="0"/>
                </a:spcAft>
              </a:pPr>
              <a:r>
                <a:rPr lang="es-ES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Fortalecimiento de la visibilización de los aspectos positivos del gestionar de la administración</a:t>
              </a:r>
              <a:r>
                <a:rPr lang="es-ES" sz="1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6" name="30 Cuadro de texto"/>
            <p:cNvSpPr txBox="1"/>
            <p:nvPr/>
          </p:nvSpPr>
          <p:spPr>
            <a:xfrm>
              <a:off x="4424101" y="3050280"/>
              <a:ext cx="1990799" cy="985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r">
                <a:lnSpc>
                  <a:spcPct val="114000"/>
                </a:lnSpc>
                <a:spcAft>
                  <a:spcPts val="0"/>
                </a:spcAft>
              </a:pPr>
              <a:r>
                <a:rPr lang="es-ES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Voces que se pronuncien a priori a la Alcaldía de Cartagena</a:t>
              </a:r>
              <a:r>
                <a:rPr lang="es-ES" sz="20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.</a:t>
              </a:r>
              <a:endParaRPr lang="es-MX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s-ES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pic>
        <p:nvPicPr>
          <p:cNvPr id="27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96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603416"/>
              </p:ext>
            </p:extLst>
          </p:nvPr>
        </p:nvGraphicFramePr>
        <p:xfrm>
          <a:off x="884190" y="361399"/>
          <a:ext cx="8375719" cy="589870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151140"/>
                <a:gridCol w="4224579"/>
              </a:tblGrid>
              <a:tr h="648089">
                <a:tc>
                  <a:txBody>
                    <a:bodyPr/>
                    <a:lstStyle/>
                    <a:p>
                      <a:pPr marL="635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OFICINA ASESORA DE COMUNICACIONES </a:t>
                      </a: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Y</a:t>
                      </a:r>
                    </a:p>
                    <a:p>
                      <a:pPr marL="635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PRENSA DE LA ALCALDÍA </a:t>
                      </a: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MAYOR DE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CARTAGENA </a:t>
                      </a:r>
                      <a:endParaRPr lang="es-MX" sz="14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SECRETARÍA DE COMUNICACIONES </a:t>
                      </a:r>
                      <a:endParaRPr lang="es-MX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635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DE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LA ALCALDÍA </a:t>
                      </a: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MAYOR</a:t>
                      </a:r>
                      <a:r>
                        <a:rPr lang="es-MX" sz="160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s-MX" sz="1600" dirty="0" smtClean="0">
                          <a:solidFill>
                            <a:srgbClr val="002060"/>
                          </a:solidFill>
                          <a:effectLst/>
                        </a:rPr>
                        <a:t>DE </a:t>
                      </a:r>
                      <a:r>
                        <a:rPr lang="es-MX" sz="1600" dirty="0">
                          <a:solidFill>
                            <a:srgbClr val="002060"/>
                          </a:solidFill>
                          <a:effectLst/>
                        </a:rPr>
                        <a:t>CARTAGENA</a:t>
                      </a:r>
                      <a:endParaRPr lang="es-MX" sz="1400" b="1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</a:tr>
              <a:tr h="573611"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Oficina ligada directamente al despacho que no cuenta con presupuesto propio.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Dependencia ligada directamente al despacho del alcalde con independencia financiera.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</a:tr>
              <a:tr h="834283"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Establece dos procesos comunicacionales: organizacional e informativo.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Establece procesos comunicacionales como el informativo, institucional, organizacional y desarrollo social.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</a:tr>
              <a:tr h="1094955"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Difunde políticas de la entidad a nivel interno para idear los objetivos hacia los cuales se direcciona el quehacer de la Alcaldía.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 smtClean="0">
                          <a:solidFill>
                            <a:srgbClr val="002060"/>
                          </a:solidFill>
                          <a:effectLst/>
                        </a:rPr>
                        <a:t>Define,</a:t>
                      </a:r>
                      <a:r>
                        <a:rPr lang="es-MX" sz="14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rgbClr val="002060"/>
                          </a:solidFill>
                          <a:effectLst/>
                        </a:rPr>
                        <a:t>crea y difunde</a:t>
                      </a:r>
                      <a:r>
                        <a:rPr lang="es-MX" sz="14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rgbClr val="002060"/>
                          </a:solidFill>
                          <a:effectLst/>
                        </a:rPr>
                        <a:t>las </a:t>
                      </a: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políticas comunicacionales, así como la planeación, ejecución y evaluación de estrategias de carácter internas y externas para visibilizar los objetivos de la Alcaldía.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</a:tr>
              <a:tr h="1094955"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Traza un plan de comunicación que dé cuenta de las acciones realizadas y cumplimientos de metas trazadas en el plan de desarrollo a través de los medios de comunicación ante la comunidad.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rgbClr val="002060"/>
                          </a:solidFill>
                          <a:effectLst/>
                        </a:rPr>
                        <a:t>Tiene un papel esencial en el desarrollo de estrategias que solidifiquen las acciones del plan de desarrollo.</a:t>
                      </a:r>
                      <a:endParaRPr lang="es-MX" sz="1200" b="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6" marR="32086" marT="32086" marB="3208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8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308804" y="1054821"/>
            <a:ext cx="104132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b="1" dirty="0" smtClean="0">
                <a:solidFill>
                  <a:schemeClr val="accent1">
                    <a:lumMod val="75000"/>
                  </a:schemeClr>
                </a:solidFill>
              </a:rPr>
              <a:t>MODELO DE </a:t>
            </a:r>
          </a:p>
          <a:p>
            <a:pPr algn="ctr"/>
            <a:r>
              <a:rPr lang="es-MX" sz="6600" b="1" dirty="0" smtClean="0">
                <a:solidFill>
                  <a:schemeClr val="accent1">
                    <a:lumMod val="75000"/>
                  </a:schemeClr>
                </a:solidFill>
              </a:rPr>
              <a:t>SECRETARÍA DE COMUNICACIONES </a:t>
            </a:r>
            <a:endParaRPr lang="es-MX" sz="6600" b="1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pic>
        <p:nvPicPr>
          <p:cNvPr id="3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879" y="4251753"/>
            <a:ext cx="3927093" cy="193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2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1" y="18476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07545" y="184762"/>
            <a:ext cx="6346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Modelo de Secretaría de Comunicaciones </a:t>
            </a:r>
            <a:endParaRPr lang="es-MX" sz="2400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sp>
        <p:nvSpPr>
          <p:cNvPr id="9" name="Llamada de flecha a la derecha 8"/>
          <p:cNvSpPr/>
          <p:nvPr/>
        </p:nvSpPr>
        <p:spPr>
          <a:xfrm>
            <a:off x="577436" y="2347415"/>
            <a:ext cx="3166108" cy="3166280"/>
          </a:xfrm>
          <a:prstGeom prst="rightArrowCallou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Secretaría de Comunicaciones de la Alcaldía Mayor de Cartagena de Indias D.T. y C.</a:t>
            </a:r>
            <a:endParaRPr lang="es-MX" sz="2000" dirty="0"/>
          </a:p>
        </p:txBody>
      </p:sp>
      <p:sp>
        <p:nvSpPr>
          <p:cNvPr id="10" name="Llamada de flecha a la derecha 9"/>
          <p:cNvSpPr/>
          <p:nvPr/>
        </p:nvSpPr>
        <p:spPr>
          <a:xfrm>
            <a:off x="3866546" y="2347415"/>
            <a:ext cx="2811439" cy="3261815"/>
          </a:xfrm>
          <a:prstGeom prst="rightArrowCallout">
            <a:avLst/>
          </a:prstGeom>
          <a:solidFill>
            <a:srgbClr val="00206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Adscrita directamente al despacho del Alcalde.</a:t>
            </a:r>
            <a:endParaRPr lang="es-MX" sz="2000" dirty="0"/>
          </a:p>
        </p:txBody>
      </p:sp>
      <p:sp>
        <p:nvSpPr>
          <p:cNvPr id="12" name="Rectángulo 11"/>
          <p:cNvSpPr/>
          <p:nvPr/>
        </p:nvSpPr>
        <p:spPr>
          <a:xfrm>
            <a:off x="6800987" y="1378424"/>
            <a:ext cx="2866030" cy="113276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Informativo</a:t>
            </a:r>
            <a:endParaRPr lang="es-MX" sz="2400" dirty="0"/>
          </a:p>
        </p:txBody>
      </p:sp>
      <p:sp>
        <p:nvSpPr>
          <p:cNvPr id="17" name="Rectángulo 16"/>
          <p:cNvSpPr/>
          <p:nvPr/>
        </p:nvSpPr>
        <p:spPr>
          <a:xfrm>
            <a:off x="6800814" y="2682520"/>
            <a:ext cx="2866030" cy="11327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Institucional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9" name="Rectángulo 18"/>
          <p:cNvSpPr/>
          <p:nvPr/>
        </p:nvSpPr>
        <p:spPr>
          <a:xfrm>
            <a:off x="6800814" y="3978323"/>
            <a:ext cx="2866030" cy="11327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organizacional</a:t>
            </a:r>
            <a:endParaRPr lang="es-MX" sz="2400" dirty="0"/>
          </a:p>
        </p:txBody>
      </p:sp>
      <p:sp>
        <p:nvSpPr>
          <p:cNvPr id="20" name="Rectángulo 19"/>
          <p:cNvSpPr/>
          <p:nvPr/>
        </p:nvSpPr>
        <p:spPr>
          <a:xfrm>
            <a:off x="6800814" y="5274126"/>
            <a:ext cx="2866030" cy="11327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Desarrollo social 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21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137077" y="5111087"/>
            <a:ext cx="1970468" cy="11023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Que trabaja con su propio presupuesto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2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07546" y="172727"/>
            <a:ext cx="6346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Modelo de Secretaría de Comunicaciones </a:t>
            </a:r>
            <a:endParaRPr lang="es-MX" sz="2400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1" r="3966" b="6905"/>
          <a:stretch/>
        </p:blipFill>
        <p:spPr bwMode="auto">
          <a:xfrm>
            <a:off x="984292" y="172727"/>
            <a:ext cx="4491355" cy="6550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Llamada de flecha a la izquierda 1"/>
          <p:cNvSpPr/>
          <p:nvPr/>
        </p:nvSpPr>
        <p:spPr>
          <a:xfrm>
            <a:off x="5752877" y="2070806"/>
            <a:ext cx="3527773" cy="295195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rgbClr val="002060"/>
                </a:solidFill>
              </a:rPr>
              <a:t>UBICACIÓN DE MODELO DE SECRETARÍA DE COMUNICACIONES EN EL ORGANIGRAMA DE LA ALCALDÍA </a:t>
            </a:r>
            <a:r>
              <a:rPr lang="es-ES" b="1" dirty="0" smtClean="0">
                <a:solidFill>
                  <a:srgbClr val="002060"/>
                </a:solidFill>
              </a:rPr>
              <a:t>MAYOR DE CARTAGENA</a:t>
            </a:r>
            <a:endParaRPr lang="es-MX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62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21194" y="172728"/>
            <a:ext cx="6346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Modelo de Secretaría de Comunicaciones </a:t>
            </a:r>
            <a:endParaRPr lang="es-MX" sz="2400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928047" y="1121407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FUNCIONES DE SECRETARÍA </a:t>
            </a:r>
          </a:p>
          <a:p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752900" y="2212224"/>
            <a:ext cx="901662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dirty="0" smtClean="0">
                <a:solidFill>
                  <a:srgbClr val="002060"/>
                </a:solidFill>
              </a:rPr>
              <a:t>1. Crear </a:t>
            </a:r>
            <a:r>
              <a:rPr lang="es-MX" sz="2000" dirty="0">
                <a:solidFill>
                  <a:srgbClr val="002060"/>
                </a:solidFill>
              </a:rPr>
              <a:t>y ejecutar un plan estratégico de comunicación para </a:t>
            </a:r>
            <a:r>
              <a:rPr lang="es-MX" sz="2000" dirty="0" smtClean="0">
                <a:solidFill>
                  <a:srgbClr val="002060"/>
                </a:solidFill>
              </a:rPr>
              <a:t>Alcaldía Mayor  </a:t>
            </a:r>
            <a:r>
              <a:rPr lang="es-MX" sz="2000" dirty="0">
                <a:solidFill>
                  <a:srgbClr val="002060"/>
                </a:solidFill>
              </a:rPr>
              <a:t>de Cartagena, que  se constituya en una táctica para el manejo adecuado de la comunicación interna y externa.</a:t>
            </a:r>
          </a:p>
          <a:p>
            <a:pPr algn="just"/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 algn="just"/>
            <a:r>
              <a:rPr lang="es-MX" sz="2000" dirty="0" smtClean="0">
                <a:solidFill>
                  <a:srgbClr val="002060"/>
                </a:solidFill>
              </a:rPr>
              <a:t>2. Asesorar </a:t>
            </a:r>
            <a:r>
              <a:rPr lang="es-MX" sz="2000" dirty="0">
                <a:solidFill>
                  <a:srgbClr val="002060"/>
                </a:solidFill>
              </a:rPr>
              <a:t>al Alcalde en  el cumplimiento del plan estratégico de comunicación pública  de la ciudad de Cartagena.</a:t>
            </a:r>
          </a:p>
          <a:p>
            <a:pPr algn="just"/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 algn="just"/>
            <a:r>
              <a:rPr lang="es-MX" sz="2000" dirty="0" smtClean="0">
                <a:solidFill>
                  <a:srgbClr val="002060"/>
                </a:solidFill>
              </a:rPr>
              <a:t>3. Crear </a:t>
            </a:r>
            <a:r>
              <a:rPr lang="es-MX" sz="2000" dirty="0">
                <a:solidFill>
                  <a:srgbClr val="002060"/>
                </a:solidFill>
              </a:rPr>
              <a:t>un Plan de Medios anual para la </a:t>
            </a:r>
            <a:r>
              <a:rPr lang="es-MX" sz="2000" dirty="0">
                <a:solidFill>
                  <a:srgbClr val="002060"/>
                </a:solidFill>
              </a:rPr>
              <a:t>Alcaldía Mayor </a:t>
            </a:r>
            <a:r>
              <a:rPr lang="es-MX" sz="2000" dirty="0">
                <a:solidFill>
                  <a:srgbClr val="002060"/>
                </a:solidFill>
              </a:rPr>
              <a:t>de Cartagena, donde se establezcan los canales de información y difusión internas y externas.</a:t>
            </a:r>
          </a:p>
          <a:p>
            <a:pPr algn="just"/>
            <a:r>
              <a:rPr lang="es-MX" sz="2000" dirty="0">
                <a:solidFill>
                  <a:srgbClr val="002060"/>
                </a:solidFill>
              </a:rPr>
              <a:t> </a:t>
            </a:r>
          </a:p>
          <a:p>
            <a:pPr lvl="0" algn="just"/>
            <a:r>
              <a:rPr lang="es-MX" sz="2000" dirty="0" smtClean="0">
                <a:solidFill>
                  <a:srgbClr val="002060"/>
                </a:solidFill>
              </a:rPr>
              <a:t>4. Planear</a:t>
            </a:r>
            <a:r>
              <a:rPr lang="es-MX" sz="2000" dirty="0">
                <a:solidFill>
                  <a:srgbClr val="002060"/>
                </a:solidFill>
              </a:rPr>
              <a:t>, dirigir y supervisar el proceso de creación y producción de  materiales audiovisuales y escritos de la Alcaldía.</a:t>
            </a:r>
          </a:p>
          <a:p>
            <a:r>
              <a:rPr lang="es-MX" dirty="0"/>
              <a:t> </a:t>
            </a:r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18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21194" y="172728"/>
            <a:ext cx="6346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Modelo de Secretaría de Comunicaciones </a:t>
            </a:r>
            <a:endParaRPr lang="es-MX" sz="2400" dirty="0" smtClean="0">
              <a:solidFill>
                <a:srgbClr val="002060"/>
              </a:solidFill>
            </a:endParaRPr>
          </a:p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928047" y="1121407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FUNCIONES DE SECRETARÍA </a:t>
            </a:r>
          </a:p>
          <a:p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752900" y="2212224"/>
            <a:ext cx="901662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dirty="0" smtClean="0">
                <a:solidFill>
                  <a:srgbClr val="002060"/>
                </a:solidFill>
              </a:rPr>
              <a:t>5. Fortalecer la comunicación política para la democracia participativa, propiciando un diálogo directo entre gobernantes y ciudadanía, más allá de la información, aportando valores que influyan en la consecución de los objetivos del plan de desarrollo de la ciudad.</a:t>
            </a:r>
          </a:p>
          <a:p>
            <a:pPr algn="just"/>
            <a:r>
              <a:rPr lang="es-MX" sz="2000" dirty="0" smtClean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es-MX" sz="2000" dirty="0" smtClean="0">
                <a:solidFill>
                  <a:srgbClr val="002060"/>
                </a:solidFill>
              </a:rPr>
              <a:t>6.Asesorar a las Secretarías en los procesos y estrategias de Comunicación Pública.</a:t>
            </a:r>
          </a:p>
          <a:p>
            <a:pPr algn="just"/>
            <a:r>
              <a:rPr lang="es-MX" sz="2000" dirty="0" smtClean="0">
                <a:solidFill>
                  <a:srgbClr val="002060"/>
                </a:solidFill>
              </a:rPr>
              <a:t> </a:t>
            </a:r>
          </a:p>
          <a:p>
            <a:pPr algn="just"/>
            <a:r>
              <a:rPr lang="es-MX" sz="2000" dirty="0" smtClean="0">
                <a:solidFill>
                  <a:srgbClr val="002060"/>
                </a:solidFill>
              </a:rPr>
              <a:t>7. Garantizar la debida y oportuna actualización de los contenidos de identidad institucional.</a:t>
            </a:r>
          </a:p>
          <a:p>
            <a:endParaRPr lang="es-MX" sz="2000" dirty="0" smtClean="0"/>
          </a:p>
          <a:p>
            <a:r>
              <a:rPr lang="es-MX" dirty="0"/>
              <a:t> </a:t>
            </a:r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69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506703" y="251437"/>
            <a:ext cx="7339748" cy="6323443"/>
            <a:chOff x="-254891" y="123675"/>
            <a:chExt cx="7037883" cy="3830704"/>
          </a:xfrm>
        </p:grpSpPr>
        <p:cxnSp>
          <p:nvCxnSpPr>
            <p:cNvPr id="7" name="32 Conector recto de flecha"/>
            <p:cNvCxnSpPr/>
            <p:nvPr/>
          </p:nvCxnSpPr>
          <p:spPr>
            <a:xfrm>
              <a:off x="3491025" y="371550"/>
              <a:ext cx="4800" cy="26955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8" name="33 Proceso alternativo"/>
            <p:cNvSpPr/>
            <p:nvPr/>
          </p:nvSpPr>
          <p:spPr>
            <a:xfrm>
              <a:off x="2350275" y="123675"/>
              <a:ext cx="2276700" cy="466800"/>
            </a:xfrm>
            <a:prstGeom prst="flowChartAlternateProcess">
              <a:avLst/>
            </a:prstGeom>
            <a:solidFill>
              <a:srgbClr val="20124D"/>
            </a:solidFill>
            <a:ln w="9525" cap="flat" cmpd="sng">
              <a:solidFill>
                <a:srgbClr val="20124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9" name="34 Conector recto de flecha"/>
            <p:cNvCxnSpPr/>
            <p:nvPr/>
          </p:nvCxnSpPr>
          <p:spPr>
            <a:xfrm>
              <a:off x="3486225" y="857175"/>
              <a:ext cx="1293000" cy="9600"/>
            </a:xfrm>
            <a:prstGeom prst="straightConnector1">
              <a:avLst/>
            </a:prstGeom>
            <a:noFill/>
            <a:ln w="19050" cap="flat" cmpd="sng">
              <a:solidFill>
                <a:srgbClr val="20124D"/>
              </a:solidFill>
              <a:prstDash val="dash"/>
              <a:round/>
              <a:headEnd type="none" w="lg" len="lg"/>
              <a:tailEnd type="none" w="lg" len="lg"/>
            </a:ln>
          </p:spPr>
        </p:cxnSp>
        <p:sp>
          <p:nvSpPr>
            <p:cNvPr id="10" name="35 Rectángulo redondeado"/>
            <p:cNvSpPr/>
            <p:nvPr/>
          </p:nvSpPr>
          <p:spPr>
            <a:xfrm>
              <a:off x="4795449" y="596922"/>
              <a:ext cx="1851949" cy="543000"/>
            </a:xfrm>
            <a:prstGeom prst="roundRect">
              <a:avLst>
                <a:gd name="adj" fmla="val 16667"/>
              </a:avLst>
            </a:prstGeom>
            <a:solidFill>
              <a:srgbClr val="FFE599"/>
            </a:solidFill>
            <a:ln w="9525" cap="flat" cmpd="sng">
              <a:solidFill>
                <a:srgbClr val="FFE5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11" name="36 Conector recto de flecha"/>
            <p:cNvCxnSpPr/>
            <p:nvPr/>
          </p:nvCxnSpPr>
          <p:spPr>
            <a:xfrm rot="10800000" flipH="1">
              <a:off x="619125" y="3038325"/>
              <a:ext cx="5619900" cy="192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2" name="37 Rectángulo"/>
            <p:cNvSpPr/>
            <p:nvPr/>
          </p:nvSpPr>
          <p:spPr>
            <a:xfrm>
              <a:off x="769050" y="1066725"/>
              <a:ext cx="1507500" cy="466800"/>
            </a:xfrm>
            <a:prstGeom prst="rect">
              <a:avLst/>
            </a:prstGeom>
            <a:solidFill>
              <a:srgbClr val="FFE44B"/>
            </a:solidFill>
            <a:ln w="9525" cap="flat" cmpd="sng">
              <a:solidFill>
                <a:srgbClr val="FFE44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" name="38 Rectángulo"/>
            <p:cNvSpPr/>
            <p:nvPr/>
          </p:nvSpPr>
          <p:spPr>
            <a:xfrm>
              <a:off x="769050" y="1657200"/>
              <a:ext cx="1507500" cy="466800"/>
            </a:xfrm>
            <a:prstGeom prst="rect">
              <a:avLst/>
            </a:prstGeom>
            <a:solidFill>
              <a:srgbClr val="FFE44B"/>
            </a:solidFill>
            <a:ln w="9525" cap="flat" cmpd="sng">
              <a:solidFill>
                <a:srgbClr val="FFE44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4" name="40 Cuadro de texto"/>
            <p:cNvSpPr txBox="1"/>
            <p:nvPr/>
          </p:nvSpPr>
          <p:spPr>
            <a:xfrm>
              <a:off x="-254891" y="1245824"/>
              <a:ext cx="1043100" cy="3475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Áreas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 apoyo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5" name="41 Cuadro de texto"/>
            <p:cNvSpPr txBox="1"/>
            <p:nvPr/>
          </p:nvSpPr>
          <p:spPr>
            <a:xfrm>
              <a:off x="4890633" y="600114"/>
              <a:ext cx="1676250" cy="571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OFICINA PROTOCOLARIA</a:t>
              </a:r>
              <a:r>
                <a:rPr lang="es-ES" sz="14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6" name="42 Cuadro de texto"/>
            <p:cNvSpPr txBox="1"/>
            <p:nvPr/>
          </p:nvSpPr>
          <p:spPr>
            <a:xfrm>
              <a:off x="2412225" y="149099"/>
              <a:ext cx="2152800" cy="4351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3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SECRETARÍA DE COMUNICACIONES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43 Rectángulo redondeado"/>
            <p:cNvSpPr/>
            <p:nvPr/>
          </p:nvSpPr>
          <p:spPr>
            <a:xfrm>
              <a:off x="75409" y="3351767"/>
              <a:ext cx="1425601" cy="499484"/>
            </a:xfrm>
            <a:prstGeom prst="roundRect">
              <a:avLst>
                <a:gd name="adj" fmla="val 16667"/>
              </a:avLst>
            </a:prstGeom>
            <a:solidFill>
              <a:srgbClr val="FFC40A"/>
            </a:solidFill>
            <a:ln w="28575" cap="flat" cmpd="sng">
              <a:solidFill>
                <a:srgbClr val="FFC40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8" name="44 Rectángulo redondeado"/>
            <p:cNvSpPr/>
            <p:nvPr/>
          </p:nvSpPr>
          <p:spPr>
            <a:xfrm>
              <a:off x="1643412" y="3377833"/>
              <a:ext cx="1578900" cy="468258"/>
            </a:xfrm>
            <a:prstGeom prst="roundRect">
              <a:avLst>
                <a:gd name="adj" fmla="val 16667"/>
              </a:avLst>
            </a:prstGeom>
            <a:solidFill>
              <a:srgbClr val="39EE1E"/>
            </a:solidFill>
            <a:ln w="9525" cap="flat" cmpd="sng">
              <a:solidFill>
                <a:srgbClr val="39EE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9" name="45 Rectángulo redondeado"/>
            <p:cNvSpPr/>
            <p:nvPr/>
          </p:nvSpPr>
          <p:spPr>
            <a:xfrm>
              <a:off x="3322925" y="3371563"/>
              <a:ext cx="1809900" cy="496599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0" name="46 Rectángulo redondeado"/>
            <p:cNvSpPr/>
            <p:nvPr/>
          </p:nvSpPr>
          <p:spPr>
            <a:xfrm>
              <a:off x="5268323" y="3330452"/>
              <a:ext cx="1507500" cy="542113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21" name="47 Conector recto de flecha"/>
            <p:cNvCxnSpPr/>
            <p:nvPr/>
          </p:nvCxnSpPr>
          <p:spPr>
            <a:xfrm rot="10800000" flipH="1">
              <a:off x="2590800" y="1597800"/>
              <a:ext cx="895200" cy="24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2" name="48 Conector recto de flecha"/>
            <p:cNvCxnSpPr/>
            <p:nvPr/>
          </p:nvCxnSpPr>
          <p:spPr>
            <a:xfrm>
              <a:off x="2590800" y="1246800"/>
              <a:ext cx="0" cy="6963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3" name="49 Conector recto de flecha"/>
            <p:cNvCxnSpPr/>
            <p:nvPr/>
          </p:nvCxnSpPr>
          <p:spPr>
            <a:xfrm>
              <a:off x="2290725" y="1254900"/>
              <a:ext cx="285900" cy="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4" name="50 Conector recto de flecha"/>
            <p:cNvCxnSpPr/>
            <p:nvPr/>
          </p:nvCxnSpPr>
          <p:spPr>
            <a:xfrm>
              <a:off x="2278725" y="1951500"/>
              <a:ext cx="285900" cy="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5" name="51 Conector recto de flecha"/>
            <p:cNvCxnSpPr/>
            <p:nvPr/>
          </p:nvCxnSpPr>
          <p:spPr>
            <a:xfrm rot="10800000" flipH="1">
              <a:off x="3486225" y="2427637"/>
              <a:ext cx="895200" cy="24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26" name="52 Proceso alternativo"/>
            <p:cNvSpPr/>
            <p:nvPr/>
          </p:nvSpPr>
          <p:spPr>
            <a:xfrm>
              <a:off x="4381425" y="2181199"/>
              <a:ext cx="1700100" cy="543000"/>
            </a:xfrm>
            <a:prstGeom prst="flowChartAlternateProcess">
              <a:avLst/>
            </a:prstGeom>
            <a:solidFill>
              <a:srgbClr val="FFE599"/>
            </a:solidFill>
            <a:ln w="9525" cap="flat" cmpd="sng">
              <a:solidFill>
                <a:srgbClr val="FFE5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27" name="53 Conector recto de flecha"/>
            <p:cNvCxnSpPr/>
            <p:nvPr/>
          </p:nvCxnSpPr>
          <p:spPr>
            <a:xfrm>
              <a:off x="2433675" y="3067050"/>
              <a:ext cx="0" cy="3333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8" name="54 Conector recto de flecha"/>
            <p:cNvCxnSpPr/>
            <p:nvPr/>
          </p:nvCxnSpPr>
          <p:spPr>
            <a:xfrm>
              <a:off x="6239025" y="3043825"/>
              <a:ext cx="0" cy="3333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9" name="55 Conector recto de flecha"/>
            <p:cNvCxnSpPr/>
            <p:nvPr/>
          </p:nvCxnSpPr>
          <p:spPr>
            <a:xfrm>
              <a:off x="620425" y="3043825"/>
              <a:ext cx="8100" cy="3279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30" name="56 Conector recto de flecha"/>
            <p:cNvCxnSpPr/>
            <p:nvPr/>
          </p:nvCxnSpPr>
          <p:spPr>
            <a:xfrm>
              <a:off x="4237250" y="3041125"/>
              <a:ext cx="0" cy="3333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31" name="57 Cuadro de texto"/>
            <p:cNvSpPr txBox="1"/>
            <p:nvPr/>
          </p:nvSpPr>
          <p:spPr>
            <a:xfrm>
              <a:off x="-40600" y="3491491"/>
              <a:ext cx="1633039" cy="354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14000"/>
                </a:lnSpc>
                <a:spcAft>
                  <a:spcPts val="0"/>
                </a:spcAft>
              </a:pPr>
              <a:r>
                <a:rPr lang="es-ES" sz="13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INFORMATIVO</a:t>
              </a:r>
              <a:r>
                <a:rPr lang="es-ES" sz="13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2" name="58 Cuadro de texto"/>
            <p:cNvSpPr txBox="1"/>
            <p:nvPr/>
          </p:nvSpPr>
          <p:spPr>
            <a:xfrm>
              <a:off x="1672016" y="3472603"/>
              <a:ext cx="1578901" cy="333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INSTITUCIONAL</a:t>
              </a:r>
              <a:r>
                <a:rPr lang="es-ES" sz="11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3" name="59 Cuadro de texto"/>
            <p:cNvSpPr txBox="1"/>
            <p:nvPr/>
          </p:nvSpPr>
          <p:spPr>
            <a:xfrm>
              <a:off x="3262100" y="3487579"/>
              <a:ext cx="1950300" cy="466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14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ORGANIZACIONAL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4" name="60 Cuadro de texto"/>
            <p:cNvSpPr txBox="1"/>
            <p:nvPr/>
          </p:nvSpPr>
          <p:spPr>
            <a:xfrm>
              <a:off x="5265466" y="3428876"/>
              <a:ext cx="1517526" cy="42645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14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DESARROLLO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14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SOCIAL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5" name="61 Cuadro de texto"/>
            <p:cNvSpPr txBox="1"/>
            <p:nvPr/>
          </p:nvSpPr>
          <p:spPr>
            <a:xfrm>
              <a:off x="4584974" y="2194812"/>
              <a:ext cx="1293000" cy="4668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OFICINA DE LAS TICS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6" name="62 Cuadro de texto"/>
            <p:cNvSpPr txBox="1"/>
            <p:nvPr/>
          </p:nvSpPr>
          <p:spPr>
            <a:xfrm>
              <a:off x="727134" y="1122737"/>
              <a:ext cx="1571676" cy="354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Administrativa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7" name="63 Cuadro de texto"/>
            <p:cNvSpPr txBox="1"/>
            <p:nvPr/>
          </p:nvSpPr>
          <p:spPr>
            <a:xfrm>
              <a:off x="788209" y="1653299"/>
              <a:ext cx="1469100" cy="42175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Diseño y apoyo  audiovisual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38" name="Rectángulo 37"/>
          <p:cNvSpPr/>
          <p:nvPr/>
        </p:nvSpPr>
        <p:spPr>
          <a:xfrm>
            <a:off x="7705041" y="2814272"/>
            <a:ext cx="4018386" cy="1056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CuadroTexto 38"/>
          <p:cNvSpPr txBox="1"/>
          <p:nvPr/>
        </p:nvSpPr>
        <p:spPr>
          <a:xfrm>
            <a:off x="7705041" y="2885377"/>
            <a:ext cx="41023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ORGANIGRAMA</a:t>
            </a:r>
            <a:r>
              <a:rPr lang="es-MX" sz="4800" b="1" dirty="0" smtClean="0">
                <a:solidFill>
                  <a:srgbClr val="002060"/>
                </a:solidFill>
              </a:rPr>
              <a:t> </a:t>
            </a:r>
          </a:p>
          <a:p>
            <a:endParaRPr lang="es-MX" dirty="0"/>
          </a:p>
        </p:txBody>
      </p:sp>
      <p:pic>
        <p:nvPicPr>
          <p:cNvPr id="4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2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264323" y="61974"/>
            <a:ext cx="7731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846160" y="1244667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OFICINA PROTOCOLARIA  </a:t>
            </a:r>
          </a:p>
          <a:p>
            <a:endParaRPr lang="es-MX" dirty="0"/>
          </a:p>
        </p:txBody>
      </p:sp>
      <p:grpSp>
        <p:nvGrpSpPr>
          <p:cNvPr id="6" name="Grupo 5"/>
          <p:cNvGrpSpPr/>
          <p:nvPr/>
        </p:nvGrpSpPr>
        <p:grpSpPr>
          <a:xfrm>
            <a:off x="1064525" y="2663742"/>
            <a:ext cx="7260609" cy="3293982"/>
            <a:chOff x="285750" y="662100"/>
            <a:chExt cx="5905500" cy="3009633"/>
          </a:xfrm>
        </p:grpSpPr>
        <p:sp>
          <p:nvSpPr>
            <p:cNvPr id="7" name="65 Rectángulo redondeado"/>
            <p:cNvSpPr/>
            <p:nvPr/>
          </p:nvSpPr>
          <p:spPr>
            <a:xfrm>
              <a:off x="285750" y="1447800"/>
              <a:ext cx="2621700" cy="1343100"/>
            </a:xfrm>
            <a:prstGeom prst="roundRect">
              <a:avLst>
                <a:gd name="adj" fmla="val 16667"/>
              </a:avLst>
            </a:prstGeom>
            <a:solidFill>
              <a:srgbClr val="FFD966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8" name="66 Cuadro de texto"/>
            <p:cNvSpPr txBox="1"/>
            <p:nvPr/>
          </p:nvSpPr>
          <p:spPr>
            <a:xfrm>
              <a:off x="294150" y="1592825"/>
              <a:ext cx="26217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400" dirty="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OFICINA PROTOCOLARIA</a:t>
              </a:r>
              <a:r>
                <a:rPr lang="es-ES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9" name="67 Rectángulo redondeado"/>
            <p:cNvSpPr/>
            <p:nvPr/>
          </p:nvSpPr>
          <p:spPr>
            <a:xfrm>
              <a:off x="3838412" y="662100"/>
              <a:ext cx="2295599" cy="1009425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0" name="68 Cuadro de texto"/>
            <p:cNvSpPr txBox="1"/>
            <p:nvPr/>
          </p:nvSpPr>
          <p:spPr>
            <a:xfrm>
              <a:off x="3867150" y="742203"/>
              <a:ext cx="2295599" cy="10092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8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Asesoría de discurso del Alcalde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1" name="69 Rectángulo redondeado"/>
            <p:cNvSpPr/>
            <p:nvPr/>
          </p:nvSpPr>
          <p:spPr>
            <a:xfrm>
              <a:off x="3838650" y="2611252"/>
              <a:ext cx="2352600" cy="1060481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2" name="70 Cuadro de texto"/>
            <p:cNvSpPr txBox="1"/>
            <p:nvPr/>
          </p:nvSpPr>
          <p:spPr>
            <a:xfrm>
              <a:off x="3867150" y="2691354"/>
              <a:ext cx="2295600" cy="84714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8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Asesoría de Imagen del Alcalde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13" name="71 Conector recto de flecha"/>
            <p:cNvCxnSpPr/>
            <p:nvPr/>
          </p:nvCxnSpPr>
          <p:spPr>
            <a:xfrm rot="10800000" flipH="1">
              <a:off x="2924250" y="976350"/>
              <a:ext cx="914400" cy="7191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4" name="72 Conector recto de flecha"/>
            <p:cNvCxnSpPr/>
            <p:nvPr/>
          </p:nvCxnSpPr>
          <p:spPr>
            <a:xfrm>
              <a:off x="2905125" y="2647950"/>
              <a:ext cx="933600" cy="6288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  <p:pic>
        <p:nvPicPr>
          <p:cNvPr id="15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5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73456" y="862860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ÁREAS DE APOYO </a:t>
            </a:r>
          </a:p>
          <a:p>
            <a:endParaRPr lang="es-MX" dirty="0"/>
          </a:p>
        </p:txBody>
      </p:sp>
      <p:grpSp>
        <p:nvGrpSpPr>
          <p:cNvPr id="15" name="163 Grupo"/>
          <p:cNvGrpSpPr/>
          <p:nvPr/>
        </p:nvGrpSpPr>
        <p:grpSpPr>
          <a:xfrm>
            <a:off x="402280" y="1970856"/>
            <a:ext cx="8769539" cy="4525809"/>
            <a:chOff x="-26825" y="248049"/>
            <a:chExt cx="6325600" cy="4796351"/>
          </a:xfrm>
        </p:grpSpPr>
        <p:sp>
          <p:nvSpPr>
            <p:cNvPr id="16" name="164 Rectángulo"/>
            <p:cNvSpPr/>
            <p:nvPr/>
          </p:nvSpPr>
          <p:spPr>
            <a:xfrm>
              <a:off x="1674350" y="3434600"/>
              <a:ext cx="1809600" cy="962100"/>
            </a:xfrm>
            <a:prstGeom prst="rect">
              <a:avLst/>
            </a:prstGeom>
            <a:solidFill>
              <a:srgbClr val="FFC408"/>
            </a:solidFill>
            <a:ln w="9525" cap="flat" cmpd="sng">
              <a:solidFill>
                <a:srgbClr val="FFC40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165 Rectángulo redondeado"/>
            <p:cNvSpPr/>
            <p:nvPr/>
          </p:nvSpPr>
          <p:spPr>
            <a:xfrm>
              <a:off x="4231850" y="3512300"/>
              <a:ext cx="2009700" cy="6477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8" name="166 Rectángulo redondeado"/>
            <p:cNvSpPr/>
            <p:nvPr/>
          </p:nvSpPr>
          <p:spPr>
            <a:xfrm>
              <a:off x="4231850" y="4396700"/>
              <a:ext cx="2009700" cy="6477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9" name="167 Cuadro de texto"/>
            <p:cNvSpPr txBox="1"/>
            <p:nvPr/>
          </p:nvSpPr>
          <p:spPr>
            <a:xfrm>
              <a:off x="4441400" y="3506851"/>
              <a:ext cx="1657201" cy="10026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2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TESORERÍA Y PRESUPUESTO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0" name="168 Rectángulo redondeado"/>
            <p:cNvSpPr/>
            <p:nvPr/>
          </p:nvSpPr>
          <p:spPr>
            <a:xfrm>
              <a:off x="4231850" y="2786900"/>
              <a:ext cx="2009700" cy="6477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1" name="169 Cuadro de texto"/>
            <p:cNvSpPr txBox="1"/>
            <p:nvPr/>
          </p:nvSpPr>
          <p:spPr>
            <a:xfrm>
              <a:off x="4360475" y="2813587"/>
              <a:ext cx="1809600" cy="80487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ADMINISTRACIÓN GENERAL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2" name="170 Cuadro de texto"/>
            <p:cNvSpPr txBox="1"/>
            <p:nvPr/>
          </p:nvSpPr>
          <p:spPr>
            <a:xfrm>
              <a:off x="4408100" y="4590075"/>
              <a:ext cx="1657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COMPRAS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3" name="171 Cuadro de texto"/>
            <p:cNvSpPr txBox="1"/>
            <p:nvPr/>
          </p:nvSpPr>
          <p:spPr>
            <a:xfrm>
              <a:off x="1674350" y="3587426"/>
              <a:ext cx="1883424" cy="760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ADMINISTRATIVA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4" name="172 Cuadro de texto"/>
            <p:cNvSpPr txBox="1"/>
            <p:nvPr/>
          </p:nvSpPr>
          <p:spPr>
            <a:xfrm>
              <a:off x="-26825" y="2041011"/>
              <a:ext cx="1466700" cy="16175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ÁREAS DE APOYO </a:t>
              </a:r>
              <a:endParaRPr lang="es-MX" sz="11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25" name="173 Conector recto de flecha"/>
            <p:cNvCxnSpPr/>
            <p:nvPr/>
          </p:nvCxnSpPr>
          <p:spPr>
            <a:xfrm rot="10800000" flipH="1">
              <a:off x="3484087" y="3082225"/>
              <a:ext cx="747600" cy="5763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6" name="174 Conector recto de flecha"/>
            <p:cNvCxnSpPr/>
            <p:nvPr/>
          </p:nvCxnSpPr>
          <p:spPr>
            <a:xfrm>
              <a:off x="3483950" y="3915650"/>
              <a:ext cx="747900" cy="12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27" name="175 Conector recto de flecha"/>
            <p:cNvCxnSpPr/>
            <p:nvPr/>
          </p:nvCxnSpPr>
          <p:spPr>
            <a:xfrm>
              <a:off x="3474650" y="4196750"/>
              <a:ext cx="757200" cy="5238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28" name="178 Rectángulo redondeado"/>
            <p:cNvSpPr/>
            <p:nvPr/>
          </p:nvSpPr>
          <p:spPr>
            <a:xfrm>
              <a:off x="4243350" y="4381500"/>
              <a:ext cx="2009700" cy="6477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9" name="179 Cuadro de texto"/>
            <p:cNvSpPr txBox="1"/>
            <p:nvPr/>
          </p:nvSpPr>
          <p:spPr>
            <a:xfrm>
              <a:off x="4512874" y="4481625"/>
              <a:ext cx="1657201" cy="4798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COMPRAS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0" name="180 Rectángulo"/>
            <p:cNvSpPr/>
            <p:nvPr/>
          </p:nvSpPr>
          <p:spPr>
            <a:xfrm>
              <a:off x="1731650" y="613042"/>
              <a:ext cx="1809600" cy="1242407"/>
            </a:xfrm>
            <a:prstGeom prst="rect">
              <a:avLst/>
            </a:prstGeom>
            <a:solidFill>
              <a:srgbClr val="FFC408"/>
            </a:solidFill>
            <a:ln w="9525" cap="flat" cmpd="sng">
              <a:solidFill>
                <a:srgbClr val="FFC40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1" name="181 Cuadro de texto"/>
            <p:cNvSpPr txBox="1"/>
            <p:nvPr/>
          </p:nvSpPr>
          <p:spPr>
            <a:xfrm>
              <a:off x="1760300" y="613042"/>
              <a:ext cx="1752300" cy="124240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r>
                <a:rPr lang="es-ES" sz="16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DISEÑO </a:t>
              </a:r>
              <a:r>
                <a:rPr lang="es-ES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Y APOYO AUDIOVISUAL 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2" name="182 Rectángulo redondeado"/>
            <p:cNvSpPr/>
            <p:nvPr/>
          </p:nvSpPr>
          <p:spPr>
            <a:xfrm>
              <a:off x="4289075" y="248049"/>
              <a:ext cx="2009700" cy="9621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3" name="183 Rectángulo redondeado"/>
            <p:cNvSpPr/>
            <p:nvPr/>
          </p:nvSpPr>
          <p:spPr>
            <a:xfrm>
              <a:off x="4289075" y="1531475"/>
              <a:ext cx="2009700" cy="647700"/>
            </a:xfrm>
            <a:prstGeom prst="roundRect">
              <a:avLst>
                <a:gd name="adj" fmla="val 16667"/>
              </a:avLst>
            </a:prstGeom>
            <a:solidFill>
              <a:srgbClr val="666666"/>
            </a:solidFill>
            <a:ln w="9525" cap="flat" cmpd="sng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4" name="184 Cuadro de texto"/>
            <p:cNvSpPr txBox="1"/>
            <p:nvPr/>
          </p:nvSpPr>
          <p:spPr>
            <a:xfrm>
              <a:off x="4417775" y="248049"/>
              <a:ext cx="1752300" cy="111706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PRODUCCIÓN Y EDICIÓN AUDIOVISUAL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35" name="185 Cuadro de texto"/>
            <p:cNvSpPr txBox="1"/>
            <p:nvPr/>
          </p:nvSpPr>
          <p:spPr>
            <a:xfrm>
              <a:off x="4389125" y="1669625"/>
              <a:ext cx="1657201" cy="509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DISEÑO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36" name="186 Conector recto de flecha"/>
            <p:cNvCxnSpPr/>
            <p:nvPr/>
          </p:nvCxnSpPr>
          <p:spPr>
            <a:xfrm rot="10800000" flipH="1">
              <a:off x="3557775" y="426550"/>
              <a:ext cx="726600" cy="6681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37" name="187 Conector recto de flecha"/>
            <p:cNvCxnSpPr/>
            <p:nvPr/>
          </p:nvCxnSpPr>
          <p:spPr>
            <a:xfrm>
              <a:off x="3541250" y="1243450"/>
              <a:ext cx="747900" cy="612000"/>
            </a:xfrm>
            <a:prstGeom prst="straightConnector1">
              <a:avLst/>
            </a:prstGeom>
            <a:noFill/>
            <a:ln w="28575" cap="flat" cmpd="sng">
              <a:solidFill>
                <a:srgbClr val="20124D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38" name="188 Abrir llave"/>
            <p:cNvSpPr/>
            <p:nvPr/>
          </p:nvSpPr>
          <p:spPr>
            <a:xfrm>
              <a:off x="1220475" y="1061775"/>
              <a:ext cx="353400" cy="31920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rgbClr val="20124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39" name="CuadroTexto 38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4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7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3561" y="3154907"/>
            <a:ext cx="6214785" cy="370309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INVESTIGADORAS</a:t>
            </a:r>
            <a:br>
              <a:rPr lang="es-MX" sz="2800" dirty="0" smtClean="0"/>
            </a:br>
            <a:r>
              <a:rPr lang="es-MX" sz="2800" dirty="0" smtClean="0">
                <a:solidFill>
                  <a:srgbClr val="002060"/>
                </a:solidFill>
              </a:rPr>
              <a:t>Luz </a:t>
            </a:r>
            <a:r>
              <a:rPr lang="es-MX" sz="2800" dirty="0" smtClean="0">
                <a:solidFill>
                  <a:srgbClr val="002060"/>
                </a:solidFill>
              </a:rPr>
              <a:t>Evelys Cañas Cuesta </a:t>
            </a:r>
            <a:br>
              <a:rPr lang="es-MX" sz="2800" dirty="0" smtClean="0">
                <a:solidFill>
                  <a:srgbClr val="00206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Wendy </a:t>
            </a:r>
            <a:r>
              <a:rPr lang="es-MX" sz="2800" dirty="0" smtClean="0">
                <a:solidFill>
                  <a:srgbClr val="002060"/>
                </a:solidFill>
              </a:rPr>
              <a:t>Alexandra Castillo </a:t>
            </a:r>
            <a:r>
              <a:rPr lang="es-MX" sz="2800" dirty="0" smtClean="0">
                <a:solidFill>
                  <a:srgbClr val="002060"/>
                </a:solidFill>
              </a:rPr>
              <a:t>Camaño</a:t>
            </a:r>
            <a:br>
              <a:rPr lang="es-MX" sz="2800" dirty="0" smtClean="0">
                <a:solidFill>
                  <a:srgbClr val="00206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María José Melendez Miranda</a:t>
            </a:r>
            <a:br>
              <a:rPr lang="es-MX" sz="2800" dirty="0" smtClean="0">
                <a:solidFill>
                  <a:srgbClr val="00206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Mónica Paola </a:t>
            </a:r>
            <a:r>
              <a:rPr lang="es-MX" sz="2800" dirty="0" smtClean="0">
                <a:solidFill>
                  <a:srgbClr val="002060"/>
                </a:solidFill>
              </a:rPr>
              <a:t>Pérez Lecompte 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>
                <a:solidFill>
                  <a:srgbClr val="00B0F0"/>
                </a:solidFill>
              </a:rPr>
              <a:t>TUTOR</a:t>
            </a:r>
            <a:br>
              <a:rPr lang="es-MX" sz="2800" dirty="0" smtClean="0">
                <a:solidFill>
                  <a:srgbClr val="00B0F0"/>
                </a:solidFill>
              </a:rPr>
            </a:br>
            <a:r>
              <a:rPr lang="es-MX" sz="2800" dirty="0" smtClean="0">
                <a:solidFill>
                  <a:srgbClr val="002060"/>
                </a:solidFill>
              </a:rPr>
              <a:t>Alexandra Clavijo Guerra </a:t>
            </a:r>
            <a:endParaRPr lang="es-MX" sz="2800" dirty="0">
              <a:solidFill>
                <a:srgbClr val="002060"/>
              </a:solidFill>
            </a:endParaRPr>
          </a:p>
        </p:txBody>
      </p:sp>
      <p:pic>
        <p:nvPicPr>
          <p:cNvPr id="2560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61" y="1386901"/>
            <a:ext cx="3580767" cy="176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3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46160" y="1244667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OFICINA DE LAS TICS   </a:t>
            </a:r>
          </a:p>
          <a:p>
            <a:endParaRPr lang="es-MX" dirty="0"/>
          </a:p>
        </p:txBody>
      </p:sp>
      <p:grpSp>
        <p:nvGrpSpPr>
          <p:cNvPr id="15" name="189 Grupo"/>
          <p:cNvGrpSpPr/>
          <p:nvPr/>
        </p:nvGrpSpPr>
        <p:grpSpPr>
          <a:xfrm>
            <a:off x="1269242" y="2352663"/>
            <a:ext cx="7039489" cy="3731409"/>
            <a:chOff x="90624" y="1978396"/>
            <a:chExt cx="5732396" cy="2871152"/>
          </a:xfrm>
        </p:grpSpPr>
        <p:sp>
          <p:nvSpPr>
            <p:cNvPr id="16" name="190 Rectángulo redondeado"/>
            <p:cNvSpPr/>
            <p:nvPr/>
          </p:nvSpPr>
          <p:spPr>
            <a:xfrm>
              <a:off x="314725" y="2893025"/>
              <a:ext cx="2060100" cy="1287600"/>
            </a:xfrm>
            <a:prstGeom prst="roundRect">
              <a:avLst>
                <a:gd name="adj" fmla="val 16667"/>
              </a:avLst>
            </a:prstGeom>
            <a:solidFill>
              <a:srgbClr val="FFDE81"/>
            </a:solidFill>
            <a:ln>
              <a:noFill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191 Cuadro de texto"/>
            <p:cNvSpPr txBox="1"/>
            <p:nvPr/>
          </p:nvSpPr>
          <p:spPr>
            <a:xfrm>
              <a:off x="90624" y="2893025"/>
              <a:ext cx="2508300" cy="12064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OFICINA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 LAS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b="1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TICS</a:t>
              </a:r>
              <a:r>
                <a:rPr lang="es-ES" sz="24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8" name="192 Cuadro de texto"/>
            <p:cNvSpPr txBox="1"/>
            <p:nvPr/>
          </p:nvSpPr>
          <p:spPr>
            <a:xfrm>
              <a:off x="3399064" y="2633848"/>
              <a:ext cx="2423956" cy="178690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>
                  <a:solidFill>
                    <a:srgbClr val="20124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PROYECTOS DE INTERVENCIÓN CON ÉNFASIS EN TECNOLOGÍAS E INFORMACIÓN.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9" name="193 Abrir llave"/>
            <p:cNvSpPr/>
            <p:nvPr/>
          </p:nvSpPr>
          <p:spPr>
            <a:xfrm>
              <a:off x="2642000" y="1978396"/>
              <a:ext cx="1077601" cy="2871152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20" name="CuadroTexto 19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21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28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46160" y="1244667"/>
            <a:ext cx="8666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COMUNICACIÓN INFORMATIVA </a:t>
            </a:r>
          </a:p>
          <a:p>
            <a:endParaRPr lang="es-MX" dirty="0"/>
          </a:p>
        </p:txBody>
      </p:sp>
      <p:grpSp>
        <p:nvGrpSpPr>
          <p:cNvPr id="10" name="194 Grupo"/>
          <p:cNvGrpSpPr/>
          <p:nvPr/>
        </p:nvGrpSpPr>
        <p:grpSpPr>
          <a:xfrm>
            <a:off x="504675" y="2251070"/>
            <a:ext cx="8062926" cy="4381742"/>
            <a:chOff x="-375149" y="161735"/>
            <a:chExt cx="9246708" cy="6064465"/>
          </a:xfrm>
        </p:grpSpPr>
        <p:sp>
          <p:nvSpPr>
            <p:cNvPr id="11" name="195 Rectángulo redondeado"/>
            <p:cNvSpPr/>
            <p:nvPr/>
          </p:nvSpPr>
          <p:spPr>
            <a:xfrm>
              <a:off x="-39582" y="2303654"/>
              <a:ext cx="2644866" cy="1495422"/>
            </a:xfrm>
            <a:prstGeom prst="roundRect">
              <a:avLst>
                <a:gd name="adj" fmla="val 16667"/>
              </a:avLst>
            </a:prstGeom>
            <a:solidFill>
              <a:srgbClr val="FFCE30"/>
            </a:solidFill>
            <a:ln w="9525" cap="flat" cmpd="sng">
              <a:solidFill>
                <a:srgbClr val="FFCE3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2" name="196 Cuadro de texto"/>
            <p:cNvSpPr txBox="1"/>
            <p:nvPr/>
          </p:nvSpPr>
          <p:spPr>
            <a:xfrm>
              <a:off x="-375149" y="2460581"/>
              <a:ext cx="3411361" cy="125136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4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INFORMATIVO</a:t>
              </a:r>
              <a:endParaRPr lang="es-MX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13" name="197 Conector recto de flecha"/>
            <p:cNvCxnSpPr/>
            <p:nvPr/>
          </p:nvCxnSpPr>
          <p:spPr>
            <a:xfrm rot="10800000" flipH="1">
              <a:off x="2527425" y="1452775"/>
              <a:ext cx="1106400" cy="972900"/>
            </a:xfrm>
            <a:prstGeom prst="straightConnector1">
              <a:avLst/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14" name="198 Rectángulo redondeado"/>
            <p:cNvSpPr/>
            <p:nvPr/>
          </p:nvSpPr>
          <p:spPr>
            <a:xfrm>
              <a:off x="3633750" y="723302"/>
              <a:ext cx="2031599" cy="1721549"/>
            </a:xfrm>
            <a:prstGeom prst="roundRect">
              <a:avLst>
                <a:gd name="adj" fmla="val 16667"/>
              </a:avLst>
            </a:prstGeom>
            <a:solidFill>
              <a:srgbClr val="FFE599"/>
            </a:solidFill>
            <a:ln w="9525" cap="flat" cmpd="sng">
              <a:solidFill>
                <a:srgbClr val="FFE5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0" name="199 Cuadro de texto"/>
            <p:cNvSpPr txBox="1"/>
            <p:nvPr/>
          </p:nvSpPr>
          <p:spPr>
            <a:xfrm>
              <a:off x="3549534" y="966350"/>
              <a:ext cx="2115815" cy="138302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8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MEDIOS PROPIOS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1" name="200 Rectángulo redondeado"/>
            <p:cNvSpPr/>
            <p:nvPr/>
          </p:nvSpPr>
          <p:spPr>
            <a:xfrm>
              <a:off x="3633750" y="4276752"/>
              <a:ext cx="2031599" cy="1657445"/>
            </a:xfrm>
            <a:prstGeom prst="roundRect">
              <a:avLst>
                <a:gd name="adj" fmla="val 16667"/>
              </a:avLst>
            </a:prstGeom>
            <a:solidFill>
              <a:srgbClr val="FFE599"/>
            </a:solidFill>
            <a:ln w="9525" cap="flat" cmpd="sng">
              <a:solidFill>
                <a:srgbClr val="FFE5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2" name="201 Cuadro de texto"/>
            <p:cNvSpPr txBox="1"/>
            <p:nvPr/>
          </p:nvSpPr>
          <p:spPr>
            <a:xfrm>
              <a:off x="3549534" y="4743175"/>
              <a:ext cx="2249652" cy="97841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PRENSA 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23" name="202 Conector recto de flecha"/>
            <p:cNvCxnSpPr/>
            <p:nvPr/>
          </p:nvCxnSpPr>
          <p:spPr>
            <a:xfrm>
              <a:off x="2365275" y="3799075"/>
              <a:ext cx="1330500" cy="944100"/>
            </a:xfrm>
            <a:prstGeom prst="straightConnector1">
              <a:avLst/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24" name="203 Abrir llave"/>
            <p:cNvSpPr/>
            <p:nvPr/>
          </p:nvSpPr>
          <p:spPr>
            <a:xfrm>
              <a:off x="5846425" y="170100"/>
              <a:ext cx="543600" cy="25656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5" name="204 Abrir llave"/>
            <p:cNvSpPr/>
            <p:nvPr/>
          </p:nvSpPr>
          <p:spPr>
            <a:xfrm>
              <a:off x="5846425" y="3660600"/>
              <a:ext cx="543600" cy="25656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6" name="205 Cuadro de texto"/>
            <p:cNvSpPr txBox="1"/>
            <p:nvPr/>
          </p:nvSpPr>
          <p:spPr>
            <a:xfrm>
              <a:off x="6285149" y="161735"/>
              <a:ext cx="2365201" cy="257396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EDITORIAL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8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PORTAL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WEB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8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4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SOCIAL MEDIA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7" name="206 Cerrar llave"/>
            <p:cNvSpPr/>
            <p:nvPr/>
          </p:nvSpPr>
          <p:spPr>
            <a:xfrm>
              <a:off x="8173650" y="170100"/>
              <a:ext cx="476700" cy="25656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8" name="207 Cuadro de texto"/>
            <p:cNvSpPr txBox="1"/>
            <p:nvPr/>
          </p:nvSpPr>
          <p:spPr>
            <a:xfrm>
              <a:off x="6277510" y="3950296"/>
              <a:ext cx="2594049" cy="198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NACIONAL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INTERNACIONAL  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9" name="208 Cerrar llave"/>
            <p:cNvSpPr/>
            <p:nvPr/>
          </p:nvSpPr>
          <p:spPr>
            <a:xfrm>
              <a:off x="8278525" y="3660600"/>
              <a:ext cx="476700" cy="25656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30" name="CuadroTexto 29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31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0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09359" y="1261678"/>
            <a:ext cx="10472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COMUNICACIÓN INSTITUCIONAL </a:t>
            </a:r>
          </a:p>
          <a:p>
            <a:endParaRPr lang="es-MX" dirty="0"/>
          </a:p>
        </p:txBody>
      </p:sp>
      <p:grpSp>
        <p:nvGrpSpPr>
          <p:cNvPr id="10" name="Grupo 9"/>
          <p:cNvGrpSpPr/>
          <p:nvPr/>
        </p:nvGrpSpPr>
        <p:grpSpPr>
          <a:xfrm>
            <a:off x="1602175" y="2416042"/>
            <a:ext cx="7899007" cy="3807337"/>
            <a:chOff x="505475" y="1285975"/>
            <a:chExt cx="6723600" cy="3566975"/>
          </a:xfrm>
        </p:grpSpPr>
        <p:sp>
          <p:nvSpPr>
            <p:cNvPr id="11" name="120 Rectángulo redondeado"/>
            <p:cNvSpPr/>
            <p:nvPr/>
          </p:nvSpPr>
          <p:spPr>
            <a:xfrm>
              <a:off x="505475" y="2139550"/>
              <a:ext cx="2746800" cy="1421100"/>
            </a:xfrm>
            <a:prstGeom prst="roundRect">
              <a:avLst>
                <a:gd name="adj" fmla="val 16667"/>
              </a:avLst>
            </a:prstGeom>
            <a:solidFill>
              <a:srgbClr val="15D86E"/>
            </a:solidFill>
            <a:ln w="9525" cap="flat" cmpd="sng">
              <a:solidFill>
                <a:srgbClr val="15D86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2" name="121 Cuadro de texto"/>
            <p:cNvSpPr txBox="1"/>
            <p:nvPr/>
          </p:nvSpPr>
          <p:spPr>
            <a:xfrm>
              <a:off x="629375" y="2401824"/>
              <a:ext cx="2622900" cy="610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2800" b="1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INSTITUCIONAL</a:t>
              </a:r>
              <a:endParaRPr lang="es-MX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" name="122 Cuadro de texto"/>
            <p:cNvSpPr txBox="1"/>
            <p:nvPr/>
          </p:nvSpPr>
          <p:spPr>
            <a:xfrm>
              <a:off x="3509675" y="1285975"/>
              <a:ext cx="3719400" cy="142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POSICIONAMIENTO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 LA IMAGEN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INSTITUCIONAL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 NIVEL EXTERNO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4" name="123 Abrir llave"/>
            <p:cNvSpPr/>
            <p:nvPr/>
          </p:nvSpPr>
          <p:spPr>
            <a:xfrm>
              <a:off x="3576525" y="1285975"/>
              <a:ext cx="448200" cy="33381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0" name="124 Cuadro de texto"/>
            <p:cNvSpPr txBox="1"/>
            <p:nvPr/>
          </p:nvSpPr>
          <p:spPr>
            <a:xfrm>
              <a:off x="3395025" y="3431850"/>
              <a:ext cx="3719400" cy="142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RELACIONES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PÚBLICAS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R.R.P.P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21" name="CuadroTexto 20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5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09359" y="1261678"/>
            <a:ext cx="10472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COMUNICACIÓN ORGANIZACIONAL  </a:t>
            </a:r>
          </a:p>
          <a:p>
            <a:endParaRPr lang="es-MX" dirty="0"/>
          </a:p>
        </p:txBody>
      </p:sp>
      <p:grpSp>
        <p:nvGrpSpPr>
          <p:cNvPr id="15" name="209 Grupo"/>
          <p:cNvGrpSpPr/>
          <p:nvPr/>
        </p:nvGrpSpPr>
        <p:grpSpPr>
          <a:xfrm>
            <a:off x="929525" y="2369674"/>
            <a:ext cx="7941519" cy="3923848"/>
            <a:chOff x="39650" y="1281075"/>
            <a:chExt cx="7205172" cy="3671951"/>
          </a:xfrm>
        </p:grpSpPr>
        <p:sp>
          <p:nvSpPr>
            <p:cNvPr id="16" name="210 Rectángulo redondeado"/>
            <p:cNvSpPr/>
            <p:nvPr/>
          </p:nvSpPr>
          <p:spPr>
            <a:xfrm>
              <a:off x="39650" y="2349375"/>
              <a:ext cx="3489125" cy="1354200"/>
            </a:xfrm>
            <a:prstGeom prst="roundRect">
              <a:avLst>
                <a:gd name="adj" fmla="val 16667"/>
              </a:avLst>
            </a:prstGeom>
            <a:solidFill>
              <a:srgbClr val="F33232"/>
            </a:solidFill>
            <a:ln w="9525" cap="flat" cmpd="sng">
              <a:solidFill>
                <a:srgbClr val="F3323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211 Cuadro de texto"/>
            <p:cNvSpPr txBox="1"/>
            <p:nvPr/>
          </p:nvSpPr>
          <p:spPr>
            <a:xfrm>
              <a:off x="151091" y="2602063"/>
              <a:ext cx="3639433" cy="1068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2800" b="1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ORGANIZACIONAL</a:t>
              </a:r>
              <a:r>
                <a:rPr lang="es-ES" sz="11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cxnSp>
          <p:nvCxnSpPr>
            <p:cNvPr id="18" name="212 Conector recto de flecha"/>
            <p:cNvCxnSpPr/>
            <p:nvPr/>
          </p:nvCxnSpPr>
          <p:spPr>
            <a:xfrm rot="10800000" flipH="1">
              <a:off x="3528775" y="2053875"/>
              <a:ext cx="1125600" cy="934500"/>
            </a:xfrm>
            <a:prstGeom prst="straightConnector1">
              <a:avLst/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9" name="213 Conector recto de flecha"/>
            <p:cNvCxnSpPr/>
            <p:nvPr/>
          </p:nvCxnSpPr>
          <p:spPr>
            <a:xfrm>
              <a:off x="3528775" y="3284050"/>
              <a:ext cx="1087200" cy="915600"/>
            </a:xfrm>
            <a:prstGeom prst="straightConnector1">
              <a:avLst/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lg" len="lg"/>
              <a:tailEnd type="none" w="lg" len="lg"/>
            </a:ln>
          </p:spPr>
        </p:cxnSp>
        <p:sp>
          <p:nvSpPr>
            <p:cNvPr id="21" name="214 Rectángulo redondeado"/>
            <p:cNvSpPr/>
            <p:nvPr/>
          </p:nvSpPr>
          <p:spPr>
            <a:xfrm>
              <a:off x="4654375" y="1281075"/>
              <a:ext cx="2508300" cy="1068300"/>
            </a:xfrm>
            <a:prstGeom prst="roundRect">
              <a:avLst>
                <a:gd name="adj" fmla="val 16667"/>
              </a:avLst>
            </a:prstGeom>
            <a:solidFill>
              <a:srgbClr val="EA9999"/>
            </a:solidFill>
            <a:ln w="9525" cap="flat" cmpd="sng">
              <a:solidFill>
                <a:srgbClr val="EA99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2" name="215 Rectángulo redondeado"/>
            <p:cNvSpPr/>
            <p:nvPr/>
          </p:nvSpPr>
          <p:spPr>
            <a:xfrm>
              <a:off x="4615974" y="3703576"/>
              <a:ext cx="2508300" cy="1249450"/>
            </a:xfrm>
            <a:prstGeom prst="roundRect">
              <a:avLst>
                <a:gd name="adj" fmla="val 16667"/>
              </a:avLst>
            </a:prstGeom>
            <a:solidFill>
              <a:srgbClr val="EA9999"/>
            </a:solidFill>
            <a:ln w="9525" cap="flat" cmpd="sng">
              <a:solidFill>
                <a:srgbClr val="EA99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3" name="216 Cuadro de texto"/>
            <p:cNvSpPr txBox="1"/>
            <p:nvPr/>
          </p:nvSpPr>
          <p:spPr>
            <a:xfrm>
              <a:off x="4878941" y="1333575"/>
              <a:ext cx="2217450" cy="963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MEDIOS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000" dirty="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INTERNOS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4" name="217 Cuadro de texto"/>
            <p:cNvSpPr txBox="1"/>
            <p:nvPr/>
          </p:nvSpPr>
          <p:spPr>
            <a:xfrm>
              <a:off x="4445767" y="3799153"/>
              <a:ext cx="2799055" cy="115387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8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ESTRATEGIAS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1800">
                  <a:solidFill>
                    <a:srgbClr val="351C7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INTERNAS 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25" name="CuadroTexto 24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85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77193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15206" y="864690"/>
            <a:ext cx="10472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1">
                    <a:lumMod val="75000"/>
                  </a:schemeClr>
                </a:solidFill>
              </a:rPr>
              <a:t>COMUNICACIÓN PARA EL</a:t>
            </a:r>
          </a:p>
          <a:p>
            <a:r>
              <a:rPr lang="es-MX" sz="3600" b="1" dirty="0" smtClean="0">
                <a:solidFill>
                  <a:schemeClr val="accent1">
                    <a:lumMod val="75000"/>
                  </a:schemeClr>
                </a:solidFill>
              </a:rPr>
              <a:t> DESARROLLO SOCIAL </a:t>
            </a:r>
          </a:p>
          <a:p>
            <a:endParaRPr lang="es-MX" dirty="0"/>
          </a:p>
        </p:txBody>
      </p:sp>
      <p:grpSp>
        <p:nvGrpSpPr>
          <p:cNvPr id="14" name="218 Grupo"/>
          <p:cNvGrpSpPr/>
          <p:nvPr/>
        </p:nvGrpSpPr>
        <p:grpSpPr>
          <a:xfrm>
            <a:off x="915206" y="2342018"/>
            <a:ext cx="7274256" cy="3997104"/>
            <a:chOff x="-261865" y="451350"/>
            <a:chExt cx="8349690" cy="5312400"/>
          </a:xfrm>
        </p:grpSpPr>
        <p:sp>
          <p:nvSpPr>
            <p:cNvPr id="20" name="219 Rectángulo redondeado"/>
            <p:cNvSpPr/>
            <p:nvPr/>
          </p:nvSpPr>
          <p:spPr>
            <a:xfrm>
              <a:off x="-261865" y="2177699"/>
              <a:ext cx="3247039" cy="2819834"/>
            </a:xfrm>
            <a:prstGeom prst="roundRect">
              <a:avLst>
                <a:gd name="adj" fmla="val 16667"/>
              </a:avLst>
            </a:prstGeom>
            <a:solidFill>
              <a:srgbClr val="1155CC"/>
            </a:solidFill>
            <a:ln w="9525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5" name="220 Cuadro de texto"/>
            <p:cNvSpPr txBox="1"/>
            <p:nvPr/>
          </p:nvSpPr>
          <p:spPr>
            <a:xfrm>
              <a:off x="-261865" y="2668325"/>
              <a:ext cx="3312934" cy="243799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400" b="1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DESARROLLO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spcAft>
                  <a:spcPts val="0"/>
                </a:spcAft>
              </a:pPr>
              <a:r>
                <a:rPr lang="es-ES" sz="2400" b="1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SOCIAL</a:t>
              </a:r>
              <a:endParaRPr lang="es-MX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6" name="221 Abrir llave"/>
            <p:cNvSpPr/>
            <p:nvPr/>
          </p:nvSpPr>
          <p:spPr>
            <a:xfrm>
              <a:off x="3433475" y="451350"/>
              <a:ext cx="553200" cy="531240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7" name="222 Cuadro de texto"/>
            <p:cNvSpPr txBox="1"/>
            <p:nvPr/>
          </p:nvSpPr>
          <p:spPr>
            <a:xfrm>
              <a:off x="3834049" y="813849"/>
              <a:ext cx="3929400" cy="447402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0B5394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MONITOREO DE PROYECTOS DE INTERVENCIÓN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0B5394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PROYECTOS SOCIALES CON ENFOQUE COMUNICACIONAL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9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600" dirty="0">
                  <a:solidFill>
                    <a:srgbClr val="0B5394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CAMPAÑAS SOCIALES </a:t>
              </a:r>
              <a:endParaRPr lang="es-MX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8" name="223 Cerrar llave"/>
            <p:cNvSpPr/>
            <p:nvPr/>
          </p:nvSpPr>
          <p:spPr>
            <a:xfrm>
              <a:off x="7477325" y="451350"/>
              <a:ext cx="610500" cy="53124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351C7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/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s-ES" sz="11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MX" sz="11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29" name="CuadroTexto 28"/>
          <p:cNvSpPr txBox="1"/>
          <p:nvPr/>
        </p:nvSpPr>
        <p:spPr>
          <a:xfrm>
            <a:off x="6151640" y="89755"/>
            <a:ext cx="60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Dependencias de la  Secretaría de Comunicaciones</a:t>
            </a:r>
            <a:r>
              <a:rPr lang="es-MX" sz="2800" dirty="0" smtClean="0">
                <a:solidFill>
                  <a:schemeClr val="bg1"/>
                </a:solidFill>
              </a:rPr>
              <a:t> </a:t>
            </a:r>
            <a:endParaRPr lang="es-MX" sz="2800" dirty="0" smtClean="0">
              <a:solidFill>
                <a:srgbClr val="002060"/>
              </a:solidFill>
            </a:endParaRPr>
          </a:p>
          <a:p>
            <a:endParaRPr lang="es-MX" sz="2000" dirty="0"/>
          </a:p>
        </p:txBody>
      </p:sp>
      <p:pic>
        <p:nvPicPr>
          <p:cNvPr id="3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8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323557" y="5211698"/>
            <a:ext cx="10733650" cy="164630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002060"/>
                </a:solidFill>
              </a:rPr>
              <a:t>MODELO PARA LA </a:t>
            </a:r>
            <a:r>
              <a:rPr lang="es-MX" b="1" dirty="0" smtClean="0">
                <a:solidFill>
                  <a:srgbClr val="002060"/>
                </a:solidFill>
              </a:rPr>
              <a:t/>
            </a:r>
            <a:br>
              <a:rPr lang="es-MX" b="1" dirty="0" smtClean="0">
                <a:solidFill>
                  <a:srgbClr val="002060"/>
                </a:solidFill>
              </a:rPr>
            </a:br>
            <a:r>
              <a:rPr lang="es-MX" b="1" dirty="0" smtClean="0">
                <a:solidFill>
                  <a:srgbClr val="002060"/>
                </a:solidFill>
              </a:rPr>
              <a:t>CREACIÓN </a:t>
            </a:r>
            <a:r>
              <a:rPr lang="es-MX" b="1" dirty="0">
                <a:solidFill>
                  <a:srgbClr val="002060"/>
                </a:solidFill>
              </a:rPr>
              <a:t>DE  LA SECRETARÍA </a:t>
            </a:r>
            <a:r>
              <a:rPr lang="es-MX" b="1" dirty="0" smtClean="0">
                <a:solidFill>
                  <a:srgbClr val="002060"/>
                </a:solidFill>
              </a:rPr>
              <a:t/>
            </a:r>
            <a:br>
              <a:rPr lang="es-MX" b="1" dirty="0" smtClean="0">
                <a:solidFill>
                  <a:srgbClr val="002060"/>
                </a:solidFill>
              </a:rPr>
            </a:br>
            <a:r>
              <a:rPr lang="es-MX" b="1" dirty="0" smtClean="0">
                <a:solidFill>
                  <a:srgbClr val="002060"/>
                </a:solidFill>
              </a:rPr>
              <a:t>DE </a:t>
            </a:r>
            <a:r>
              <a:rPr lang="es-MX" b="1" dirty="0">
                <a:solidFill>
                  <a:srgbClr val="002060"/>
                </a:solidFill>
              </a:rPr>
              <a:t>COMUNICACIONES DE LA ALCALDÍA DE CARTAGENA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5"/>
          <a:stretch/>
        </p:blipFill>
        <p:spPr bwMode="auto">
          <a:xfrm>
            <a:off x="1581033" y="254136"/>
            <a:ext cx="6924469" cy="244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5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eurón 6"/>
          <p:cNvSpPr/>
          <p:nvPr/>
        </p:nvSpPr>
        <p:spPr>
          <a:xfrm>
            <a:off x="369258" y="2622101"/>
            <a:ext cx="3998793" cy="2552131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Cheurón 8"/>
          <p:cNvSpPr/>
          <p:nvPr/>
        </p:nvSpPr>
        <p:spPr>
          <a:xfrm>
            <a:off x="3426359" y="2622101"/>
            <a:ext cx="4080680" cy="2552131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Cheurón 9"/>
          <p:cNvSpPr/>
          <p:nvPr/>
        </p:nvSpPr>
        <p:spPr>
          <a:xfrm>
            <a:off x="6538047" y="2622101"/>
            <a:ext cx="3671248" cy="2552131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735773" y="996286"/>
            <a:ext cx="4817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¿CÓMO SURGIÓ?</a:t>
            </a:r>
            <a:endParaRPr lang="es-MX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11205" y="2928670"/>
            <a:ext cx="23883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Visita a las Secretaría de Comunicaciones de la ciudad de Medellín.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525000" y="2744004"/>
            <a:ext cx="23883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Visita a la Oficina asesora de Prensa de la Alcaldía Mayor de Cartagena de Indias. 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663987" y="3482667"/>
            <a:ext cx="2388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Planteamiento del problema</a:t>
            </a:r>
            <a:endParaRPr lang="es-MX" sz="2400" dirty="0">
              <a:solidFill>
                <a:srgbClr val="002060"/>
              </a:solidFill>
            </a:endParaRPr>
          </a:p>
        </p:txBody>
      </p:sp>
      <p:pic>
        <p:nvPicPr>
          <p:cNvPr id="15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87104" y="545910"/>
            <a:ext cx="634620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PLANTEAMIENTO DEL PROBLEMA</a:t>
            </a: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es-MX" dirty="0"/>
          </a:p>
        </p:txBody>
      </p:sp>
      <p:sp>
        <p:nvSpPr>
          <p:cNvPr id="13" name="Llamada de flecha a la derecha 12"/>
          <p:cNvSpPr/>
          <p:nvPr/>
        </p:nvSpPr>
        <p:spPr>
          <a:xfrm>
            <a:off x="600502" y="2774706"/>
            <a:ext cx="2511186" cy="2807229"/>
          </a:xfrm>
          <a:prstGeom prst="rightArrowCallou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Alcaldía Mayor de Cartagena de Indias </a:t>
            </a:r>
            <a:endParaRPr lang="es-MX" dirty="0"/>
          </a:p>
        </p:txBody>
      </p:sp>
      <p:sp>
        <p:nvSpPr>
          <p:cNvPr id="18" name="Llamada de flecha a la derecha 17"/>
          <p:cNvSpPr/>
          <p:nvPr/>
        </p:nvSpPr>
        <p:spPr>
          <a:xfrm>
            <a:off x="3152635" y="2774705"/>
            <a:ext cx="2511186" cy="2807229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Oficina asesora de comunicación y prensa</a:t>
            </a:r>
            <a:endParaRPr lang="es-MX" dirty="0"/>
          </a:p>
        </p:txBody>
      </p:sp>
      <p:sp>
        <p:nvSpPr>
          <p:cNvPr id="19" name="Llamada de flecha a la derecha 18"/>
          <p:cNvSpPr/>
          <p:nvPr/>
        </p:nvSpPr>
        <p:spPr>
          <a:xfrm>
            <a:off x="5735472" y="2774705"/>
            <a:ext cx="2511186" cy="2807229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Manejo informativo de comunicación</a:t>
            </a:r>
            <a:endParaRPr lang="es-MX" dirty="0"/>
          </a:p>
        </p:txBody>
      </p:sp>
      <p:sp>
        <p:nvSpPr>
          <p:cNvPr id="21" name="Rectángulo 20"/>
          <p:cNvSpPr/>
          <p:nvPr/>
        </p:nvSpPr>
        <p:spPr>
          <a:xfrm>
            <a:off x="8318309" y="2774705"/>
            <a:ext cx="1763973" cy="28072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CuadroTexto 21"/>
          <p:cNvSpPr txBox="1"/>
          <p:nvPr/>
        </p:nvSpPr>
        <p:spPr>
          <a:xfrm>
            <a:off x="8318309" y="3578154"/>
            <a:ext cx="1801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Quehacer </a:t>
            </a:r>
            <a:r>
              <a:rPr lang="es-MX" dirty="0" smtClean="0"/>
              <a:t>limitado de los comunicadores sociales </a:t>
            </a:r>
            <a:endParaRPr lang="es-MX" dirty="0"/>
          </a:p>
        </p:txBody>
      </p:sp>
      <p:pic>
        <p:nvPicPr>
          <p:cNvPr id="23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26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ágono 2"/>
          <p:cNvSpPr/>
          <p:nvPr/>
        </p:nvSpPr>
        <p:spPr>
          <a:xfrm rot="10800000">
            <a:off x="5845792" y="300252"/>
            <a:ext cx="6346208" cy="605150"/>
          </a:xfrm>
          <a:prstGeom prst="homePlate">
            <a:avLst/>
          </a:prstGeom>
          <a:solidFill>
            <a:srgbClr val="2670A0"/>
          </a:solidFill>
          <a:ln>
            <a:solidFill>
              <a:srgbClr val="267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n>
                <a:solidFill>
                  <a:schemeClr val="accent2"/>
                </a:solidFill>
              </a:ln>
              <a:solidFill>
                <a:srgbClr val="2670A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14197" y="300251"/>
            <a:ext cx="63462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PLANTEAMIENTO DEL PROBLEMA</a:t>
            </a:r>
            <a:r>
              <a:rPr lang="es-MX" sz="3200" dirty="0" smtClean="0">
                <a:solidFill>
                  <a:srgbClr val="002060"/>
                </a:solidFill>
              </a:rPr>
              <a:t> </a:t>
            </a:r>
          </a:p>
          <a:p>
            <a:endParaRPr lang="es-MX" dirty="0"/>
          </a:p>
        </p:txBody>
      </p:sp>
      <p:sp>
        <p:nvSpPr>
          <p:cNvPr id="2" name="Llaves 1"/>
          <p:cNvSpPr/>
          <p:nvPr/>
        </p:nvSpPr>
        <p:spPr>
          <a:xfrm>
            <a:off x="901520" y="1205008"/>
            <a:ext cx="7521263" cy="1811147"/>
          </a:xfrm>
          <a:prstGeom prst="bracePair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1148920" y="1609884"/>
            <a:ext cx="66895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solidFill>
                  <a:srgbClr val="002060"/>
                </a:solidFill>
              </a:rPr>
              <a:t>¿Cómo diseñar el modelo de una Secretaría de Comunicaciones </a:t>
            </a:r>
            <a:endParaRPr lang="es-MX" dirty="0" smtClean="0">
              <a:solidFill>
                <a:srgbClr val="002060"/>
              </a:solidFill>
            </a:endParaRPr>
          </a:p>
          <a:p>
            <a:pPr algn="just"/>
            <a:r>
              <a:rPr lang="es-MX" dirty="0" smtClean="0">
                <a:solidFill>
                  <a:srgbClr val="002060"/>
                </a:solidFill>
              </a:rPr>
              <a:t>dentro </a:t>
            </a:r>
            <a:r>
              <a:rPr lang="es-MX" dirty="0">
                <a:solidFill>
                  <a:srgbClr val="002060"/>
                </a:solidFill>
              </a:rPr>
              <a:t>de la Alcaldía </a:t>
            </a:r>
            <a:r>
              <a:rPr lang="es-MX" dirty="0" smtClean="0">
                <a:solidFill>
                  <a:srgbClr val="002060"/>
                </a:solidFill>
              </a:rPr>
              <a:t>Mayor </a:t>
            </a:r>
            <a:r>
              <a:rPr lang="es-MX" dirty="0" smtClean="0">
                <a:solidFill>
                  <a:srgbClr val="002060"/>
                </a:solidFill>
              </a:rPr>
              <a:t>de </a:t>
            </a:r>
            <a:r>
              <a:rPr lang="es-MX" dirty="0">
                <a:solidFill>
                  <a:srgbClr val="002060"/>
                </a:solidFill>
              </a:rPr>
              <a:t>Cartagena de Indias  D. T. y C. </a:t>
            </a:r>
            <a:r>
              <a:rPr lang="es-MX" dirty="0" smtClean="0">
                <a:solidFill>
                  <a:srgbClr val="002060"/>
                </a:solidFill>
              </a:rPr>
              <a:t>que abarque </a:t>
            </a:r>
            <a:r>
              <a:rPr lang="es-MX" dirty="0">
                <a:solidFill>
                  <a:srgbClr val="002060"/>
                </a:solidFill>
              </a:rPr>
              <a:t>los distintos ámbitos de  la comunicación: informativo, </a:t>
            </a:r>
            <a:r>
              <a:rPr lang="es-MX" dirty="0" smtClean="0">
                <a:solidFill>
                  <a:srgbClr val="002060"/>
                </a:solidFill>
              </a:rPr>
              <a:t>institucional</a:t>
            </a:r>
            <a:r>
              <a:rPr lang="es-MX" dirty="0">
                <a:solidFill>
                  <a:srgbClr val="002060"/>
                </a:solidFill>
              </a:rPr>
              <a:t>, organizacional y desarrollo social? </a:t>
            </a:r>
          </a:p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102143" y="1245033"/>
            <a:ext cx="4121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B0F0"/>
                </a:solidFill>
              </a:rPr>
              <a:t>PREGUNTA PROBLEMA</a:t>
            </a:r>
            <a:endParaRPr lang="es-MX" sz="2000" b="1" dirty="0">
              <a:solidFill>
                <a:srgbClr val="00B0F0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50376" y="3745927"/>
            <a:ext cx="2647666" cy="2942027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85463" y="3924280"/>
            <a:ext cx="27774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¿Cómo funciona </a:t>
            </a:r>
            <a:r>
              <a:rPr lang="es-MX" dirty="0" smtClean="0">
                <a:solidFill>
                  <a:srgbClr val="002060"/>
                </a:solidFill>
              </a:rPr>
              <a:t>la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 actual </a:t>
            </a:r>
            <a:r>
              <a:rPr lang="es-MX" dirty="0">
                <a:solidFill>
                  <a:srgbClr val="002060"/>
                </a:solidFill>
              </a:rPr>
              <a:t>estructura </a:t>
            </a:r>
            <a:r>
              <a:rPr lang="es-MX" dirty="0" smtClean="0">
                <a:solidFill>
                  <a:srgbClr val="002060"/>
                </a:solidFill>
              </a:rPr>
              <a:t>de 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funciones y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responsabilidades </a:t>
            </a:r>
            <a:r>
              <a:rPr lang="es-MX" dirty="0">
                <a:solidFill>
                  <a:srgbClr val="002060"/>
                </a:solidFill>
              </a:rPr>
              <a:t>de la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Oficina </a:t>
            </a:r>
            <a:r>
              <a:rPr lang="es-MX" dirty="0">
                <a:solidFill>
                  <a:srgbClr val="002060"/>
                </a:solidFill>
              </a:rPr>
              <a:t>Asesora de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Comunicación y </a:t>
            </a:r>
            <a:r>
              <a:rPr lang="es-MX" dirty="0">
                <a:solidFill>
                  <a:srgbClr val="002060"/>
                </a:solidFill>
              </a:rPr>
              <a:t>Prensa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de la Alcaldía </a:t>
            </a:r>
            <a:r>
              <a:rPr lang="es-MX" dirty="0">
                <a:solidFill>
                  <a:srgbClr val="002060"/>
                </a:solidFill>
              </a:rPr>
              <a:t>Mayor </a:t>
            </a:r>
            <a:r>
              <a:rPr lang="es-MX" dirty="0" smtClean="0">
                <a:solidFill>
                  <a:srgbClr val="002060"/>
                </a:solidFill>
              </a:rPr>
              <a:t>de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>
                <a:solidFill>
                  <a:srgbClr val="002060"/>
                </a:solidFill>
              </a:rPr>
              <a:t>Cartagena D. T. y C </a:t>
            </a:r>
            <a:r>
              <a:rPr lang="es-MX" dirty="0" smtClean="0">
                <a:solidFill>
                  <a:srgbClr val="002060"/>
                </a:solidFill>
              </a:rPr>
              <a:t>?</a:t>
            </a:r>
            <a:endParaRPr lang="es-MX" dirty="0">
              <a:solidFill>
                <a:srgbClr val="002060"/>
              </a:solidFill>
            </a:endParaRPr>
          </a:p>
          <a:p>
            <a:endParaRPr lang="es-MX" dirty="0"/>
          </a:p>
        </p:txBody>
      </p:sp>
      <p:sp>
        <p:nvSpPr>
          <p:cNvPr id="14" name="Rectángulo redondeado 13"/>
          <p:cNvSpPr/>
          <p:nvPr/>
        </p:nvSpPr>
        <p:spPr>
          <a:xfrm>
            <a:off x="3459880" y="3745929"/>
            <a:ext cx="2647666" cy="2942027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6469384" y="3745927"/>
            <a:ext cx="2647666" cy="2942027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456280" y="4125239"/>
            <a:ext cx="270375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¿Cuál es el papel de la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comunicación </a:t>
            </a:r>
            <a:r>
              <a:rPr lang="es-MX" dirty="0">
                <a:solidFill>
                  <a:srgbClr val="002060"/>
                </a:solidFill>
              </a:rPr>
              <a:t>dentro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de </a:t>
            </a:r>
            <a:r>
              <a:rPr lang="es-MX" dirty="0">
                <a:solidFill>
                  <a:srgbClr val="002060"/>
                </a:solidFill>
              </a:rPr>
              <a:t>la actual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administración </a:t>
            </a:r>
            <a:r>
              <a:rPr lang="es-MX" dirty="0">
                <a:solidFill>
                  <a:srgbClr val="002060"/>
                </a:solidFill>
              </a:rPr>
              <a:t>de la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>
                <a:solidFill>
                  <a:srgbClr val="002060"/>
                </a:solidFill>
              </a:rPr>
              <a:t>Alcaldía Mayor </a:t>
            </a:r>
            <a:r>
              <a:rPr lang="es-MX" dirty="0">
                <a:solidFill>
                  <a:srgbClr val="002060"/>
                </a:solidFill>
              </a:rPr>
              <a:t>de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Cartagena de 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Indias D</a:t>
            </a:r>
            <a:r>
              <a:rPr lang="es-MX" dirty="0">
                <a:solidFill>
                  <a:srgbClr val="002060"/>
                </a:solidFill>
              </a:rPr>
              <a:t>. T. y C.? </a:t>
            </a:r>
          </a:p>
          <a:p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559940" y="3756657"/>
            <a:ext cx="25571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>
                <a:solidFill>
                  <a:srgbClr val="002060"/>
                </a:solidFill>
              </a:rPr>
              <a:t>¿Qué </a:t>
            </a:r>
            <a:r>
              <a:rPr lang="es-MX" dirty="0" smtClean="0">
                <a:solidFill>
                  <a:srgbClr val="002060"/>
                </a:solidFill>
              </a:rPr>
              <a:t>criterios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r>
              <a:rPr lang="es-MX" dirty="0">
                <a:solidFill>
                  <a:srgbClr val="002060"/>
                </a:solidFill>
              </a:rPr>
              <a:t>se 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debe </a:t>
            </a:r>
            <a:r>
              <a:rPr lang="es-MX" dirty="0">
                <a:solidFill>
                  <a:srgbClr val="002060"/>
                </a:solidFill>
              </a:rPr>
              <a:t>tener en cuenta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para </a:t>
            </a:r>
            <a:r>
              <a:rPr lang="es-MX" dirty="0">
                <a:solidFill>
                  <a:srgbClr val="002060"/>
                </a:solidFill>
              </a:rPr>
              <a:t>el planteamiento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de </a:t>
            </a:r>
            <a:r>
              <a:rPr lang="es-MX" dirty="0">
                <a:solidFill>
                  <a:srgbClr val="002060"/>
                </a:solidFill>
              </a:rPr>
              <a:t>un modelo de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organización </a:t>
            </a:r>
            <a:r>
              <a:rPr lang="es-MX" dirty="0">
                <a:solidFill>
                  <a:srgbClr val="002060"/>
                </a:solidFill>
              </a:rPr>
              <a:t>de la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Secretaría </a:t>
            </a:r>
            <a:r>
              <a:rPr lang="es-MX" dirty="0">
                <a:solidFill>
                  <a:srgbClr val="002060"/>
                </a:solidFill>
              </a:rPr>
              <a:t>de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Comunicaciones </a:t>
            </a:r>
            <a:r>
              <a:rPr lang="es-MX" dirty="0">
                <a:solidFill>
                  <a:srgbClr val="002060"/>
                </a:solidFill>
              </a:rPr>
              <a:t>de la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Alcaldía </a:t>
            </a:r>
            <a:r>
              <a:rPr lang="es-MX" dirty="0">
                <a:solidFill>
                  <a:srgbClr val="002060"/>
                </a:solidFill>
              </a:rPr>
              <a:t>Mayor de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Cartagena </a:t>
            </a:r>
            <a:r>
              <a:rPr lang="es-MX" dirty="0">
                <a:solidFill>
                  <a:srgbClr val="002060"/>
                </a:solidFill>
              </a:rPr>
              <a:t>de Indias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>
                <a:solidFill>
                  <a:srgbClr val="002060"/>
                </a:solidFill>
              </a:rPr>
              <a:t> D. T. y C?</a:t>
            </a:r>
          </a:p>
          <a:p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119460" y="3225900"/>
            <a:ext cx="6332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B0F0"/>
                </a:solidFill>
              </a:rPr>
              <a:t>SUB PREGUNTAS DE INVESTIGACIÓN</a:t>
            </a:r>
            <a:endParaRPr lang="es-MX" sz="2000" b="1" dirty="0">
              <a:solidFill>
                <a:srgbClr val="00B0F0"/>
              </a:solidFill>
            </a:endParaRPr>
          </a:p>
        </p:txBody>
      </p:sp>
      <p:pic>
        <p:nvPicPr>
          <p:cNvPr id="19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982639" y="554562"/>
            <a:ext cx="63462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JUSTIFICACIÓN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310955" y="1662558"/>
            <a:ext cx="78884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Ampliar </a:t>
            </a:r>
            <a:r>
              <a:rPr lang="es-MX" sz="2400" dirty="0" smtClean="0">
                <a:solidFill>
                  <a:srgbClr val="002060"/>
                </a:solidFill>
              </a:rPr>
              <a:t>la perspectiva de la comunicación hacia otros ámbitos comunicacionales que no se tienen en cuenta dentro de la comunicación publica.</a:t>
            </a:r>
          </a:p>
          <a:p>
            <a:pPr algn="just"/>
            <a:endParaRPr lang="es-MX" sz="24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Dignificar la profesión del comunicador social desde su funcionalidad. </a:t>
            </a:r>
            <a:endParaRPr lang="es-MX" sz="2400" dirty="0" smtClean="0">
              <a:solidFill>
                <a:srgbClr val="002060"/>
              </a:solidFill>
            </a:endParaRPr>
          </a:p>
          <a:p>
            <a:pPr algn="just"/>
            <a:endParaRPr lang="es-MX" sz="2400" dirty="0">
              <a:solidFill>
                <a:srgbClr val="00206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Formalización </a:t>
            </a:r>
            <a:r>
              <a:rPr lang="es-MX" sz="2400" dirty="0">
                <a:solidFill>
                  <a:srgbClr val="002060"/>
                </a:solidFill>
              </a:rPr>
              <a:t>de los procesos de comunicación en la administración pública, asimilándolo a procesos de éxito que se han implementado en otras ciudades del </a:t>
            </a:r>
            <a:r>
              <a:rPr lang="es-MX" sz="2400" dirty="0" smtClean="0">
                <a:solidFill>
                  <a:srgbClr val="002060"/>
                </a:solidFill>
              </a:rPr>
              <a:t>país, como Medellín.</a:t>
            </a:r>
            <a:endParaRPr lang="es-MX" sz="2400" dirty="0">
              <a:solidFill>
                <a:srgbClr val="002060"/>
              </a:solidFill>
            </a:endParaRPr>
          </a:p>
          <a:p>
            <a:pPr algn="just"/>
            <a:endParaRPr lang="es-MX" sz="2400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31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914400" y="300253"/>
            <a:ext cx="63462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OBJETIVOS </a:t>
            </a:r>
          </a:p>
          <a:p>
            <a:endParaRPr lang="es-MX" dirty="0"/>
          </a:p>
        </p:txBody>
      </p:sp>
      <p:sp>
        <p:nvSpPr>
          <p:cNvPr id="2" name="Elipse 1"/>
          <p:cNvSpPr/>
          <p:nvPr/>
        </p:nvSpPr>
        <p:spPr>
          <a:xfrm>
            <a:off x="511791" y="1662372"/>
            <a:ext cx="4183038" cy="399045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redondeado 2"/>
          <p:cNvSpPr/>
          <p:nvPr/>
        </p:nvSpPr>
        <p:spPr>
          <a:xfrm>
            <a:off x="5349922" y="678974"/>
            <a:ext cx="6359856" cy="595724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sz="2400" b="1" spc="300" dirty="0" smtClean="0">
                <a:solidFill>
                  <a:schemeClr val="accent1">
                    <a:lumMod val="50000"/>
                  </a:schemeClr>
                </a:solidFill>
              </a:rPr>
              <a:t>ESPECÍFICOS</a:t>
            </a:r>
            <a:r>
              <a:rPr lang="es-MX" sz="2400" spc="300" dirty="0" smtClean="0">
                <a:solidFill>
                  <a:schemeClr val="bg1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</a:rPr>
              <a:t>Conocer </a:t>
            </a:r>
            <a:r>
              <a:rPr lang="es-MX" dirty="0">
                <a:solidFill>
                  <a:srgbClr val="002060"/>
                </a:solidFill>
              </a:rPr>
              <a:t>cuáles son las funciones de la oficina Asesora de Comunicación y Prensa de la </a:t>
            </a:r>
            <a:r>
              <a:rPr lang="es-MX" dirty="0" smtClean="0">
                <a:solidFill>
                  <a:srgbClr val="002060"/>
                </a:solidFill>
              </a:rPr>
              <a:t>Alcaldía Mayor </a:t>
            </a:r>
            <a:r>
              <a:rPr lang="es-MX" dirty="0">
                <a:solidFill>
                  <a:srgbClr val="002060"/>
                </a:solidFill>
              </a:rPr>
              <a:t>de Cartagena D. T. y C en el actual gobierno para conocer aquellas que deberían incluirse en la creación del modelo de la Secretaría de </a:t>
            </a:r>
            <a:r>
              <a:rPr lang="es-MX" dirty="0" smtClean="0">
                <a:solidFill>
                  <a:srgbClr val="002060"/>
                </a:solidFill>
              </a:rPr>
              <a:t>Comunicaciones.</a:t>
            </a:r>
          </a:p>
          <a:p>
            <a:pPr algn="just"/>
            <a:endParaRPr lang="es-MX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</a:rPr>
              <a:t>Analizar </a:t>
            </a:r>
            <a:r>
              <a:rPr lang="es-MX" dirty="0">
                <a:solidFill>
                  <a:srgbClr val="002060"/>
                </a:solidFill>
              </a:rPr>
              <a:t>el papel de la comunicación dentro de la actual administración de la Alcaldía </a:t>
            </a:r>
            <a:r>
              <a:rPr lang="es-MX" dirty="0" smtClean="0">
                <a:solidFill>
                  <a:srgbClr val="002060"/>
                </a:solidFill>
              </a:rPr>
              <a:t>Mayor de </a:t>
            </a:r>
            <a:r>
              <a:rPr lang="es-MX" dirty="0">
                <a:solidFill>
                  <a:srgbClr val="002060"/>
                </a:solidFill>
              </a:rPr>
              <a:t>Cartagena de Indias  D. T. y C. para determinar los enfoques de la comunicación dentro del modelo a proponer de la Secretaría de Comunicaciones y los roles laborales. </a:t>
            </a:r>
            <a:endParaRPr lang="es-MX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2060"/>
                </a:solidFill>
              </a:rPr>
              <a:t>Plantear </a:t>
            </a:r>
            <a:r>
              <a:rPr lang="es-MX" dirty="0">
                <a:solidFill>
                  <a:srgbClr val="002060"/>
                </a:solidFill>
              </a:rPr>
              <a:t>un modelo de organización de la secretaría de comunicaciones de la </a:t>
            </a:r>
            <a:r>
              <a:rPr lang="es-MX" dirty="0" smtClean="0">
                <a:solidFill>
                  <a:srgbClr val="002060"/>
                </a:solidFill>
              </a:rPr>
              <a:t>Alcaldía Mayor </a:t>
            </a:r>
            <a:r>
              <a:rPr lang="es-MX" dirty="0">
                <a:solidFill>
                  <a:srgbClr val="002060"/>
                </a:solidFill>
              </a:rPr>
              <a:t>de Cartagena de Indias  D. T. y C. para su posible implementación dentro de la Alcaldía de Cartagena.</a:t>
            </a:r>
          </a:p>
          <a:p>
            <a:pPr algn="ctr"/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914400" y="2021049"/>
            <a:ext cx="350747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spc="300" dirty="0" smtClean="0">
                <a:solidFill>
                  <a:schemeClr val="accent1">
                    <a:lumMod val="50000"/>
                  </a:schemeClr>
                </a:solidFill>
              </a:rPr>
              <a:t>GENERAL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Diseñar </a:t>
            </a:r>
            <a:r>
              <a:rPr lang="es-MX" dirty="0">
                <a:solidFill>
                  <a:srgbClr val="002060"/>
                </a:solidFill>
              </a:rPr>
              <a:t>un modelo </a:t>
            </a:r>
            <a:r>
              <a:rPr lang="es-MX" dirty="0" smtClean="0">
                <a:solidFill>
                  <a:srgbClr val="002060"/>
                </a:solidFill>
              </a:rPr>
              <a:t>para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la </a:t>
            </a:r>
            <a:r>
              <a:rPr lang="es-MX" dirty="0">
                <a:solidFill>
                  <a:srgbClr val="002060"/>
                </a:solidFill>
              </a:rPr>
              <a:t>creación de una Secretaría de Comunicaciones dentro </a:t>
            </a:r>
            <a:endParaRPr lang="es-MX" dirty="0" smtClean="0">
              <a:solidFill>
                <a:srgbClr val="002060"/>
              </a:solidFill>
            </a:endParaRP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de </a:t>
            </a:r>
            <a:r>
              <a:rPr lang="es-MX" dirty="0">
                <a:solidFill>
                  <a:srgbClr val="002060"/>
                </a:solidFill>
              </a:rPr>
              <a:t>la Alcaldía </a:t>
            </a:r>
            <a:r>
              <a:rPr lang="es-MX" dirty="0" smtClean="0">
                <a:solidFill>
                  <a:srgbClr val="002060"/>
                </a:solidFill>
              </a:rPr>
              <a:t>Mayor de Cartagena de </a:t>
            </a:r>
            <a:r>
              <a:rPr lang="es-MX" dirty="0">
                <a:solidFill>
                  <a:srgbClr val="002060"/>
                </a:solidFill>
              </a:rPr>
              <a:t>Indias  D. T. y C que </a:t>
            </a:r>
            <a:r>
              <a:rPr lang="es-MX" dirty="0" smtClean="0">
                <a:solidFill>
                  <a:srgbClr val="002060"/>
                </a:solidFill>
              </a:rPr>
              <a:t>abarque </a:t>
            </a:r>
            <a:r>
              <a:rPr lang="es-MX" dirty="0">
                <a:solidFill>
                  <a:srgbClr val="002060"/>
                </a:solidFill>
              </a:rPr>
              <a:t>los distintos ámbitos de  la comunicación: informativo, institucional, Organizacional y desarrollo social.</a:t>
            </a:r>
          </a:p>
          <a:p>
            <a:endParaRPr lang="es-MX" dirty="0"/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" y="5981382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914400" y="464026"/>
            <a:ext cx="63462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MARCO TEÓRICO  </a:t>
            </a:r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00251" y="2847958"/>
            <a:ext cx="5527342" cy="8232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Modelo de Comunicación Publica organizacional e informativa para entidades del estado. 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JUAN CAMILO JARAMILLO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810000" y="5804781"/>
            <a:ext cx="5443182" cy="8143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Escuelas del comportamiento organizacional. </a:t>
            </a:r>
          </a:p>
          <a:p>
            <a:pPr algn="ctr"/>
            <a:r>
              <a:rPr lang="es-MX" dirty="0" smtClean="0">
                <a:solidFill>
                  <a:srgbClr val="002060"/>
                </a:solidFill>
              </a:rPr>
              <a:t>Elton mayo. Kurt Lewin. Rensis likert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683689" y="2896831"/>
            <a:ext cx="4217158" cy="7255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Comunicación para el desarrollo. UNICEF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365" y="1196364"/>
            <a:ext cx="1651594" cy="165159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915" y="4012613"/>
            <a:ext cx="1312777" cy="179216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" b="5522"/>
          <a:stretch/>
        </p:blipFill>
        <p:spPr>
          <a:xfrm>
            <a:off x="1634501" y="1375706"/>
            <a:ext cx="2194176" cy="146715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28" y="3988177"/>
            <a:ext cx="1314406" cy="179216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571" y="4134381"/>
            <a:ext cx="1496794" cy="1621527"/>
          </a:xfrm>
          <a:prstGeom prst="rect">
            <a:avLst/>
          </a:prstGeom>
        </p:spPr>
      </p:pic>
      <p:pic>
        <p:nvPicPr>
          <p:cNvPr id="16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9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1270106" y="539702"/>
            <a:ext cx="63462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</a:rPr>
              <a:t>METODOLOGÍA </a:t>
            </a:r>
          </a:p>
          <a:p>
            <a:endParaRPr lang="es-MX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3554103" y="2015385"/>
            <a:ext cx="5622878" cy="120433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rgbClr val="002060"/>
                </a:solidFill>
              </a:rPr>
              <a:t>Cualitativa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3" name="Cheurón 12"/>
          <p:cNvSpPr/>
          <p:nvPr/>
        </p:nvSpPr>
        <p:spPr>
          <a:xfrm>
            <a:off x="914401" y="2015384"/>
            <a:ext cx="3683358" cy="120433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</a:rPr>
              <a:t>TIPO DE INVESTIGACIÓN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3406252" y="3587403"/>
            <a:ext cx="5770729" cy="183460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Entrevistas (4)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Encuestas (400</a:t>
            </a:r>
            <a:r>
              <a:rPr lang="es-MX" sz="2400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002060"/>
                </a:solidFill>
              </a:rPr>
              <a:t>Revisión de bibliografías </a:t>
            </a:r>
            <a:r>
              <a:rPr lang="es-MX" sz="2400" dirty="0" smtClean="0">
                <a:solidFill>
                  <a:srgbClr val="002060"/>
                </a:solidFill>
              </a:rPr>
              <a:t> 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15" name="Cheurón 14"/>
          <p:cNvSpPr/>
          <p:nvPr/>
        </p:nvSpPr>
        <p:spPr>
          <a:xfrm>
            <a:off x="914401" y="3587403"/>
            <a:ext cx="3683358" cy="183460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</a:rPr>
              <a:t>TÉCNICAS DE RECOLECCIÓN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1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651" y="5957724"/>
            <a:ext cx="1833348" cy="9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7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1894</TotalTime>
  <Words>930</Words>
  <Application>Microsoft Office PowerPoint</Application>
  <PresentationFormat>Panorámica</PresentationFormat>
  <Paragraphs>258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1" baseType="lpstr">
      <vt:lpstr>Arial</vt:lpstr>
      <vt:lpstr>Calibri</vt:lpstr>
      <vt:lpstr>Times New Roman</vt:lpstr>
      <vt:lpstr>Trebuchet MS</vt:lpstr>
      <vt:lpstr>Wingdings 3</vt:lpstr>
      <vt:lpstr>Faceta</vt:lpstr>
      <vt:lpstr>DISEÑO DEL MODELO DE SECRETARÍA DE  COMUNICACIONES PARA LA  ALCALDÍA MAYOR DE  CARTAGENA DE INDIAS D. T. y C. </vt:lpstr>
      <vt:lpstr>INVESTIGADORAS Luz Evelys Cañas Cuesta  Wendy Alexandra Castillo Camaño María José Melendez Miranda Mónica Paola Pérez Lecompte   TUTOR Alexandra Clavijo Guerra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 PARA LA  CREACIÓN DE  LA SECRETARÍA  DE COMUNICACIONES DE LA ALCALDÍA DE CARTAGENA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PARA LA  CREACIÓN DE  LA SECRETARÍA  DE COMUNICACIONES DE LA ALCALDÍA DE CARTAGENA</dc:title>
  <dc:creator>Majo Melendez</dc:creator>
  <cp:lastModifiedBy>Majo Melendez</cp:lastModifiedBy>
  <cp:revision>39</cp:revision>
  <dcterms:created xsi:type="dcterms:W3CDTF">2016-11-23T22:10:40Z</dcterms:created>
  <dcterms:modified xsi:type="dcterms:W3CDTF">2016-11-28T18:42:53Z</dcterms:modified>
</cp:coreProperties>
</file>