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8" r:id="rId3"/>
    <p:sldId id="257" r:id="rId4"/>
    <p:sldId id="263" r:id="rId5"/>
    <p:sldId id="259" r:id="rId6"/>
    <p:sldId id="260" r:id="rId7"/>
    <p:sldId id="265" r:id="rId8"/>
    <p:sldId id="262" r:id="rId9"/>
    <p:sldId id="269" r:id="rId10"/>
    <p:sldId id="270" r:id="rId11"/>
    <p:sldId id="271" r:id="rId12"/>
    <p:sldId id="272" r:id="rId13"/>
    <p:sldId id="273" r:id="rId1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4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04D27D-4785-47DF-B1A3-79D37A6DD9F8}"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s-CO"/>
        </a:p>
      </dgm:t>
    </dgm:pt>
    <dgm:pt modelId="{DAB91A69-42F7-45B8-B774-8EDF4AA9ED24}">
      <dgm:prSet/>
      <dgm:spPr/>
      <dgm:t>
        <a:bodyPr/>
        <a:lstStyle/>
        <a:p>
          <a:pPr rtl="0"/>
          <a:r>
            <a:rPr lang="es-CO" dirty="0" smtClean="0"/>
            <a:t>Diagnosticar la conducta y el rendimiento académico de los niños del grado primero del colegio Cristiano Generación XXI.</a:t>
          </a:r>
          <a:endParaRPr lang="es-CO" dirty="0"/>
        </a:p>
      </dgm:t>
    </dgm:pt>
    <dgm:pt modelId="{BEC57440-D177-463B-AE09-74181F8BF190}" type="parTrans" cxnId="{115DDD93-6382-4BE3-86A4-53288257A19F}">
      <dgm:prSet/>
      <dgm:spPr/>
      <dgm:t>
        <a:bodyPr/>
        <a:lstStyle/>
        <a:p>
          <a:endParaRPr lang="es-CO"/>
        </a:p>
      </dgm:t>
    </dgm:pt>
    <dgm:pt modelId="{A7C35D38-DF32-47B8-996B-A3AF293CE4FC}" type="sibTrans" cxnId="{115DDD93-6382-4BE3-86A4-53288257A19F}">
      <dgm:prSet/>
      <dgm:spPr/>
      <dgm:t>
        <a:bodyPr/>
        <a:lstStyle/>
        <a:p>
          <a:endParaRPr lang="es-CO"/>
        </a:p>
      </dgm:t>
    </dgm:pt>
    <dgm:pt modelId="{D5D78209-DCA0-4E12-B36E-46CE00E4C7B7}">
      <dgm:prSet/>
      <dgm:spPr/>
      <dgm:t>
        <a:bodyPr/>
        <a:lstStyle/>
        <a:p>
          <a:pPr rtl="0"/>
          <a:r>
            <a:rPr lang="es-CO" smtClean="0"/>
            <a:t>Articular el juego de ajedrez con las diferentes áreas del conocimiento.</a:t>
          </a:r>
          <a:endParaRPr lang="es-CO"/>
        </a:p>
      </dgm:t>
    </dgm:pt>
    <dgm:pt modelId="{C8E1ADE1-0687-4F96-9EA9-2A0892AC33C4}" type="parTrans" cxnId="{F15DD012-91F8-427C-94C7-FE5CF8C4160C}">
      <dgm:prSet/>
      <dgm:spPr/>
      <dgm:t>
        <a:bodyPr/>
        <a:lstStyle/>
        <a:p>
          <a:endParaRPr lang="es-CO"/>
        </a:p>
      </dgm:t>
    </dgm:pt>
    <dgm:pt modelId="{580AE4C6-60C1-45F3-9B1D-E0009F3283CB}" type="sibTrans" cxnId="{F15DD012-91F8-427C-94C7-FE5CF8C4160C}">
      <dgm:prSet/>
      <dgm:spPr/>
      <dgm:t>
        <a:bodyPr/>
        <a:lstStyle/>
        <a:p>
          <a:endParaRPr lang="es-CO"/>
        </a:p>
      </dgm:t>
    </dgm:pt>
    <dgm:pt modelId="{AA738A75-5D9B-48DE-89FC-17C8FC28E308}">
      <dgm:prSet/>
      <dgm:spPr/>
      <dgm:t>
        <a:bodyPr/>
        <a:lstStyle/>
        <a:p>
          <a:pPr rtl="0"/>
          <a:r>
            <a:rPr lang="es-CO" smtClean="0"/>
            <a:t>Demostrar los cambios efectivos del comportamiento de los niños.</a:t>
          </a:r>
          <a:endParaRPr lang="es-CO"/>
        </a:p>
      </dgm:t>
    </dgm:pt>
    <dgm:pt modelId="{CD8C68F5-DEA6-496D-B5ED-C69C30EC6B4E}" type="parTrans" cxnId="{EDE234D2-E53A-44E5-BD31-E9B3803BE7E8}">
      <dgm:prSet/>
      <dgm:spPr/>
      <dgm:t>
        <a:bodyPr/>
        <a:lstStyle/>
        <a:p>
          <a:endParaRPr lang="es-CO"/>
        </a:p>
      </dgm:t>
    </dgm:pt>
    <dgm:pt modelId="{2128F665-A72C-4B96-B441-4D3E564FF048}" type="sibTrans" cxnId="{EDE234D2-E53A-44E5-BD31-E9B3803BE7E8}">
      <dgm:prSet/>
      <dgm:spPr/>
      <dgm:t>
        <a:bodyPr/>
        <a:lstStyle/>
        <a:p>
          <a:endParaRPr lang="es-CO"/>
        </a:p>
      </dgm:t>
    </dgm:pt>
    <dgm:pt modelId="{0DB7F559-B33B-4CEC-A115-7BE8660E70D5}" type="pres">
      <dgm:prSet presAssocID="{C704D27D-4785-47DF-B1A3-79D37A6DD9F8}" presName="linearFlow" presStyleCnt="0">
        <dgm:presLayoutVars>
          <dgm:dir/>
          <dgm:resizeHandles val="exact"/>
        </dgm:presLayoutVars>
      </dgm:prSet>
      <dgm:spPr/>
      <dgm:t>
        <a:bodyPr/>
        <a:lstStyle/>
        <a:p>
          <a:endParaRPr lang="es-CO"/>
        </a:p>
      </dgm:t>
    </dgm:pt>
    <dgm:pt modelId="{1C020BCF-A57E-4747-8462-61DB6D363421}" type="pres">
      <dgm:prSet presAssocID="{DAB91A69-42F7-45B8-B774-8EDF4AA9ED24}" presName="composite" presStyleCnt="0"/>
      <dgm:spPr/>
    </dgm:pt>
    <dgm:pt modelId="{5A1DC514-FD75-471E-9B7B-C9C78B7EDFE8}" type="pres">
      <dgm:prSet presAssocID="{DAB91A69-42F7-45B8-B774-8EDF4AA9ED24}" presName="imgShp" presStyleLbl="fgImgPlace1" presStyleIdx="0" presStyleCnt="3"/>
      <dgm:spPr>
        <a:blipFill rotWithShape="1">
          <a:blip xmlns:r="http://schemas.openxmlformats.org/officeDocument/2006/relationships" r:embed="rId1"/>
          <a:stretch>
            <a:fillRect/>
          </a:stretch>
        </a:blipFill>
      </dgm:spPr>
      <dgm:t>
        <a:bodyPr/>
        <a:lstStyle/>
        <a:p>
          <a:endParaRPr lang="es-CO"/>
        </a:p>
      </dgm:t>
    </dgm:pt>
    <dgm:pt modelId="{AF93365C-5863-4C87-83A3-D94EB5A9DC07}" type="pres">
      <dgm:prSet presAssocID="{DAB91A69-42F7-45B8-B774-8EDF4AA9ED24}" presName="txShp" presStyleLbl="node1" presStyleIdx="0" presStyleCnt="3">
        <dgm:presLayoutVars>
          <dgm:bulletEnabled val="1"/>
        </dgm:presLayoutVars>
      </dgm:prSet>
      <dgm:spPr/>
      <dgm:t>
        <a:bodyPr/>
        <a:lstStyle/>
        <a:p>
          <a:endParaRPr lang="es-CO"/>
        </a:p>
      </dgm:t>
    </dgm:pt>
    <dgm:pt modelId="{8A26C2D6-BE20-4E79-B546-D40CA02A5FF4}" type="pres">
      <dgm:prSet presAssocID="{A7C35D38-DF32-47B8-996B-A3AF293CE4FC}" presName="spacing" presStyleCnt="0"/>
      <dgm:spPr/>
    </dgm:pt>
    <dgm:pt modelId="{F1A34B9C-46E7-4C0C-B52E-B21AD96A7923}" type="pres">
      <dgm:prSet presAssocID="{D5D78209-DCA0-4E12-B36E-46CE00E4C7B7}" presName="composite" presStyleCnt="0"/>
      <dgm:spPr/>
    </dgm:pt>
    <dgm:pt modelId="{39BF9861-E6AD-4718-AA55-4628AAE1B899}" type="pres">
      <dgm:prSet presAssocID="{D5D78209-DCA0-4E12-B36E-46CE00E4C7B7}" presName="imgShp" presStyleLbl="fgImgPlace1" presStyleIdx="1" presStyleCnt="3"/>
      <dgm:spPr>
        <a:blipFill rotWithShape="1">
          <a:blip xmlns:r="http://schemas.openxmlformats.org/officeDocument/2006/relationships" r:embed="rId1"/>
          <a:stretch>
            <a:fillRect/>
          </a:stretch>
        </a:blipFill>
      </dgm:spPr>
    </dgm:pt>
    <dgm:pt modelId="{BDA5110E-3FB0-463D-AAC2-986BC57189F7}" type="pres">
      <dgm:prSet presAssocID="{D5D78209-DCA0-4E12-B36E-46CE00E4C7B7}" presName="txShp" presStyleLbl="node1" presStyleIdx="1" presStyleCnt="3">
        <dgm:presLayoutVars>
          <dgm:bulletEnabled val="1"/>
        </dgm:presLayoutVars>
      </dgm:prSet>
      <dgm:spPr/>
      <dgm:t>
        <a:bodyPr/>
        <a:lstStyle/>
        <a:p>
          <a:endParaRPr lang="es-CO"/>
        </a:p>
      </dgm:t>
    </dgm:pt>
    <dgm:pt modelId="{83A32900-058A-4DED-A48B-94A86C8F7A43}" type="pres">
      <dgm:prSet presAssocID="{580AE4C6-60C1-45F3-9B1D-E0009F3283CB}" presName="spacing" presStyleCnt="0"/>
      <dgm:spPr/>
    </dgm:pt>
    <dgm:pt modelId="{8F63D6DB-AF93-4BB0-8FC4-11B8B307FF13}" type="pres">
      <dgm:prSet presAssocID="{AA738A75-5D9B-48DE-89FC-17C8FC28E308}" presName="composite" presStyleCnt="0"/>
      <dgm:spPr/>
    </dgm:pt>
    <dgm:pt modelId="{CC9AF709-F248-4DFB-98D8-8565C08D21F5}" type="pres">
      <dgm:prSet presAssocID="{AA738A75-5D9B-48DE-89FC-17C8FC28E308}" presName="imgShp" presStyleLbl="fgImgPlace1" presStyleIdx="2" presStyleCnt="3"/>
      <dgm:spPr>
        <a:blipFill rotWithShape="1">
          <a:blip xmlns:r="http://schemas.openxmlformats.org/officeDocument/2006/relationships" r:embed="rId1"/>
          <a:stretch>
            <a:fillRect/>
          </a:stretch>
        </a:blipFill>
      </dgm:spPr>
    </dgm:pt>
    <dgm:pt modelId="{F7107489-EAC0-4807-AD22-5DA4159081CD}" type="pres">
      <dgm:prSet presAssocID="{AA738A75-5D9B-48DE-89FC-17C8FC28E308}" presName="txShp" presStyleLbl="node1" presStyleIdx="2" presStyleCnt="3">
        <dgm:presLayoutVars>
          <dgm:bulletEnabled val="1"/>
        </dgm:presLayoutVars>
      </dgm:prSet>
      <dgm:spPr/>
      <dgm:t>
        <a:bodyPr/>
        <a:lstStyle/>
        <a:p>
          <a:endParaRPr lang="es-CO"/>
        </a:p>
      </dgm:t>
    </dgm:pt>
  </dgm:ptLst>
  <dgm:cxnLst>
    <dgm:cxn modelId="{15A93C2A-3323-452E-BA6D-1B3095E987B3}" type="presOf" srcId="{C704D27D-4785-47DF-B1A3-79D37A6DD9F8}" destId="{0DB7F559-B33B-4CEC-A115-7BE8660E70D5}" srcOrd="0" destOrd="0" presId="urn:microsoft.com/office/officeart/2005/8/layout/vList3#1"/>
    <dgm:cxn modelId="{83E09396-E3B5-441D-B020-5BFF2974228D}" type="presOf" srcId="{D5D78209-DCA0-4E12-B36E-46CE00E4C7B7}" destId="{BDA5110E-3FB0-463D-AAC2-986BC57189F7}" srcOrd="0" destOrd="0" presId="urn:microsoft.com/office/officeart/2005/8/layout/vList3#1"/>
    <dgm:cxn modelId="{EDE234D2-E53A-44E5-BD31-E9B3803BE7E8}" srcId="{C704D27D-4785-47DF-B1A3-79D37A6DD9F8}" destId="{AA738A75-5D9B-48DE-89FC-17C8FC28E308}" srcOrd="2" destOrd="0" parTransId="{CD8C68F5-DEA6-496D-B5ED-C69C30EC6B4E}" sibTransId="{2128F665-A72C-4B96-B441-4D3E564FF048}"/>
    <dgm:cxn modelId="{F15DD012-91F8-427C-94C7-FE5CF8C4160C}" srcId="{C704D27D-4785-47DF-B1A3-79D37A6DD9F8}" destId="{D5D78209-DCA0-4E12-B36E-46CE00E4C7B7}" srcOrd="1" destOrd="0" parTransId="{C8E1ADE1-0687-4F96-9EA9-2A0892AC33C4}" sibTransId="{580AE4C6-60C1-45F3-9B1D-E0009F3283CB}"/>
    <dgm:cxn modelId="{5B782A0D-6385-4DF7-9D70-2BB2B7BC3B73}" type="presOf" srcId="{AA738A75-5D9B-48DE-89FC-17C8FC28E308}" destId="{F7107489-EAC0-4807-AD22-5DA4159081CD}" srcOrd="0" destOrd="0" presId="urn:microsoft.com/office/officeart/2005/8/layout/vList3#1"/>
    <dgm:cxn modelId="{115DDD93-6382-4BE3-86A4-53288257A19F}" srcId="{C704D27D-4785-47DF-B1A3-79D37A6DD9F8}" destId="{DAB91A69-42F7-45B8-B774-8EDF4AA9ED24}" srcOrd="0" destOrd="0" parTransId="{BEC57440-D177-463B-AE09-74181F8BF190}" sibTransId="{A7C35D38-DF32-47B8-996B-A3AF293CE4FC}"/>
    <dgm:cxn modelId="{1364BAA0-F194-4D10-83BD-9464A907D985}" type="presOf" srcId="{DAB91A69-42F7-45B8-B774-8EDF4AA9ED24}" destId="{AF93365C-5863-4C87-83A3-D94EB5A9DC07}" srcOrd="0" destOrd="0" presId="urn:microsoft.com/office/officeart/2005/8/layout/vList3#1"/>
    <dgm:cxn modelId="{7D569EA1-A00C-4449-9369-645BE22BD581}" type="presParOf" srcId="{0DB7F559-B33B-4CEC-A115-7BE8660E70D5}" destId="{1C020BCF-A57E-4747-8462-61DB6D363421}" srcOrd="0" destOrd="0" presId="urn:microsoft.com/office/officeart/2005/8/layout/vList3#1"/>
    <dgm:cxn modelId="{CD45A4DE-C9A3-4D61-A379-F9877ED407CD}" type="presParOf" srcId="{1C020BCF-A57E-4747-8462-61DB6D363421}" destId="{5A1DC514-FD75-471E-9B7B-C9C78B7EDFE8}" srcOrd="0" destOrd="0" presId="urn:microsoft.com/office/officeart/2005/8/layout/vList3#1"/>
    <dgm:cxn modelId="{01C9D68C-61A1-48B7-8AE6-B004A4D11E0C}" type="presParOf" srcId="{1C020BCF-A57E-4747-8462-61DB6D363421}" destId="{AF93365C-5863-4C87-83A3-D94EB5A9DC07}" srcOrd="1" destOrd="0" presId="urn:microsoft.com/office/officeart/2005/8/layout/vList3#1"/>
    <dgm:cxn modelId="{4E803177-95D5-4889-BEE1-E1696CF19756}" type="presParOf" srcId="{0DB7F559-B33B-4CEC-A115-7BE8660E70D5}" destId="{8A26C2D6-BE20-4E79-B546-D40CA02A5FF4}" srcOrd="1" destOrd="0" presId="urn:microsoft.com/office/officeart/2005/8/layout/vList3#1"/>
    <dgm:cxn modelId="{E7DA41F4-7A78-434F-9C3E-FCB14E1E1722}" type="presParOf" srcId="{0DB7F559-B33B-4CEC-A115-7BE8660E70D5}" destId="{F1A34B9C-46E7-4C0C-B52E-B21AD96A7923}" srcOrd="2" destOrd="0" presId="urn:microsoft.com/office/officeart/2005/8/layout/vList3#1"/>
    <dgm:cxn modelId="{5B19060E-0E67-4A49-8316-DA237B9EAFFB}" type="presParOf" srcId="{F1A34B9C-46E7-4C0C-B52E-B21AD96A7923}" destId="{39BF9861-E6AD-4718-AA55-4628AAE1B899}" srcOrd="0" destOrd="0" presId="urn:microsoft.com/office/officeart/2005/8/layout/vList3#1"/>
    <dgm:cxn modelId="{EB1963AC-6A47-4EB3-8DC7-97212B4746E9}" type="presParOf" srcId="{F1A34B9C-46E7-4C0C-B52E-B21AD96A7923}" destId="{BDA5110E-3FB0-463D-AAC2-986BC57189F7}" srcOrd="1" destOrd="0" presId="urn:microsoft.com/office/officeart/2005/8/layout/vList3#1"/>
    <dgm:cxn modelId="{E92F1804-1079-44EA-B342-7413444228B7}" type="presParOf" srcId="{0DB7F559-B33B-4CEC-A115-7BE8660E70D5}" destId="{83A32900-058A-4DED-A48B-94A86C8F7A43}" srcOrd="3" destOrd="0" presId="urn:microsoft.com/office/officeart/2005/8/layout/vList3#1"/>
    <dgm:cxn modelId="{27AFB02E-16E1-48A5-94FA-D1089CEBD809}" type="presParOf" srcId="{0DB7F559-B33B-4CEC-A115-7BE8660E70D5}" destId="{8F63D6DB-AF93-4BB0-8FC4-11B8B307FF13}" srcOrd="4" destOrd="0" presId="urn:microsoft.com/office/officeart/2005/8/layout/vList3#1"/>
    <dgm:cxn modelId="{EE86FD8D-9E24-4B71-9BE0-6470AEFA9DC1}" type="presParOf" srcId="{8F63D6DB-AF93-4BB0-8FC4-11B8B307FF13}" destId="{CC9AF709-F248-4DFB-98D8-8565C08D21F5}" srcOrd="0" destOrd="0" presId="urn:microsoft.com/office/officeart/2005/8/layout/vList3#1"/>
    <dgm:cxn modelId="{F56AC237-59D9-4F48-BF49-878334B00220}" type="presParOf" srcId="{8F63D6DB-AF93-4BB0-8FC4-11B8B307FF13}" destId="{F7107489-EAC0-4807-AD22-5DA4159081CD}"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3365C-5863-4C87-83A3-D94EB5A9DC07}">
      <dsp:nvSpPr>
        <dsp:cNvPr id="0" name=""/>
        <dsp:cNvSpPr/>
      </dsp:nvSpPr>
      <dsp:spPr>
        <a:xfrm rot="10800000">
          <a:off x="1596685" y="1963"/>
          <a:ext cx="5227474" cy="111996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r>
            <a:rPr lang="es-CO" sz="2000" kern="1200" dirty="0" smtClean="0"/>
            <a:t>Diagnosticar la conducta y el rendimiento académico de los niños del grado primero del colegio Cristiano Generación XXI.</a:t>
          </a:r>
          <a:endParaRPr lang="es-CO" sz="2000" kern="1200" dirty="0"/>
        </a:p>
      </dsp:txBody>
      <dsp:txXfrm rot="10800000">
        <a:off x="1876675" y="1963"/>
        <a:ext cx="4947484" cy="1119962"/>
      </dsp:txXfrm>
    </dsp:sp>
    <dsp:sp modelId="{5A1DC514-FD75-471E-9B7B-C9C78B7EDFE8}">
      <dsp:nvSpPr>
        <dsp:cNvPr id="0" name=""/>
        <dsp:cNvSpPr/>
      </dsp:nvSpPr>
      <dsp:spPr>
        <a:xfrm>
          <a:off x="1036704" y="1963"/>
          <a:ext cx="1119962" cy="1119962"/>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A5110E-3FB0-463D-AAC2-986BC57189F7}">
      <dsp:nvSpPr>
        <dsp:cNvPr id="0" name=""/>
        <dsp:cNvSpPr/>
      </dsp:nvSpPr>
      <dsp:spPr>
        <a:xfrm rot="10800000">
          <a:off x="1596685" y="1456242"/>
          <a:ext cx="5227474" cy="111996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r>
            <a:rPr lang="es-CO" sz="2000" kern="1200" smtClean="0"/>
            <a:t>Articular el juego de ajedrez con las diferentes áreas del conocimiento.</a:t>
          </a:r>
          <a:endParaRPr lang="es-CO" sz="2000" kern="1200"/>
        </a:p>
      </dsp:txBody>
      <dsp:txXfrm rot="10800000">
        <a:off x="1876675" y="1456242"/>
        <a:ext cx="4947484" cy="1119962"/>
      </dsp:txXfrm>
    </dsp:sp>
    <dsp:sp modelId="{39BF9861-E6AD-4718-AA55-4628AAE1B899}">
      <dsp:nvSpPr>
        <dsp:cNvPr id="0" name=""/>
        <dsp:cNvSpPr/>
      </dsp:nvSpPr>
      <dsp:spPr>
        <a:xfrm>
          <a:off x="1036704" y="1456242"/>
          <a:ext cx="1119962" cy="1119962"/>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107489-EAC0-4807-AD22-5DA4159081CD}">
      <dsp:nvSpPr>
        <dsp:cNvPr id="0" name=""/>
        <dsp:cNvSpPr/>
      </dsp:nvSpPr>
      <dsp:spPr>
        <a:xfrm rot="10800000">
          <a:off x="1596685" y="2910522"/>
          <a:ext cx="5227474" cy="111996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r>
            <a:rPr lang="es-CO" sz="2000" kern="1200" smtClean="0"/>
            <a:t>Demostrar los cambios efectivos del comportamiento de los niños.</a:t>
          </a:r>
          <a:endParaRPr lang="es-CO" sz="2000" kern="1200"/>
        </a:p>
      </dsp:txBody>
      <dsp:txXfrm rot="10800000">
        <a:off x="1876675" y="2910522"/>
        <a:ext cx="4947484" cy="1119962"/>
      </dsp:txXfrm>
    </dsp:sp>
    <dsp:sp modelId="{CC9AF709-F248-4DFB-98D8-8565C08D21F5}">
      <dsp:nvSpPr>
        <dsp:cNvPr id="0" name=""/>
        <dsp:cNvSpPr/>
      </dsp:nvSpPr>
      <dsp:spPr>
        <a:xfrm>
          <a:off x="1036704" y="2910522"/>
          <a:ext cx="1119962" cy="1119962"/>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grpSp>
        <p:nvGrpSpPr>
          <p:cNvPr id="9" name="Grupo 8"/>
          <p:cNvGrpSpPr/>
          <p:nvPr userDrawn="1"/>
        </p:nvGrpSpPr>
        <p:grpSpPr>
          <a:xfrm>
            <a:off x="-13297" y="8827"/>
            <a:ext cx="9413668" cy="1763989"/>
            <a:chOff x="0" y="8827"/>
            <a:chExt cx="9413668" cy="1763989"/>
          </a:xfrm>
        </p:grpSpPr>
        <p:pic>
          <p:nvPicPr>
            <p:cNvPr id="5"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0" y="8827"/>
              <a:ext cx="2355017" cy="1763989"/>
            </a:xfrm>
            <a:prstGeom prst="rect">
              <a:avLst/>
            </a:prstGeom>
          </p:spPr>
        </p:pic>
        <p:pic>
          <p:nvPicPr>
            <p:cNvPr id="6"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2351817" y="8827"/>
              <a:ext cx="2355017" cy="1763989"/>
            </a:xfrm>
            <a:prstGeom prst="rect">
              <a:avLst/>
            </a:prstGeom>
          </p:spPr>
        </p:pic>
        <p:pic>
          <p:nvPicPr>
            <p:cNvPr id="7"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4706834" y="8827"/>
              <a:ext cx="2355017" cy="1763989"/>
            </a:xfrm>
            <a:prstGeom prst="rect">
              <a:avLst/>
            </a:prstGeom>
          </p:spPr>
        </p:pic>
        <p:pic>
          <p:nvPicPr>
            <p:cNvPr id="8"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7058651" y="8827"/>
              <a:ext cx="2355017" cy="1763989"/>
            </a:xfrm>
            <a:prstGeom prst="rect">
              <a:avLst/>
            </a:prstGeom>
          </p:spPr>
        </p:pic>
      </p:grpSp>
      <p:grpSp>
        <p:nvGrpSpPr>
          <p:cNvPr id="10" name="Grupo 9"/>
          <p:cNvGrpSpPr/>
          <p:nvPr userDrawn="1"/>
        </p:nvGrpSpPr>
        <p:grpSpPr>
          <a:xfrm>
            <a:off x="-13297" y="1772816"/>
            <a:ext cx="9413668" cy="1763989"/>
            <a:chOff x="0" y="8827"/>
            <a:chExt cx="9413668" cy="1763989"/>
          </a:xfrm>
        </p:grpSpPr>
        <p:pic>
          <p:nvPicPr>
            <p:cNvPr id="11"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0" y="8827"/>
              <a:ext cx="2355017" cy="1763989"/>
            </a:xfrm>
            <a:prstGeom prst="rect">
              <a:avLst/>
            </a:prstGeom>
          </p:spPr>
        </p:pic>
        <p:pic>
          <p:nvPicPr>
            <p:cNvPr id="12"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2351817" y="8827"/>
              <a:ext cx="2355017" cy="1763989"/>
            </a:xfrm>
            <a:prstGeom prst="rect">
              <a:avLst/>
            </a:prstGeom>
          </p:spPr>
        </p:pic>
        <p:pic>
          <p:nvPicPr>
            <p:cNvPr id="13"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4706834" y="8827"/>
              <a:ext cx="2355017" cy="1763989"/>
            </a:xfrm>
            <a:prstGeom prst="rect">
              <a:avLst/>
            </a:prstGeom>
          </p:spPr>
        </p:pic>
        <p:pic>
          <p:nvPicPr>
            <p:cNvPr id="14"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7058651" y="8827"/>
              <a:ext cx="2355017" cy="1763989"/>
            </a:xfrm>
            <a:prstGeom prst="rect">
              <a:avLst/>
            </a:prstGeom>
          </p:spPr>
        </p:pic>
      </p:grpSp>
      <p:grpSp>
        <p:nvGrpSpPr>
          <p:cNvPr id="15" name="Grupo 14"/>
          <p:cNvGrpSpPr/>
          <p:nvPr userDrawn="1"/>
        </p:nvGrpSpPr>
        <p:grpSpPr>
          <a:xfrm>
            <a:off x="10008" y="3536805"/>
            <a:ext cx="9413668" cy="1763989"/>
            <a:chOff x="0" y="8827"/>
            <a:chExt cx="9413668" cy="1763989"/>
          </a:xfrm>
        </p:grpSpPr>
        <p:pic>
          <p:nvPicPr>
            <p:cNvPr id="16"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0" y="8827"/>
              <a:ext cx="2355017" cy="1763989"/>
            </a:xfrm>
            <a:prstGeom prst="rect">
              <a:avLst/>
            </a:prstGeom>
          </p:spPr>
        </p:pic>
        <p:pic>
          <p:nvPicPr>
            <p:cNvPr id="17"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2351817" y="8827"/>
              <a:ext cx="2355017" cy="1763989"/>
            </a:xfrm>
            <a:prstGeom prst="rect">
              <a:avLst/>
            </a:prstGeom>
          </p:spPr>
        </p:pic>
        <p:pic>
          <p:nvPicPr>
            <p:cNvPr id="18"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4706834" y="8827"/>
              <a:ext cx="2355017" cy="1763989"/>
            </a:xfrm>
            <a:prstGeom prst="rect">
              <a:avLst/>
            </a:prstGeom>
          </p:spPr>
        </p:pic>
        <p:pic>
          <p:nvPicPr>
            <p:cNvPr id="19"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7058651" y="8827"/>
              <a:ext cx="2355017" cy="1763989"/>
            </a:xfrm>
            <a:prstGeom prst="rect">
              <a:avLst/>
            </a:prstGeom>
          </p:spPr>
        </p:pic>
      </p:grpSp>
      <p:grpSp>
        <p:nvGrpSpPr>
          <p:cNvPr id="20" name="Grupo 19"/>
          <p:cNvGrpSpPr/>
          <p:nvPr userDrawn="1"/>
        </p:nvGrpSpPr>
        <p:grpSpPr>
          <a:xfrm>
            <a:off x="-16586" y="5300794"/>
            <a:ext cx="9413668" cy="1763989"/>
            <a:chOff x="0" y="8827"/>
            <a:chExt cx="9413668" cy="1763989"/>
          </a:xfrm>
        </p:grpSpPr>
        <p:pic>
          <p:nvPicPr>
            <p:cNvPr id="21"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0" y="8827"/>
              <a:ext cx="2355017" cy="1763989"/>
            </a:xfrm>
            <a:prstGeom prst="rect">
              <a:avLst/>
            </a:prstGeom>
          </p:spPr>
        </p:pic>
        <p:pic>
          <p:nvPicPr>
            <p:cNvPr id="22"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2351817" y="8827"/>
              <a:ext cx="2355017" cy="1763989"/>
            </a:xfrm>
            <a:prstGeom prst="rect">
              <a:avLst/>
            </a:prstGeom>
          </p:spPr>
        </p:pic>
        <p:pic>
          <p:nvPicPr>
            <p:cNvPr id="23"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4706834" y="8827"/>
              <a:ext cx="2355017" cy="1763989"/>
            </a:xfrm>
            <a:prstGeom prst="rect">
              <a:avLst/>
            </a:prstGeom>
          </p:spPr>
        </p:pic>
        <p:pic>
          <p:nvPicPr>
            <p:cNvPr id="24" name="3 Imagen" descr="imagenes para las diapositivas.jpg"/>
            <p:cNvPicPr>
              <a:picLocks noChangeAspect="1"/>
            </p:cNvPicPr>
            <p:nvPr userDrawn="1"/>
          </p:nvPicPr>
          <p:blipFill>
            <a:blip r:embed="rId2">
              <a:duotone>
                <a:schemeClr val="accent6">
                  <a:shade val="45000"/>
                  <a:satMod val="135000"/>
                </a:schemeClr>
                <a:prstClr val="white"/>
              </a:duotone>
            </a:blip>
            <a:stretch>
              <a:fillRect/>
            </a:stretch>
          </p:blipFill>
          <p:spPr>
            <a:xfrm>
              <a:off x="7058651" y="8827"/>
              <a:ext cx="2355017" cy="1763989"/>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F13E0FB-317E-422E-ABF9-9A2A7172F588}" type="datetimeFigureOut">
              <a:rPr lang="es-CO" smtClean="0"/>
              <a:pPr/>
              <a:t>11/10/2017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DC05B2A-6A87-4162-9D41-CDD2DBFAE29A}"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13E0FB-317E-422E-ABF9-9A2A7172F588}" type="datetimeFigureOut">
              <a:rPr lang="es-CO" smtClean="0"/>
              <a:pPr/>
              <a:t>11/10/2017</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05B2A-6A87-4162-9D41-CDD2DBFAE29A}" type="slidenum">
              <a:rPr lang="es-CO" smtClean="0"/>
              <a:pPr/>
              <a:t>‹Nº›</a:t>
            </a:fld>
            <a:endParaRPr lang="es-CO"/>
          </a:p>
        </p:txBody>
      </p:sp>
      <p:pic>
        <p:nvPicPr>
          <p:cNvPr id="7" name="7 Imagen" descr="imagenes para las diapositivas.jpg"/>
          <p:cNvPicPr>
            <a:picLocks noChangeAspect="1"/>
          </p:cNvPicPr>
          <p:nvPr userDrawn="1"/>
        </p:nvPicPr>
        <p:blipFill>
          <a:blip r:embed="rId13"/>
          <a:stretch>
            <a:fillRect/>
          </a:stretch>
        </p:blipFill>
        <p:spPr>
          <a:xfrm>
            <a:off x="0" y="8827"/>
            <a:ext cx="9144000" cy="684917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857232"/>
            <a:ext cx="7772400" cy="3500462"/>
          </a:xfrm>
        </p:spPr>
        <p:txBody>
          <a:bodyPr>
            <a:normAutofit fontScale="90000"/>
          </a:bodyPr>
          <a:lstStyle/>
          <a:p>
            <a:r>
              <a:rPr lang="es-CO" sz="3600" dirty="0" smtClean="0"/>
              <a:t/>
            </a:r>
            <a:br>
              <a:rPr lang="es-CO" sz="3600" dirty="0" smtClean="0"/>
            </a:br>
            <a:r>
              <a:rPr lang="es-CO" sz="3600" dirty="0" smtClean="0"/>
              <a:t>EL </a:t>
            </a:r>
            <a:r>
              <a:rPr lang="es-CO" sz="3600" dirty="0"/>
              <a:t>AJEDREZ COMO ESTRATEGIA LÚDICA PEDAGÓGICA  PARA MODIFICAR  COMPORTAMIENTOS  EN NIÑOS DEL GRADO 1° DEL COLEGIO CRISTIANO GENERACIÓN XXI</a:t>
            </a:r>
            <a:br>
              <a:rPr lang="es-CO" sz="3600" dirty="0"/>
            </a:br>
            <a:endParaRPr lang="es-CO" sz="3600" dirty="0"/>
          </a:p>
        </p:txBody>
      </p:sp>
      <p:sp>
        <p:nvSpPr>
          <p:cNvPr id="3" name="2 Subtítulo"/>
          <p:cNvSpPr>
            <a:spLocks noGrp="1"/>
          </p:cNvSpPr>
          <p:nvPr>
            <p:ph type="subTitle" idx="1"/>
          </p:nvPr>
        </p:nvSpPr>
        <p:spPr>
          <a:xfrm>
            <a:off x="1428728" y="4071942"/>
            <a:ext cx="6400800" cy="2357454"/>
          </a:xfrm>
        </p:spPr>
        <p:txBody>
          <a:bodyPr>
            <a:normAutofit fontScale="92500" lnSpcReduction="10000"/>
          </a:bodyPr>
          <a:lstStyle/>
          <a:p>
            <a:r>
              <a:rPr lang="es-CO" sz="2400" dirty="0" smtClean="0">
                <a:solidFill>
                  <a:schemeClr val="tx1"/>
                </a:solidFill>
                <a:latin typeface="Arial" pitchFamily="34" charset="0"/>
                <a:cs typeface="Arial" pitchFamily="34" charset="0"/>
              </a:rPr>
              <a:t>Autores:</a:t>
            </a:r>
          </a:p>
          <a:p>
            <a:r>
              <a:rPr lang="es-CO" sz="2400" dirty="0" smtClean="0">
                <a:solidFill>
                  <a:schemeClr val="tx1"/>
                </a:solidFill>
                <a:latin typeface="Arial" pitchFamily="34" charset="0"/>
                <a:cs typeface="Arial" pitchFamily="34" charset="0"/>
              </a:rPr>
              <a:t>Greis Paola Zapata Valenzuela</a:t>
            </a:r>
          </a:p>
          <a:p>
            <a:r>
              <a:rPr lang="es-CO" sz="2400" dirty="0" smtClean="0">
                <a:solidFill>
                  <a:schemeClr val="tx1"/>
                </a:solidFill>
                <a:latin typeface="Arial" pitchFamily="34" charset="0"/>
                <a:cs typeface="Arial" pitchFamily="34" charset="0"/>
              </a:rPr>
              <a:t>Mónica María Morales Rodríguez</a:t>
            </a:r>
          </a:p>
          <a:p>
            <a:endParaRPr lang="es-CO" sz="2400" dirty="0" smtClean="0">
              <a:solidFill>
                <a:schemeClr val="tx1"/>
              </a:solidFill>
              <a:latin typeface="Arial" pitchFamily="34" charset="0"/>
              <a:cs typeface="Arial" pitchFamily="34" charset="0"/>
            </a:endParaRPr>
          </a:p>
          <a:p>
            <a:endParaRPr lang="es-CO" sz="2400" dirty="0" smtClean="0">
              <a:solidFill>
                <a:schemeClr val="tx1"/>
              </a:solidFill>
              <a:latin typeface="Arial" pitchFamily="34" charset="0"/>
              <a:cs typeface="Arial" pitchFamily="34" charset="0"/>
            </a:endParaRPr>
          </a:p>
          <a:p>
            <a:r>
              <a:rPr lang="es-CO" sz="2400" dirty="0" smtClean="0">
                <a:solidFill>
                  <a:schemeClr val="tx1"/>
                </a:solidFill>
                <a:latin typeface="Arial" pitchFamily="34" charset="0"/>
                <a:cs typeface="Arial" pitchFamily="34" charset="0"/>
              </a:rPr>
              <a:t>Licenciatura en Pedagogía Infantil</a:t>
            </a:r>
            <a:endParaRPr lang="es-CO" sz="2400" dirty="0">
              <a:solidFill>
                <a:schemeClr val="tx1"/>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39552" y="188640"/>
            <a:ext cx="7992888" cy="6151874"/>
          </a:xfrm>
          <a:prstGeom prst="rect">
            <a:avLst/>
          </a:prstGeom>
        </p:spPr>
      </p:pic>
    </p:spTree>
    <p:extLst>
      <p:ext uri="{BB962C8B-B14F-4D97-AF65-F5344CB8AC3E}">
        <p14:creationId xmlns:p14="http://schemas.microsoft.com/office/powerpoint/2010/main" val="4268739801"/>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310095" y="676619"/>
            <a:ext cx="6523809" cy="5504762"/>
          </a:xfrm>
          <a:prstGeom prst="rect">
            <a:avLst/>
          </a:prstGeom>
        </p:spPr>
      </p:pic>
    </p:spTree>
    <p:extLst>
      <p:ext uri="{BB962C8B-B14F-4D97-AF65-F5344CB8AC3E}">
        <p14:creationId xmlns:p14="http://schemas.microsoft.com/office/powerpoint/2010/main" val="320905220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395536" y="548680"/>
            <a:ext cx="8136904" cy="5435030"/>
          </a:xfrm>
          <a:prstGeom prst="rect">
            <a:avLst/>
          </a:prstGeom>
        </p:spPr>
      </p:pic>
      <p:pic>
        <p:nvPicPr>
          <p:cNvPr id="7" name="Imagen 6"/>
          <p:cNvPicPr>
            <a:picLocks noChangeAspect="1"/>
          </p:cNvPicPr>
          <p:nvPr/>
        </p:nvPicPr>
        <p:blipFill>
          <a:blip r:embed="rId3"/>
          <a:stretch>
            <a:fillRect/>
          </a:stretch>
        </p:blipFill>
        <p:spPr>
          <a:xfrm>
            <a:off x="2771800" y="2060848"/>
            <a:ext cx="3805668" cy="2765789"/>
          </a:xfrm>
          <a:prstGeom prst="rect">
            <a:avLst/>
          </a:prstGeom>
        </p:spPr>
      </p:pic>
    </p:spTree>
    <p:extLst>
      <p:ext uri="{BB962C8B-B14F-4D97-AF65-F5344CB8AC3E}">
        <p14:creationId xmlns:p14="http://schemas.microsoft.com/office/powerpoint/2010/main" val="335955503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0"/>
            <a:ext cx="8229600" cy="4525963"/>
          </a:xfrm>
        </p:spPr>
        <p:txBody>
          <a:bodyPr>
            <a:normAutofit/>
          </a:bodyPr>
          <a:lstStyle/>
          <a:p>
            <a:pPr marL="0" indent="0">
              <a:buNone/>
            </a:pPr>
            <a:r>
              <a:rPr lang="es-CO" sz="7200" dirty="0" smtClean="0">
                <a:latin typeface="Britannic Bold" panose="020B0903060703020204" pitchFamily="34" charset="0"/>
              </a:rPr>
              <a:t>¡GRACIAS!</a:t>
            </a:r>
          </a:p>
          <a:p>
            <a:pPr marL="0" indent="0">
              <a:buNone/>
            </a:pPr>
            <a:r>
              <a:rPr lang="es-CO" sz="7200" dirty="0">
                <a:latin typeface="Britannic Bold" panose="020B0903060703020204" pitchFamily="34" charset="0"/>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781" y="2182730"/>
            <a:ext cx="2595059" cy="311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51959"/>
            <a:ext cx="2736304" cy="2717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4370" y="3247515"/>
            <a:ext cx="2327103" cy="29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3441" y="3247515"/>
            <a:ext cx="2501531" cy="2984376"/>
          </a:xfrm>
          <a:prstGeom prst="rect">
            <a:avLst/>
          </a:prstGeom>
          <a:noFill/>
          <a:ln w="9525">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30650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8617" y="690422"/>
            <a:ext cx="8229600" cy="1143000"/>
          </a:xfrm>
        </p:spPr>
        <p:txBody>
          <a:bodyPr>
            <a:normAutofit/>
          </a:bodyPr>
          <a:lstStyle/>
          <a:p>
            <a:r>
              <a:rPr lang="es-CO" sz="3200" dirty="0" smtClean="0">
                <a:latin typeface="Arial" pitchFamily="34" charset="0"/>
                <a:cs typeface="Arial" pitchFamily="34" charset="0"/>
              </a:rPr>
              <a:t>FORMULACIÓN  DEL  PROBLEMA</a:t>
            </a:r>
            <a:endParaRPr lang="es-CO" sz="3200" dirty="0">
              <a:latin typeface="Arial" pitchFamily="34" charset="0"/>
              <a:cs typeface="Arial" pitchFamily="34" charset="0"/>
            </a:endParaRPr>
          </a:p>
        </p:txBody>
      </p:sp>
      <p:sp>
        <p:nvSpPr>
          <p:cNvPr id="3" name="2 Marcador de contenido"/>
          <p:cNvSpPr>
            <a:spLocks noGrp="1"/>
          </p:cNvSpPr>
          <p:nvPr>
            <p:ph idx="1"/>
          </p:nvPr>
        </p:nvSpPr>
        <p:spPr>
          <a:xfrm>
            <a:off x="785786" y="1484784"/>
            <a:ext cx="7615262" cy="3571900"/>
          </a:xfrm>
        </p:spPr>
        <p:txBody>
          <a:bodyPr/>
          <a:lstStyle/>
          <a:p>
            <a:pPr algn="just">
              <a:buNone/>
            </a:pPr>
            <a:r>
              <a:rPr lang="es-CO" dirty="0" smtClean="0"/>
              <a:t>   </a:t>
            </a:r>
          </a:p>
          <a:p>
            <a:pPr algn="just">
              <a:buNone/>
            </a:pPr>
            <a:r>
              <a:rPr lang="es-CO" dirty="0"/>
              <a:t> </a:t>
            </a:r>
            <a:r>
              <a:rPr lang="es-CO" dirty="0" smtClean="0"/>
              <a:t>  </a:t>
            </a:r>
            <a:r>
              <a:rPr lang="es-CO" dirty="0" smtClean="0">
                <a:latin typeface="Arial" pitchFamily="34" charset="0"/>
                <a:cs typeface="Arial" pitchFamily="34" charset="0"/>
              </a:rPr>
              <a:t>¿</a:t>
            </a:r>
            <a:r>
              <a:rPr lang="es-CO" dirty="0">
                <a:latin typeface="Arial" pitchFamily="34" charset="0"/>
                <a:cs typeface="Arial" pitchFamily="34" charset="0"/>
              </a:rPr>
              <a:t>Se mejora el comportamiento de los </a:t>
            </a:r>
            <a:r>
              <a:rPr lang="es-CO" dirty="0" smtClean="0">
                <a:latin typeface="Arial" pitchFamily="34" charset="0"/>
                <a:cs typeface="Arial" pitchFamily="34" charset="0"/>
              </a:rPr>
              <a:t>niños implementando </a:t>
            </a:r>
            <a:r>
              <a:rPr lang="es-CO" dirty="0">
                <a:latin typeface="Arial" pitchFamily="34" charset="0"/>
                <a:cs typeface="Arial" pitchFamily="34" charset="0"/>
              </a:rPr>
              <a:t>el ajedrez como estrategia lúdica pedagógica?</a:t>
            </a:r>
          </a:p>
          <a:p>
            <a:pPr>
              <a:buNone/>
            </a:pPr>
            <a:endParaRPr lang="es-CO"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3787543"/>
            <a:ext cx="3384376" cy="2538282"/>
          </a:xfrm>
          <a:prstGeom prst="rect">
            <a:avLst/>
          </a:prstGeom>
          <a:ln w="38100">
            <a:solidFill>
              <a:srgbClr val="FFC000"/>
            </a:solidFill>
          </a:ln>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5" y="3815873"/>
            <a:ext cx="3498721" cy="2509952"/>
          </a:xfrm>
          <a:prstGeom prst="rect">
            <a:avLst/>
          </a:prstGeom>
          <a:ln w="38100">
            <a:solidFill>
              <a:srgbClr val="FFC000"/>
            </a:solidFill>
          </a:ln>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928670"/>
            <a:ext cx="8229600" cy="1143000"/>
          </a:xfrm>
        </p:spPr>
        <p:txBody>
          <a:bodyPr>
            <a:normAutofit/>
          </a:bodyPr>
          <a:lstStyle/>
          <a:p>
            <a:r>
              <a:rPr lang="es-CO" sz="3200" dirty="0" smtClean="0">
                <a:latin typeface="Arial" pitchFamily="34" charset="0"/>
                <a:cs typeface="Arial" pitchFamily="34" charset="0"/>
              </a:rPr>
              <a:t>OBJETIVO  GENERAL</a:t>
            </a:r>
            <a:endParaRPr lang="es-CO" sz="3200" dirty="0">
              <a:latin typeface="Arial" pitchFamily="34" charset="0"/>
              <a:cs typeface="Arial" pitchFamily="34" charset="0"/>
            </a:endParaRPr>
          </a:p>
        </p:txBody>
      </p:sp>
      <p:sp>
        <p:nvSpPr>
          <p:cNvPr id="3" name="2 Marcador de contenido"/>
          <p:cNvSpPr>
            <a:spLocks noGrp="1"/>
          </p:cNvSpPr>
          <p:nvPr>
            <p:ph idx="1"/>
          </p:nvPr>
        </p:nvSpPr>
        <p:spPr>
          <a:xfrm>
            <a:off x="642910" y="2214554"/>
            <a:ext cx="7429552" cy="3911609"/>
          </a:xfrm>
        </p:spPr>
        <p:txBody>
          <a:bodyPr/>
          <a:lstStyle/>
          <a:p>
            <a:pPr algn="just">
              <a:buNone/>
            </a:pPr>
            <a:r>
              <a:rPr lang="es-CO" dirty="0" smtClean="0"/>
              <a:t>   </a:t>
            </a:r>
            <a:endParaRPr lang="es-CO" dirty="0">
              <a:latin typeface="Arial" pitchFamily="34" charset="0"/>
              <a:cs typeface="Arial" pitchFamily="34" charset="0"/>
            </a:endParaRPr>
          </a:p>
        </p:txBody>
      </p:sp>
      <p:grpSp>
        <p:nvGrpSpPr>
          <p:cNvPr id="5" name="Grupo 4"/>
          <p:cNvGrpSpPr/>
          <p:nvPr/>
        </p:nvGrpSpPr>
        <p:grpSpPr>
          <a:xfrm>
            <a:off x="1331640" y="-1740190"/>
            <a:ext cx="7397744" cy="6480720"/>
            <a:chOff x="1114078" y="1963"/>
            <a:chExt cx="5710081" cy="3250450"/>
          </a:xfrm>
        </p:grpSpPr>
        <p:sp>
          <p:nvSpPr>
            <p:cNvPr id="6" name="Pentágono 5"/>
            <p:cNvSpPr/>
            <p:nvPr/>
          </p:nvSpPr>
          <p:spPr>
            <a:xfrm rot="10800000">
              <a:off x="1114078" y="2132451"/>
              <a:ext cx="5227474" cy="1119962"/>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Pentágono 4"/>
            <p:cNvSpPr/>
            <p:nvPr/>
          </p:nvSpPr>
          <p:spPr>
            <a:xfrm rot="21600000">
              <a:off x="1876675" y="1963"/>
              <a:ext cx="4947484" cy="11199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endParaRPr lang="es-CO" sz="2000" kern="1200" dirty="0"/>
            </a:p>
          </p:txBody>
        </p:sp>
      </p:grpSp>
      <p:sp>
        <p:nvSpPr>
          <p:cNvPr id="8" name="Rectángulo 7"/>
          <p:cNvSpPr/>
          <p:nvPr/>
        </p:nvSpPr>
        <p:spPr>
          <a:xfrm>
            <a:off x="2771800" y="2654549"/>
            <a:ext cx="4572000" cy="1938992"/>
          </a:xfrm>
          <a:prstGeom prst="rect">
            <a:avLst/>
          </a:prstGeom>
        </p:spPr>
        <p:txBody>
          <a:bodyPr>
            <a:spAutoFit/>
          </a:bodyPr>
          <a:lstStyle/>
          <a:p>
            <a:pPr algn="just"/>
            <a:r>
              <a:rPr lang="es-CO" sz="2400" dirty="0">
                <a:solidFill>
                  <a:schemeClr val="bg1"/>
                </a:solidFill>
              </a:rPr>
              <a:t>Implementar el ajedrez como estrategia lúdico pedagógica  para mejorar  comportamientos </a:t>
            </a:r>
            <a:r>
              <a:rPr lang="es-CO" sz="2400" dirty="0" smtClean="0">
                <a:solidFill>
                  <a:schemeClr val="bg1"/>
                </a:solidFill>
              </a:rPr>
              <a:t>en </a:t>
            </a:r>
            <a:r>
              <a:rPr lang="es-CO" sz="2400" dirty="0">
                <a:solidFill>
                  <a:schemeClr val="bg1"/>
                </a:solidFill>
              </a:rPr>
              <a:t>los  niños del grado primero del Colegio Cristiano Generación XXI.</a:t>
            </a:r>
          </a:p>
        </p:txBody>
      </p:sp>
      <p:sp>
        <p:nvSpPr>
          <p:cNvPr id="4" name="Elipse 3"/>
          <p:cNvSpPr/>
          <p:nvPr/>
        </p:nvSpPr>
        <p:spPr>
          <a:xfrm>
            <a:off x="771658" y="2924944"/>
            <a:ext cx="1271480" cy="144016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70231099"/>
              </p:ext>
            </p:extLst>
          </p:nvPr>
        </p:nvGraphicFramePr>
        <p:xfrm>
          <a:off x="683568" y="1700808"/>
          <a:ext cx="7860864"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835696" y="404664"/>
            <a:ext cx="5362365" cy="658642"/>
          </a:xfrm>
          <a:prstGeom prst="rect">
            <a:avLst/>
          </a:prstGeom>
        </p:spPr>
        <p:txBody>
          <a:bodyPr wrap="none">
            <a:spAutoFit/>
          </a:bodyPr>
          <a:lstStyle/>
          <a:p>
            <a:pPr>
              <a:lnSpc>
                <a:spcPct val="115000"/>
              </a:lnSpc>
              <a:spcBef>
                <a:spcPts val="1200"/>
              </a:spcBef>
              <a:spcAft>
                <a:spcPts val="300"/>
              </a:spcAft>
            </a:pPr>
            <a:r>
              <a:rPr lang="es-CO" sz="3200" i="1" dirty="0" smtClean="0">
                <a:latin typeface="Arial" panose="020B0604020202020204" pitchFamily="34" charset="0"/>
                <a:ea typeface="Times New Roman" panose="02020603050405020304" pitchFamily="18" charset="0"/>
                <a:cs typeface="Times New Roman" panose="02020603050405020304" pitchFamily="18" charset="0"/>
              </a:rPr>
              <a:t>OBJETIVOS ESPECÍFICOS</a:t>
            </a:r>
            <a:endParaRPr lang="es-CO" sz="3200" b="1" i="1" dirty="0">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0701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200" dirty="0" smtClean="0">
                <a:latin typeface="Arial" pitchFamily="34" charset="0"/>
                <a:cs typeface="Arial" pitchFamily="34" charset="0"/>
              </a:rPr>
              <a:t>REFERENTES   TEÓRICOS</a:t>
            </a:r>
            <a:endParaRPr lang="es-CO" sz="3200" dirty="0">
              <a:latin typeface="Arial" pitchFamily="34" charset="0"/>
              <a:cs typeface="Arial" pitchFamily="34" charset="0"/>
            </a:endParaRPr>
          </a:p>
        </p:txBody>
      </p:sp>
      <p:sp>
        <p:nvSpPr>
          <p:cNvPr id="3" name="2 Marcador de contenido"/>
          <p:cNvSpPr>
            <a:spLocks noGrp="1"/>
          </p:cNvSpPr>
          <p:nvPr>
            <p:ph idx="1"/>
          </p:nvPr>
        </p:nvSpPr>
        <p:spPr>
          <a:xfrm>
            <a:off x="214282" y="1124744"/>
            <a:ext cx="8715436" cy="5286412"/>
          </a:xfrm>
        </p:spPr>
        <p:txBody>
          <a:bodyPr>
            <a:normAutofit fontScale="92500" lnSpcReduction="10000"/>
          </a:bodyPr>
          <a:lstStyle/>
          <a:p>
            <a:pPr algn="just">
              <a:buNone/>
            </a:pPr>
            <a:r>
              <a:rPr lang="es-CO" sz="1800" dirty="0" smtClean="0">
                <a:latin typeface="Arial" pitchFamily="34" charset="0"/>
                <a:cs typeface="Arial" pitchFamily="34" charset="0"/>
              </a:rPr>
              <a:t>     </a:t>
            </a:r>
          </a:p>
          <a:p>
            <a:pPr algn="just">
              <a:buNone/>
            </a:pPr>
            <a:r>
              <a:rPr lang="es-CO" sz="2200" dirty="0" smtClean="0">
                <a:latin typeface="Arial" pitchFamily="34" charset="0"/>
                <a:cs typeface="Arial" pitchFamily="34" charset="0"/>
              </a:rPr>
              <a:t>     En el presente trabajo, se pretende tener en cuenta conceptos Fundamentales para el mismo, definido Comportamiento  como la totalidad de actividades del organismo y la idea de que los seres humanos responden de manera predecible a los estímulos, y los que controlan esos estímulos controlan a la persona, ya que se concibe, únicamente respuestas a los placeres y dolores percibidos. Skinner, 2001-2017).</a:t>
            </a:r>
          </a:p>
          <a:p>
            <a:pPr algn="just">
              <a:buNone/>
            </a:pPr>
            <a:endParaRPr lang="es-CO" sz="2200" dirty="0" smtClean="0">
              <a:latin typeface="Arial" pitchFamily="34" charset="0"/>
              <a:cs typeface="Arial" pitchFamily="34" charset="0"/>
            </a:endParaRPr>
          </a:p>
          <a:p>
            <a:pPr algn="just">
              <a:buNone/>
            </a:pPr>
            <a:r>
              <a:rPr lang="es-CO" sz="2200" dirty="0">
                <a:latin typeface="Arial" pitchFamily="34" charset="0"/>
                <a:cs typeface="Arial" pitchFamily="34" charset="0"/>
              </a:rPr>
              <a:t> </a:t>
            </a:r>
            <a:r>
              <a:rPr lang="es-CO" sz="2200" dirty="0" smtClean="0">
                <a:latin typeface="Arial" pitchFamily="34" charset="0"/>
                <a:cs typeface="Arial" pitchFamily="34" charset="0"/>
              </a:rPr>
              <a:t>    El Ajedrez siendo su origen algo controvertido, pues la versión mas acertada es que fué creado en Asia, probablemente en la India durante el Imperio Gupta, alrededor del siglo VI con el nombre de Chaturanga, dado al auge de este milenario juego, en el siglo XVIII se fundaron los primeros clubes para la práctica del ajedrez en Europa; en 1851 se celebró el primer torneo internacional en Londres y en el año 1924, se crea la Federación Internacional del Ajedrez (FIDE) en París. (Ajedrez, 2015).</a:t>
            </a:r>
          </a:p>
          <a:p>
            <a:pPr algn="just">
              <a:buNone/>
            </a:pPr>
            <a:r>
              <a:rPr lang="es-CO" sz="2200" dirty="0" smtClean="0"/>
              <a:t>     </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pPr algn="just">
              <a:buNone/>
            </a:pPr>
            <a:r>
              <a:rPr lang="es-CO" dirty="0" smtClean="0"/>
              <a:t>    </a:t>
            </a:r>
          </a:p>
          <a:p>
            <a:pPr algn="just">
              <a:buNone/>
            </a:pPr>
            <a:r>
              <a:rPr lang="es-CO" sz="2400" dirty="0" smtClean="0"/>
              <a:t>    Ahora bien, hablar de la  Lúdica-Pedagógica, como estrategia para aplicar dentro del contexto escolar nos hace reflexionar en varios aspectos de acuerdo a la situación en la cual se va a trabajar, siendo que la lúdica va ligada al juego y la pedagógia es la forma, la técnica y  la estrategia en como se aplica la educación y la enseñanza, y que se complementan entre sí para lograr las metas trazadas en lo formativo.(Gómez, 1998)</a:t>
            </a:r>
            <a:endParaRPr lang="es-CO" sz="2800" dirty="0" smtClean="0"/>
          </a:p>
          <a:p>
            <a:pPr>
              <a:buNone/>
            </a:pPr>
            <a:endParaRPr lang="es-CO"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3938" y="3912297"/>
            <a:ext cx="3178021" cy="2383515"/>
          </a:xfrm>
          <a:prstGeom prst="rect">
            <a:avLst/>
          </a:prstGeom>
          <a:ln w="28575">
            <a:solidFill>
              <a:schemeClr val="accent6">
                <a:lumMod val="60000"/>
                <a:lumOff val="40000"/>
              </a:schemeClr>
            </a:solidFill>
          </a:ln>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3912297"/>
            <a:ext cx="3119840" cy="2339880"/>
          </a:xfrm>
          <a:prstGeom prst="rect">
            <a:avLst/>
          </a:prstGeom>
          <a:ln w="28575">
            <a:solidFill>
              <a:schemeClr val="accent6">
                <a:lumMod val="60000"/>
                <a:lumOff val="40000"/>
              </a:schemeClr>
            </a:solidFill>
          </a:ln>
        </p:spPr>
      </p:pic>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339752" y="260648"/>
            <a:ext cx="4263603" cy="461665"/>
          </a:xfrm>
          <a:prstGeom prst="rect">
            <a:avLst/>
          </a:prstGeom>
        </p:spPr>
        <p:txBody>
          <a:bodyPr wrap="none">
            <a:spAutoFit/>
          </a:bodyPr>
          <a:lstStyle/>
          <a:p>
            <a:r>
              <a:rPr lang="es-CO" sz="2400" dirty="0">
                <a:latin typeface="Arial" panose="020B0604020202020204" pitchFamily="34" charset="0"/>
                <a:ea typeface="Calibri" panose="020F0502020204030204" pitchFamily="34" charset="0"/>
              </a:rPr>
              <a:t>PROPUESTA PEDAGÓGICA </a:t>
            </a:r>
            <a:endParaRPr lang="es-CO" sz="2400" dirty="0"/>
          </a:p>
        </p:txBody>
      </p:sp>
      <p:grpSp>
        <p:nvGrpSpPr>
          <p:cNvPr id="6" name="Grupo 5"/>
          <p:cNvGrpSpPr/>
          <p:nvPr/>
        </p:nvGrpSpPr>
        <p:grpSpPr>
          <a:xfrm>
            <a:off x="1115616" y="1196752"/>
            <a:ext cx="4032448" cy="884401"/>
            <a:chOff x="249982" y="-1690609"/>
            <a:chExt cx="5227474" cy="1212275"/>
          </a:xfrm>
        </p:grpSpPr>
        <p:sp>
          <p:nvSpPr>
            <p:cNvPr id="7" name="Pentágono 6"/>
            <p:cNvSpPr/>
            <p:nvPr/>
          </p:nvSpPr>
          <p:spPr>
            <a:xfrm rot="10800000">
              <a:off x="249982" y="-1690609"/>
              <a:ext cx="5227474" cy="1119962"/>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Pentágono 4"/>
            <p:cNvSpPr/>
            <p:nvPr/>
          </p:nvSpPr>
          <p:spPr>
            <a:xfrm>
              <a:off x="249982" y="-1598296"/>
              <a:ext cx="4947484" cy="11199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r>
                <a:rPr lang="es-CO" sz="2000" kern="1200" dirty="0" smtClean="0"/>
                <a:t>Presentación del Juego de Ajedrez</a:t>
              </a:r>
              <a:endParaRPr lang="es-CO" sz="2000" kern="1200" dirty="0"/>
            </a:p>
          </p:txBody>
        </p:sp>
      </p:grpSp>
      <p:sp>
        <p:nvSpPr>
          <p:cNvPr id="9" name="Elipse 8"/>
          <p:cNvSpPr/>
          <p:nvPr/>
        </p:nvSpPr>
        <p:spPr>
          <a:xfrm>
            <a:off x="655646" y="1230425"/>
            <a:ext cx="776005" cy="776005"/>
          </a:xfrm>
          <a:prstGeom prst="ellipse">
            <a:avLst/>
          </a:prstGeom>
          <a:blipFill rotWithShape="1">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l="16" t="1934" r="50111" b="63260"/>
          <a:stretch/>
        </p:blipFill>
        <p:spPr>
          <a:xfrm>
            <a:off x="5392050" y="722313"/>
            <a:ext cx="3155520" cy="1460272"/>
          </a:xfrm>
          <a:prstGeom prst="rect">
            <a:avLst/>
          </a:prstGeom>
          <a:noFill/>
          <a:ln w="19050">
            <a:solidFill>
              <a:schemeClr val="accent6">
                <a:lumMod val="60000"/>
                <a:lumOff val="40000"/>
              </a:schemeClr>
            </a:solidFill>
          </a:ln>
        </p:spPr>
      </p:pic>
      <p:grpSp>
        <p:nvGrpSpPr>
          <p:cNvPr id="10" name="Grupo 9"/>
          <p:cNvGrpSpPr/>
          <p:nvPr/>
        </p:nvGrpSpPr>
        <p:grpSpPr>
          <a:xfrm>
            <a:off x="1138240" y="2917566"/>
            <a:ext cx="4032448" cy="884401"/>
            <a:chOff x="249982" y="-1690609"/>
            <a:chExt cx="5227474" cy="1212275"/>
          </a:xfrm>
        </p:grpSpPr>
        <p:sp>
          <p:nvSpPr>
            <p:cNvPr id="11" name="Pentágono 10"/>
            <p:cNvSpPr/>
            <p:nvPr/>
          </p:nvSpPr>
          <p:spPr>
            <a:xfrm rot="10800000">
              <a:off x="249982" y="-1690609"/>
              <a:ext cx="5227474" cy="1119962"/>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CO" dirty="0"/>
            </a:p>
          </p:txBody>
        </p:sp>
        <p:sp>
          <p:nvSpPr>
            <p:cNvPr id="12" name="Pentágono 4"/>
            <p:cNvSpPr/>
            <p:nvPr/>
          </p:nvSpPr>
          <p:spPr>
            <a:xfrm>
              <a:off x="249982" y="-1598296"/>
              <a:ext cx="4947484" cy="11199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endParaRPr lang="es-CO" sz="2000" kern="1200" dirty="0"/>
            </a:p>
          </p:txBody>
        </p:sp>
      </p:grpSp>
      <p:sp>
        <p:nvSpPr>
          <p:cNvPr id="13" name="Elipse 12"/>
          <p:cNvSpPr/>
          <p:nvPr/>
        </p:nvSpPr>
        <p:spPr>
          <a:xfrm>
            <a:off x="659873" y="3019809"/>
            <a:ext cx="776005" cy="776005"/>
          </a:xfrm>
          <a:prstGeom prst="ellipse">
            <a:avLst/>
          </a:prstGeom>
          <a:blipFill rotWithShape="1">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Rectángulo 13"/>
          <p:cNvSpPr/>
          <p:nvPr/>
        </p:nvSpPr>
        <p:spPr>
          <a:xfrm>
            <a:off x="1578697" y="3013567"/>
            <a:ext cx="3168352" cy="724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smtClean="0"/>
              <a:t>“Creando el Tablero de </a:t>
            </a:r>
            <a:r>
              <a:rPr lang="es-CO" sz="2000" dirty="0" smtClean="0"/>
              <a:t>Ajedrez”</a:t>
            </a:r>
            <a:endParaRPr lang="es-CO" sz="2000" dirty="0"/>
          </a:p>
        </p:txBody>
      </p:sp>
      <p:pic>
        <p:nvPicPr>
          <p:cNvPr id="15" name="Imagen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5505" y="2344218"/>
            <a:ext cx="3128609" cy="1728192"/>
          </a:xfrm>
          <a:prstGeom prst="rect">
            <a:avLst/>
          </a:prstGeom>
          <a:solidFill>
            <a:schemeClr val="accent6">
              <a:lumMod val="60000"/>
              <a:lumOff val="40000"/>
            </a:schemeClr>
          </a:solidFill>
          <a:ln w="28575">
            <a:solidFill>
              <a:schemeClr val="accent6">
                <a:lumMod val="60000"/>
                <a:lumOff val="40000"/>
              </a:schemeClr>
            </a:solidFill>
          </a:ln>
        </p:spPr>
      </p:pic>
      <p:grpSp>
        <p:nvGrpSpPr>
          <p:cNvPr id="17" name="Grupo 16"/>
          <p:cNvGrpSpPr/>
          <p:nvPr/>
        </p:nvGrpSpPr>
        <p:grpSpPr>
          <a:xfrm>
            <a:off x="1150544" y="4508293"/>
            <a:ext cx="4032448" cy="884401"/>
            <a:chOff x="249982" y="-1690609"/>
            <a:chExt cx="5227474" cy="1212275"/>
          </a:xfrm>
        </p:grpSpPr>
        <p:sp>
          <p:nvSpPr>
            <p:cNvPr id="18" name="Pentágono 17"/>
            <p:cNvSpPr/>
            <p:nvPr/>
          </p:nvSpPr>
          <p:spPr>
            <a:xfrm rot="10800000">
              <a:off x="249982" y="-1690609"/>
              <a:ext cx="5227474" cy="1119962"/>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CO" dirty="0"/>
            </a:p>
          </p:txBody>
        </p:sp>
        <p:sp>
          <p:nvSpPr>
            <p:cNvPr id="19" name="Pentágono 4"/>
            <p:cNvSpPr/>
            <p:nvPr/>
          </p:nvSpPr>
          <p:spPr>
            <a:xfrm>
              <a:off x="249982" y="-1598296"/>
              <a:ext cx="4947484" cy="11199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3872" tIns="76200" rIns="142240" bIns="76200" numCol="1" spcCol="1270" anchor="ctr" anchorCtr="0">
              <a:noAutofit/>
            </a:bodyPr>
            <a:lstStyle/>
            <a:p>
              <a:pPr lvl="0" algn="ctr" defTabSz="889000" rtl="0">
                <a:lnSpc>
                  <a:spcPct val="90000"/>
                </a:lnSpc>
                <a:spcBef>
                  <a:spcPct val="0"/>
                </a:spcBef>
                <a:spcAft>
                  <a:spcPct val="35000"/>
                </a:spcAft>
              </a:pPr>
              <a:endParaRPr lang="es-CO" sz="2000" kern="1200" dirty="0"/>
            </a:p>
          </p:txBody>
        </p:sp>
      </p:grpSp>
      <p:sp>
        <p:nvSpPr>
          <p:cNvPr id="20" name="Elipse 19"/>
          <p:cNvSpPr/>
          <p:nvPr/>
        </p:nvSpPr>
        <p:spPr>
          <a:xfrm>
            <a:off x="676066" y="4560155"/>
            <a:ext cx="776005" cy="776005"/>
          </a:xfrm>
          <a:prstGeom prst="ellipse">
            <a:avLst/>
          </a:prstGeom>
          <a:blipFill rotWithShape="1">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1" name="Rectángulo 20"/>
          <p:cNvSpPr/>
          <p:nvPr/>
        </p:nvSpPr>
        <p:spPr>
          <a:xfrm>
            <a:off x="1560063" y="4715141"/>
            <a:ext cx="3514938" cy="4993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smtClean="0"/>
              <a:t>“Sumo y Resto con el Ajedrez, otra vez”</a:t>
            </a:r>
            <a:endParaRPr lang="es-CO" sz="2000" dirty="0"/>
          </a:p>
        </p:txBody>
      </p:sp>
      <p:pic>
        <p:nvPicPr>
          <p:cNvPr id="22" name="Imagen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2050" y="4331008"/>
            <a:ext cx="3142064" cy="2123372"/>
          </a:xfrm>
          <a:prstGeom prst="rect">
            <a:avLst/>
          </a:prstGeom>
          <a:solidFill>
            <a:schemeClr val="accent6">
              <a:lumMod val="40000"/>
              <a:lumOff val="60000"/>
            </a:schemeClr>
          </a:solidFill>
          <a:ln w="28575">
            <a:solidFill>
              <a:schemeClr val="accent6">
                <a:lumMod val="60000"/>
                <a:lumOff val="40000"/>
              </a:schemeClr>
            </a:solidFill>
          </a:ln>
        </p:spPr>
      </p:pic>
    </p:spTree>
    <p:extLst>
      <p:ext uri="{BB962C8B-B14F-4D97-AF65-F5344CB8AC3E}">
        <p14:creationId xmlns:p14="http://schemas.microsoft.com/office/powerpoint/2010/main" val="337570805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200" dirty="0" smtClean="0">
                <a:latin typeface="Arial" pitchFamily="34" charset="0"/>
                <a:cs typeface="Arial" pitchFamily="34" charset="0"/>
              </a:rPr>
              <a:t>ANEXOS</a:t>
            </a:r>
            <a:endParaRPr lang="es-CO" sz="3200" dirty="0">
              <a:latin typeface="Arial" pitchFamily="34" charset="0"/>
              <a:cs typeface="Arial" pitchFamily="34" charset="0"/>
            </a:endParaRPr>
          </a:p>
        </p:txBody>
      </p:sp>
      <p:pic>
        <p:nvPicPr>
          <p:cNvPr id="4" name="Marcador de contenido 3"/>
          <p:cNvPicPr>
            <a:picLocks noGrp="1" noChangeAspect="1"/>
          </p:cNvPicPr>
          <p:nvPr>
            <p:ph idx="1"/>
          </p:nvPr>
        </p:nvPicPr>
        <p:blipFill rotWithShape="1">
          <a:blip r:embed="rId2"/>
          <a:srcRect l="48404" t="43350"/>
          <a:stretch/>
        </p:blipFill>
        <p:spPr>
          <a:xfrm>
            <a:off x="4429124" y="3857628"/>
            <a:ext cx="3826768" cy="257530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4876" y="2214554"/>
            <a:ext cx="3456383" cy="2071702"/>
          </a:xfrm>
          <a:prstGeom prst="rect">
            <a:avLst/>
          </a:prstGeom>
          <a:ln w="57150">
            <a:solidFill>
              <a:srgbClr val="0070C0"/>
            </a:solidFill>
          </a:ln>
        </p:spPr>
      </p:pic>
      <p:pic>
        <p:nvPicPr>
          <p:cNvPr id="1026" name="Picture 2" descr="https://scontent.feoh1-1.fna.fbcdn.net/v/t34.0-12/22330774_10155721884228610_1540891984_n.png?oh=a3668adb388fb5efbf4a97feff6fd537&amp;oe=59DA8333"/>
          <p:cNvPicPr>
            <a:picLocks noChangeAspect="1" noChangeArrowheads="1"/>
          </p:cNvPicPr>
          <p:nvPr/>
        </p:nvPicPr>
        <p:blipFill rotWithShape="1">
          <a:blip r:embed="rId4">
            <a:extLst>
              <a:ext uri="{28A0092B-C50C-407E-A947-70E740481C1C}">
                <a14:useLocalDpi xmlns:a14="http://schemas.microsoft.com/office/drawing/2010/main" val="0"/>
              </a:ext>
            </a:extLst>
          </a:blip>
          <a:srcRect l="7839" t="36" r="4467" b="8897"/>
          <a:stretch/>
        </p:blipFill>
        <p:spPr bwMode="auto">
          <a:xfrm>
            <a:off x="1359857" y="1928802"/>
            <a:ext cx="2579487" cy="4286969"/>
          </a:xfrm>
          <a:prstGeom prst="rect">
            <a:avLst/>
          </a:prstGeom>
          <a:noFill/>
          <a:ln w="57150">
            <a:solidFill>
              <a:srgbClr val="00B050"/>
            </a:solidFill>
          </a:ln>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1214414" y="1428736"/>
            <a:ext cx="2357454" cy="369332"/>
          </a:xfrm>
          <a:prstGeom prst="rect">
            <a:avLst/>
          </a:prstGeom>
          <a:noFill/>
        </p:spPr>
        <p:txBody>
          <a:bodyPr wrap="square" rtlCol="0">
            <a:spAutoFit/>
          </a:bodyPr>
          <a:lstStyle/>
          <a:p>
            <a:r>
              <a:rPr lang="es-CO" dirty="0" smtClean="0">
                <a:latin typeface="Arial" pitchFamily="34" charset="0"/>
                <a:cs typeface="Arial" pitchFamily="34" charset="0"/>
              </a:rPr>
              <a:t>  (Agresividad, llanto)</a:t>
            </a:r>
            <a:endParaRPr lang="es-CO" dirty="0">
              <a:latin typeface="Arial" pitchFamily="34" charset="0"/>
              <a:cs typeface="Arial" pitchFamily="34" charset="0"/>
            </a:endParaRPr>
          </a:p>
        </p:txBody>
      </p:sp>
      <p:sp>
        <p:nvSpPr>
          <p:cNvPr id="7" name="6 CuadroTexto"/>
          <p:cNvSpPr txBox="1"/>
          <p:nvPr/>
        </p:nvSpPr>
        <p:spPr>
          <a:xfrm>
            <a:off x="4572000" y="1500174"/>
            <a:ext cx="3714776" cy="646331"/>
          </a:xfrm>
          <a:prstGeom prst="rect">
            <a:avLst/>
          </a:prstGeom>
          <a:noFill/>
        </p:spPr>
        <p:txBody>
          <a:bodyPr wrap="square" rtlCol="0">
            <a:spAutoFit/>
          </a:bodyPr>
          <a:lstStyle/>
          <a:p>
            <a:r>
              <a:rPr lang="es-CO" dirty="0" smtClean="0">
                <a:latin typeface="Arial" pitchFamily="34" charset="0"/>
                <a:cs typeface="Arial" pitchFamily="34" charset="0"/>
              </a:rPr>
              <a:t>(Urgencia Médica e incapacidad por cefalea tensional)</a:t>
            </a:r>
            <a:endParaRPr lang="es-CO" dirty="0">
              <a:latin typeface="Arial" pitchFamily="34" charset="0"/>
              <a:cs typeface="Arial" pitchFamily="34" charset="0"/>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39552" y="260648"/>
            <a:ext cx="7776864" cy="6144089"/>
          </a:xfrm>
          <a:prstGeom prst="rect">
            <a:avLst/>
          </a:prstGeom>
        </p:spPr>
      </p:pic>
    </p:spTree>
    <p:extLst>
      <p:ext uri="{BB962C8B-B14F-4D97-AF65-F5344CB8AC3E}">
        <p14:creationId xmlns:p14="http://schemas.microsoft.com/office/powerpoint/2010/main" val="823302751"/>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410</TotalTime>
  <Words>408</Words>
  <Application>Microsoft Office PowerPoint</Application>
  <PresentationFormat>Presentación en pantalla (4:3)</PresentationFormat>
  <Paragraphs>34</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 EL AJEDREZ COMO ESTRATEGIA LÚDICA PEDAGÓGICA  PARA MODIFICAR  COMPORTAMIENTOS  EN NIÑOS DEL GRADO 1° DEL COLEGIO CRISTIANO GENERACIÓN XXI </vt:lpstr>
      <vt:lpstr>FORMULACIÓN  DEL  PROBLEMA</vt:lpstr>
      <vt:lpstr>OBJETIVO  GENERAL</vt:lpstr>
      <vt:lpstr>Presentación de PowerPoint</vt:lpstr>
      <vt:lpstr>REFERENTES   TEÓRICOS</vt:lpstr>
      <vt:lpstr>Presentación de PowerPoint</vt:lpstr>
      <vt:lpstr>Presentación de PowerPoint</vt:lpstr>
      <vt:lpstr>ANEXOS</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AJEDREZ COMO ESTRATEGIA LÚDICA PEDAGÓGICA  PARA MODIFICAR  COMPORTAMIENTOS  EN NIÑOS DEL GRADO 1° DEL COLEGIO CRISTIANO GENERACIÓN XXI</dc:title>
  <dc:creator>Liseth</dc:creator>
  <cp:lastModifiedBy>Fx</cp:lastModifiedBy>
  <cp:revision>34</cp:revision>
  <dcterms:created xsi:type="dcterms:W3CDTF">2017-10-05T21:08:42Z</dcterms:created>
  <dcterms:modified xsi:type="dcterms:W3CDTF">2017-10-12T03:08:28Z</dcterms:modified>
</cp:coreProperties>
</file>