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60" r:id="rId2"/>
    <p:sldId id="298" r:id="rId3"/>
    <p:sldId id="286" r:id="rId4"/>
    <p:sldId id="297" r:id="rId5"/>
    <p:sldId id="274" r:id="rId6"/>
    <p:sldId id="276" r:id="rId7"/>
    <p:sldId id="299" r:id="rId8"/>
    <p:sldId id="300" r:id="rId9"/>
    <p:sldId id="301" r:id="rId10"/>
    <p:sldId id="303" r:id="rId11"/>
    <p:sldId id="302" r:id="rId12"/>
    <p:sldId id="304" r:id="rId13"/>
    <p:sldId id="305" r:id="rId14"/>
    <p:sldId id="306" r:id="rId15"/>
    <p:sldId id="287" r:id="rId16"/>
    <p:sldId id="307" r:id="rId17"/>
    <p:sldId id="308" r:id="rId18"/>
    <p:sldId id="296" r:id="rId19"/>
    <p:sldId id="309" r:id="rId20"/>
    <p:sldId id="284" r:id="rId21"/>
    <p:sldId id="259" r:id="rId2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4" autoAdjust="0"/>
    <p:restoredTop sz="94660"/>
  </p:normalViewPr>
  <p:slideViewPr>
    <p:cSldViewPr snapToGrid="0">
      <p:cViewPr varScale="1">
        <p:scale>
          <a:sx n="69" d="100"/>
          <a:sy n="69" d="100"/>
        </p:scale>
        <p:origin x="13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image" Target="../media/image13.jpeg"/></Relationships>
</file>

<file path=ppt/diagrams/_rels/drawing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image" Target="../media/image13.jpeg"/></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AD31D7-3966-4489-8568-BAEA6A586A67}" type="doc">
      <dgm:prSet loTypeId="urn:microsoft.com/office/officeart/2008/layout/RadialCluster" loCatId="cycle" qsTypeId="urn:microsoft.com/office/officeart/2005/8/quickstyle/simple1" qsCatId="simple" csTypeId="urn:microsoft.com/office/officeart/2005/8/colors/accent4_3" csCatId="accent4" phldr="1"/>
      <dgm:spPr/>
      <dgm:t>
        <a:bodyPr/>
        <a:lstStyle/>
        <a:p>
          <a:endParaRPr lang="es-CO"/>
        </a:p>
      </dgm:t>
    </dgm:pt>
    <dgm:pt modelId="{B4A08172-6A86-44CB-AD10-55510F9BF994}">
      <dgm:prSet phldrT="[Texto]"/>
      <dgm:spPr/>
      <dgm:t>
        <a:bodyPr/>
        <a:lstStyle/>
        <a:p>
          <a:r>
            <a:rPr lang="es-CO" dirty="0">
              <a:solidFill>
                <a:schemeClr val="tx1"/>
              </a:solidFill>
              <a:latin typeface="Arial" panose="020B0604020202020204" pitchFamily="34" charset="0"/>
              <a:cs typeface="Arial" panose="020B0604020202020204" pitchFamily="34" charset="0"/>
            </a:rPr>
            <a:t>Radiografía periapical</a:t>
          </a:r>
        </a:p>
      </dgm:t>
    </dgm:pt>
    <dgm:pt modelId="{3A6B131B-6FF4-49B6-90BF-07E1E2033B55}" type="parTrans" cxnId="{4BF73B15-BCEE-4CFE-A49B-26CD7BCB55BA}">
      <dgm:prSet/>
      <dgm:spPr/>
      <dgm:t>
        <a:bodyPr/>
        <a:lstStyle/>
        <a:p>
          <a:endParaRPr lang="es-CO"/>
        </a:p>
      </dgm:t>
    </dgm:pt>
    <dgm:pt modelId="{75A6C340-C842-4804-85B4-E48DA64C9611}" type="sibTrans" cxnId="{4BF73B15-BCEE-4CFE-A49B-26CD7BCB55BA}">
      <dgm:prSet/>
      <dgm:spPr/>
      <dgm:t>
        <a:bodyPr/>
        <a:lstStyle/>
        <a:p>
          <a:endParaRPr lang="es-CO"/>
        </a:p>
      </dgm:t>
    </dgm:pt>
    <dgm:pt modelId="{00BFE8FB-C87C-4945-A568-E699888C0C70}">
      <dgm:prSet phldrT="[Texto]"/>
      <dgm:spPr/>
      <dgm:t>
        <a:bodyPr/>
        <a:lstStyle/>
        <a:p>
          <a:r>
            <a:rPr lang="es-CO" dirty="0">
              <a:solidFill>
                <a:schemeClr val="tx1"/>
              </a:solidFill>
              <a:latin typeface="Arial" panose="020B0604020202020204" pitchFamily="34" charset="0"/>
              <a:cs typeface="Arial" panose="020B0604020202020204" pitchFamily="34" charset="0"/>
            </a:rPr>
            <a:t>Técnica de paralelismo </a:t>
          </a:r>
        </a:p>
      </dgm:t>
    </dgm:pt>
    <dgm:pt modelId="{5EA80546-5AC3-4C28-8BB7-F0DC166EE326}" type="parTrans" cxnId="{54499963-03C0-4D16-A22B-878430F8C8D6}">
      <dgm:prSet/>
      <dgm:spPr/>
      <dgm:t>
        <a:bodyPr/>
        <a:lstStyle/>
        <a:p>
          <a:endParaRPr lang="es-CO"/>
        </a:p>
      </dgm:t>
    </dgm:pt>
    <dgm:pt modelId="{91FB6BE2-E0A0-4454-BC12-F21E051B2E4A}" type="sibTrans" cxnId="{54499963-03C0-4D16-A22B-878430F8C8D6}">
      <dgm:prSet/>
      <dgm:spPr/>
      <dgm:t>
        <a:bodyPr/>
        <a:lstStyle/>
        <a:p>
          <a:endParaRPr lang="es-CO"/>
        </a:p>
      </dgm:t>
    </dgm:pt>
    <dgm:pt modelId="{CA4878A4-E7DE-44D8-85C9-DFA8677D2868}">
      <dgm:prSet phldrT="[Texto]"/>
      <dgm:spPr/>
      <dgm:t>
        <a:bodyPr/>
        <a:lstStyle/>
        <a:p>
          <a:r>
            <a:rPr lang="es-CO" dirty="0">
              <a:solidFill>
                <a:schemeClr val="tx1"/>
              </a:solidFill>
              <a:latin typeface="Arial" panose="020B0604020202020204" pitchFamily="34" charset="0"/>
              <a:cs typeface="Arial" panose="020B0604020202020204" pitchFamily="34" charset="0"/>
            </a:rPr>
            <a:t>Técnica de la bisectriz del ángulo </a:t>
          </a:r>
        </a:p>
      </dgm:t>
    </dgm:pt>
    <dgm:pt modelId="{843B1E9A-2755-40B2-A3B1-22C2DEF69187}" type="parTrans" cxnId="{AD246F26-8B74-4515-93C8-285D80FF6161}">
      <dgm:prSet/>
      <dgm:spPr/>
      <dgm:t>
        <a:bodyPr/>
        <a:lstStyle/>
        <a:p>
          <a:endParaRPr lang="es-CO"/>
        </a:p>
      </dgm:t>
    </dgm:pt>
    <dgm:pt modelId="{56495BBA-4267-4092-8BE9-403E9E87ED4E}" type="sibTrans" cxnId="{AD246F26-8B74-4515-93C8-285D80FF6161}">
      <dgm:prSet/>
      <dgm:spPr/>
      <dgm:t>
        <a:bodyPr/>
        <a:lstStyle/>
        <a:p>
          <a:endParaRPr lang="es-CO"/>
        </a:p>
      </dgm:t>
    </dgm:pt>
    <dgm:pt modelId="{FBE04054-16EF-486E-94BA-A6D4E51F68EE}" type="pres">
      <dgm:prSet presAssocID="{9DAD31D7-3966-4489-8568-BAEA6A586A67}" presName="Name0" presStyleCnt="0">
        <dgm:presLayoutVars>
          <dgm:chMax val="1"/>
          <dgm:chPref val="1"/>
          <dgm:dir/>
          <dgm:animOne val="branch"/>
          <dgm:animLvl val="lvl"/>
        </dgm:presLayoutVars>
      </dgm:prSet>
      <dgm:spPr/>
    </dgm:pt>
    <dgm:pt modelId="{C8E9B7B4-E18E-48A1-9DFC-2F6F5907F46F}" type="pres">
      <dgm:prSet presAssocID="{B4A08172-6A86-44CB-AD10-55510F9BF994}" presName="singleCycle" presStyleCnt="0"/>
      <dgm:spPr/>
    </dgm:pt>
    <dgm:pt modelId="{CC404BE6-63E9-4CFE-97AF-C0FC94B8829C}" type="pres">
      <dgm:prSet presAssocID="{B4A08172-6A86-44CB-AD10-55510F9BF994}" presName="singleCenter" presStyleLbl="node1" presStyleIdx="0" presStyleCnt="3" custScaleX="179766" custScaleY="158011" custLinFactNeighborX="-59193" custLinFactNeighborY="-1554">
        <dgm:presLayoutVars>
          <dgm:chMax val="7"/>
          <dgm:chPref val="7"/>
        </dgm:presLayoutVars>
      </dgm:prSet>
      <dgm:spPr/>
    </dgm:pt>
    <dgm:pt modelId="{F79606C5-1D5F-495F-AD73-95EDD6C161B1}" type="pres">
      <dgm:prSet presAssocID="{5EA80546-5AC3-4C28-8BB7-F0DC166EE326}" presName="Name56" presStyleLbl="parChTrans1D2" presStyleIdx="0" presStyleCnt="2"/>
      <dgm:spPr/>
    </dgm:pt>
    <dgm:pt modelId="{125231DD-403A-42B0-88B0-4739958480B9}" type="pres">
      <dgm:prSet presAssocID="{00BFE8FB-C87C-4945-A568-E699888C0C70}" presName="text0" presStyleLbl="node1" presStyleIdx="1" presStyleCnt="3" custScaleX="247302" custRadScaleRad="116292" custRadScaleInc="32525">
        <dgm:presLayoutVars>
          <dgm:bulletEnabled val="1"/>
        </dgm:presLayoutVars>
      </dgm:prSet>
      <dgm:spPr/>
    </dgm:pt>
    <dgm:pt modelId="{E1E1FA15-ED72-483B-85F8-647B156BAE5F}" type="pres">
      <dgm:prSet presAssocID="{843B1E9A-2755-40B2-A3B1-22C2DEF69187}" presName="Name56" presStyleLbl="parChTrans1D2" presStyleIdx="1" presStyleCnt="2"/>
      <dgm:spPr/>
    </dgm:pt>
    <dgm:pt modelId="{9392DAAB-05DC-4AED-89C3-B34533934D0B}" type="pres">
      <dgm:prSet presAssocID="{CA4878A4-E7DE-44D8-85C9-DFA8677D2868}" presName="text0" presStyleLbl="node1" presStyleIdx="2" presStyleCnt="3" custScaleX="253360" custRadScaleRad="99545" custRadScaleInc="-35909">
        <dgm:presLayoutVars>
          <dgm:bulletEnabled val="1"/>
        </dgm:presLayoutVars>
      </dgm:prSet>
      <dgm:spPr/>
    </dgm:pt>
  </dgm:ptLst>
  <dgm:cxnLst>
    <dgm:cxn modelId="{4BF73B15-BCEE-4CFE-A49B-26CD7BCB55BA}" srcId="{9DAD31D7-3966-4489-8568-BAEA6A586A67}" destId="{B4A08172-6A86-44CB-AD10-55510F9BF994}" srcOrd="0" destOrd="0" parTransId="{3A6B131B-6FF4-49B6-90BF-07E1E2033B55}" sibTransId="{75A6C340-C842-4804-85B4-E48DA64C9611}"/>
    <dgm:cxn modelId="{AD246F26-8B74-4515-93C8-285D80FF6161}" srcId="{B4A08172-6A86-44CB-AD10-55510F9BF994}" destId="{CA4878A4-E7DE-44D8-85C9-DFA8677D2868}" srcOrd="1" destOrd="0" parTransId="{843B1E9A-2755-40B2-A3B1-22C2DEF69187}" sibTransId="{56495BBA-4267-4092-8BE9-403E9E87ED4E}"/>
    <dgm:cxn modelId="{43DA9428-24BF-448C-B9A9-8FC74EA99604}" type="presOf" srcId="{9DAD31D7-3966-4489-8568-BAEA6A586A67}" destId="{FBE04054-16EF-486E-94BA-A6D4E51F68EE}" srcOrd="0" destOrd="0" presId="urn:microsoft.com/office/officeart/2008/layout/RadialCluster"/>
    <dgm:cxn modelId="{54499963-03C0-4D16-A22B-878430F8C8D6}" srcId="{B4A08172-6A86-44CB-AD10-55510F9BF994}" destId="{00BFE8FB-C87C-4945-A568-E699888C0C70}" srcOrd="0" destOrd="0" parTransId="{5EA80546-5AC3-4C28-8BB7-F0DC166EE326}" sibTransId="{91FB6BE2-E0A0-4454-BC12-F21E051B2E4A}"/>
    <dgm:cxn modelId="{DEF51286-B45A-47F9-B1B8-80BE6EFF5F4D}" type="presOf" srcId="{5EA80546-5AC3-4C28-8BB7-F0DC166EE326}" destId="{F79606C5-1D5F-495F-AD73-95EDD6C161B1}" srcOrd="0" destOrd="0" presId="urn:microsoft.com/office/officeart/2008/layout/RadialCluster"/>
    <dgm:cxn modelId="{FB26168A-4F25-45B9-86FA-8ADC1E5A9887}" type="presOf" srcId="{843B1E9A-2755-40B2-A3B1-22C2DEF69187}" destId="{E1E1FA15-ED72-483B-85F8-647B156BAE5F}" srcOrd="0" destOrd="0" presId="urn:microsoft.com/office/officeart/2008/layout/RadialCluster"/>
    <dgm:cxn modelId="{A1A13DAA-B17E-4D59-BE21-F2446C1ABEBF}" type="presOf" srcId="{00BFE8FB-C87C-4945-A568-E699888C0C70}" destId="{125231DD-403A-42B0-88B0-4739958480B9}" srcOrd="0" destOrd="0" presId="urn:microsoft.com/office/officeart/2008/layout/RadialCluster"/>
    <dgm:cxn modelId="{33F454AF-335C-4A79-B534-306BFFD35286}" type="presOf" srcId="{CA4878A4-E7DE-44D8-85C9-DFA8677D2868}" destId="{9392DAAB-05DC-4AED-89C3-B34533934D0B}" srcOrd="0" destOrd="0" presId="urn:microsoft.com/office/officeart/2008/layout/RadialCluster"/>
    <dgm:cxn modelId="{275980D4-02C9-4C0E-BEC2-0FD9AB6F01FE}" type="presOf" srcId="{B4A08172-6A86-44CB-AD10-55510F9BF994}" destId="{CC404BE6-63E9-4CFE-97AF-C0FC94B8829C}" srcOrd="0" destOrd="0" presId="urn:microsoft.com/office/officeart/2008/layout/RadialCluster"/>
    <dgm:cxn modelId="{246B1655-F7C3-4506-B6A4-07C38BB08167}" type="presParOf" srcId="{FBE04054-16EF-486E-94BA-A6D4E51F68EE}" destId="{C8E9B7B4-E18E-48A1-9DFC-2F6F5907F46F}" srcOrd="0" destOrd="0" presId="urn:microsoft.com/office/officeart/2008/layout/RadialCluster"/>
    <dgm:cxn modelId="{BB3B107B-AFEB-4882-AABD-789493A6DE08}" type="presParOf" srcId="{C8E9B7B4-E18E-48A1-9DFC-2F6F5907F46F}" destId="{CC404BE6-63E9-4CFE-97AF-C0FC94B8829C}" srcOrd="0" destOrd="0" presId="urn:microsoft.com/office/officeart/2008/layout/RadialCluster"/>
    <dgm:cxn modelId="{BDECCCE9-F266-496A-979C-FA54E879CB0F}" type="presParOf" srcId="{C8E9B7B4-E18E-48A1-9DFC-2F6F5907F46F}" destId="{F79606C5-1D5F-495F-AD73-95EDD6C161B1}" srcOrd="1" destOrd="0" presId="urn:microsoft.com/office/officeart/2008/layout/RadialCluster"/>
    <dgm:cxn modelId="{7D781823-E074-4F6F-A697-996907886AB1}" type="presParOf" srcId="{C8E9B7B4-E18E-48A1-9DFC-2F6F5907F46F}" destId="{125231DD-403A-42B0-88B0-4739958480B9}" srcOrd="2" destOrd="0" presId="urn:microsoft.com/office/officeart/2008/layout/RadialCluster"/>
    <dgm:cxn modelId="{A9FFDB2F-0F13-4C39-9B63-B122920109F4}" type="presParOf" srcId="{C8E9B7B4-E18E-48A1-9DFC-2F6F5907F46F}" destId="{E1E1FA15-ED72-483B-85F8-647B156BAE5F}" srcOrd="3" destOrd="0" presId="urn:microsoft.com/office/officeart/2008/layout/RadialCluster"/>
    <dgm:cxn modelId="{7052CA91-EE53-49C6-837C-FE523FCBE4F0}" type="presParOf" srcId="{C8E9B7B4-E18E-48A1-9DFC-2F6F5907F46F}" destId="{9392DAAB-05DC-4AED-89C3-B34533934D0B}" srcOrd="4" destOrd="0" presId="urn:microsoft.com/office/officeart/2008/layout/RadialCluster"/>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54F4DC-64DB-4B54-B2E4-AC2EDEA33974}" type="doc">
      <dgm:prSet loTypeId="urn:microsoft.com/office/officeart/2005/8/layout/pList1" loCatId="list" qsTypeId="urn:microsoft.com/office/officeart/2005/8/quickstyle/3d1" qsCatId="3D" csTypeId="urn:microsoft.com/office/officeart/2005/8/colors/accent4_3" csCatId="accent4" phldr="1"/>
      <dgm:spPr/>
      <dgm:t>
        <a:bodyPr/>
        <a:lstStyle/>
        <a:p>
          <a:endParaRPr lang="es-CO"/>
        </a:p>
      </dgm:t>
    </dgm:pt>
    <dgm:pt modelId="{79838CC3-38FC-4AF3-9D00-83331E64E29D}">
      <dgm:prSet phldrT="[Texto]" custT="1"/>
      <dgm:spPr/>
      <dgm:t>
        <a:bodyPr/>
        <a:lstStyle/>
        <a:p>
          <a:pPr algn="just"/>
          <a:r>
            <a:rPr lang="es-CO" sz="1400" dirty="0" err="1">
              <a:latin typeface="Arial" panose="020B0604020202020204" pitchFamily="34" charset="0"/>
              <a:ea typeface="Calibri" panose="020F0502020204030204" pitchFamily="34" charset="0"/>
              <a:cs typeface="Arial" panose="020B0604020202020204" pitchFamily="34" charset="0"/>
            </a:rPr>
            <a:t>Fosberg</a:t>
          </a:r>
          <a:r>
            <a:rPr lang="es-CO" sz="1400" dirty="0">
              <a:latin typeface="Arial" panose="020B0604020202020204" pitchFamily="34" charset="0"/>
              <a:ea typeface="Calibri" panose="020F0502020204030204" pitchFamily="34" charset="0"/>
              <a:cs typeface="Arial" panose="020B0604020202020204" pitchFamily="34" charset="0"/>
            </a:rPr>
            <a:t>. J y </a:t>
          </a:r>
          <a:r>
            <a:rPr lang="es-CO" sz="1400" dirty="0" err="1">
              <a:latin typeface="Arial" panose="020B0604020202020204" pitchFamily="34" charset="0"/>
              <a:ea typeface="Calibri" panose="020F0502020204030204" pitchFamily="34" charset="0"/>
              <a:cs typeface="Arial" panose="020B0604020202020204" pitchFamily="34" charset="0"/>
            </a:rPr>
            <a:t>Halse</a:t>
          </a:r>
          <a:r>
            <a:rPr lang="es-CO" sz="1400" dirty="0">
              <a:latin typeface="Arial" panose="020B0604020202020204" pitchFamily="34" charset="0"/>
              <a:ea typeface="Calibri" panose="020F0502020204030204" pitchFamily="34" charset="0"/>
              <a:cs typeface="Arial" panose="020B0604020202020204" pitchFamily="34" charset="0"/>
            </a:rPr>
            <a:t>. A.  En 1994 </a:t>
          </a:r>
          <a:r>
            <a:rPr lang="es-ES" sz="1400" dirty="0">
              <a:latin typeface="Arial" panose="020B0604020202020204" pitchFamily="34" charset="0"/>
              <a:cs typeface="Arial" panose="020B0604020202020204" pitchFamily="34" charset="0"/>
            </a:rPr>
            <a:t>compararon ambas técnicas para el estudio de lesiones periapicales.</a:t>
          </a:r>
          <a:endParaRPr lang="es-CO" sz="1400" dirty="0">
            <a:latin typeface="Arial" panose="020B0604020202020204" pitchFamily="34" charset="0"/>
            <a:cs typeface="Arial" panose="020B0604020202020204" pitchFamily="34" charset="0"/>
          </a:endParaRPr>
        </a:p>
      </dgm:t>
    </dgm:pt>
    <dgm:pt modelId="{75A6A0AC-BA5B-4576-B61C-25B286E031EB}" type="parTrans" cxnId="{7057DDFD-C4F3-49CF-B380-1A55EEAB822E}">
      <dgm:prSet/>
      <dgm:spPr/>
      <dgm:t>
        <a:bodyPr/>
        <a:lstStyle/>
        <a:p>
          <a:endParaRPr lang="es-CO">
            <a:latin typeface="Arial" panose="020B0604020202020204" pitchFamily="34" charset="0"/>
            <a:cs typeface="Arial" panose="020B0604020202020204" pitchFamily="34" charset="0"/>
          </a:endParaRPr>
        </a:p>
      </dgm:t>
    </dgm:pt>
    <dgm:pt modelId="{50D3512E-362B-4748-B4F2-1DE2DA5B3771}" type="sibTrans" cxnId="{7057DDFD-C4F3-49CF-B380-1A55EEAB822E}">
      <dgm:prSet/>
      <dgm:spPr/>
      <dgm:t>
        <a:bodyPr/>
        <a:lstStyle/>
        <a:p>
          <a:endParaRPr lang="es-CO">
            <a:latin typeface="Arial" panose="020B0604020202020204" pitchFamily="34" charset="0"/>
            <a:cs typeface="Arial" panose="020B0604020202020204" pitchFamily="34" charset="0"/>
          </a:endParaRPr>
        </a:p>
      </dgm:t>
    </dgm:pt>
    <dgm:pt modelId="{2EB27E48-8FA7-4255-83A1-CA8C5DA4231A}">
      <dgm:prSet phldrT="[Texto]" custT="1"/>
      <dgm:spPr/>
      <dgm:t>
        <a:bodyPr/>
        <a:lstStyle/>
        <a:p>
          <a:pPr algn="just"/>
          <a:endParaRPr lang="es-CO" sz="1400" dirty="0">
            <a:latin typeface="Arial" panose="020B0604020202020204" pitchFamily="34" charset="0"/>
            <a:cs typeface="Arial" panose="020B0604020202020204" pitchFamily="34" charset="0"/>
          </a:endParaRPr>
        </a:p>
      </dgm:t>
    </dgm:pt>
    <dgm:pt modelId="{1C0672FE-0447-4E4A-9030-C471148AD512}" type="parTrans" cxnId="{CF84F05C-9098-42A1-8DE4-9E2A27FCEE08}">
      <dgm:prSet/>
      <dgm:spPr/>
      <dgm:t>
        <a:bodyPr/>
        <a:lstStyle/>
        <a:p>
          <a:endParaRPr lang="es-CO">
            <a:latin typeface="Arial" panose="020B0604020202020204" pitchFamily="34" charset="0"/>
            <a:cs typeface="Arial" panose="020B0604020202020204" pitchFamily="34" charset="0"/>
          </a:endParaRPr>
        </a:p>
      </dgm:t>
    </dgm:pt>
    <dgm:pt modelId="{C2FEB217-905D-4D2E-BE7D-13F4D043245F}" type="sibTrans" cxnId="{CF84F05C-9098-42A1-8DE4-9E2A27FCEE08}">
      <dgm:prSet/>
      <dgm:spPr/>
      <dgm:t>
        <a:bodyPr/>
        <a:lstStyle/>
        <a:p>
          <a:endParaRPr lang="es-CO">
            <a:latin typeface="Arial" panose="020B0604020202020204" pitchFamily="34" charset="0"/>
            <a:cs typeface="Arial" panose="020B0604020202020204" pitchFamily="34" charset="0"/>
          </a:endParaRPr>
        </a:p>
      </dgm:t>
    </dgm:pt>
    <dgm:pt modelId="{067593E9-9FDE-408D-A9AF-6F30162E56B3}">
      <dgm:prSet phldrT="[Texto]" custT="1"/>
      <dgm:spPr/>
      <dgm:t>
        <a:bodyPr/>
        <a:lstStyle/>
        <a:p>
          <a:pPr algn="just"/>
          <a:r>
            <a:rPr lang="es-CO" sz="1400" dirty="0">
              <a:latin typeface="Arial" panose="020B0604020202020204" pitchFamily="34" charset="0"/>
              <a:cs typeface="Arial" panose="020B0604020202020204" pitchFamily="34" charset="0"/>
            </a:rPr>
            <a:t>Comparaciones entre ambas técnicas han arrojado que es posible evitar errores en las fases del tratamiento empleando la técnica del paralelismo. </a:t>
          </a:r>
        </a:p>
      </dgm:t>
    </dgm:pt>
    <dgm:pt modelId="{DEDCE23F-4D02-4CF4-8C4C-87F4EC08747E}" type="parTrans" cxnId="{2B7D45BE-5305-4F38-9C4A-04AD00DA4995}">
      <dgm:prSet/>
      <dgm:spPr/>
      <dgm:t>
        <a:bodyPr/>
        <a:lstStyle/>
        <a:p>
          <a:endParaRPr lang="es-CO">
            <a:latin typeface="Arial" panose="020B0604020202020204" pitchFamily="34" charset="0"/>
            <a:cs typeface="Arial" panose="020B0604020202020204" pitchFamily="34" charset="0"/>
          </a:endParaRPr>
        </a:p>
      </dgm:t>
    </dgm:pt>
    <dgm:pt modelId="{0E42C9D6-1107-4AB8-8AD9-68E66DACFE3A}" type="sibTrans" cxnId="{2B7D45BE-5305-4F38-9C4A-04AD00DA4995}">
      <dgm:prSet/>
      <dgm:spPr/>
      <dgm:t>
        <a:bodyPr/>
        <a:lstStyle/>
        <a:p>
          <a:endParaRPr lang="es-CO">
            <a:latin typeface="Arial" panose="020B0604020202020204" pitchFamily="34" charset="0"/>
            <a:cs typeface="Arial" panose="020B0604020202020204" pitchFamily="34" charset="0"/>
          </a:endParaRPr>
        </a:p>
      </dgm:t>
    </dgm:pt>
    <dgm:pt modelId="{C6CB9C3A-6948-4788-BE3D-FB6DDEFE9647}">
      <dgm:prSet custT="1"/>
      <dgm:spPr/>
      <dgm:t>
        <a:bodyPr/>
        <a:lstStyle/>
        <a:p>
          <a:pPr algn="just"/>
          <a:r>
            <a:rPr lang="es-ES" sz="1400" dirty="0">
              <a:latin typeface="Arial" panose="020B0604020202020204" pitchFamily="34" charset="0"/>
              <a:cs typeface="Arial" panose="020B0604020202020204" pitchFamily="34" charset="0"/>
            </a:rPr>
            <a:t>En el 2013, </a:t>
          </a:r>
          <a:r>
            <a:rPr lang="es-CO" sz="1400" dirty="0">
              <a:latin typeface="Arial" panose="020B0604020202020204" pitchFamily="34" charset="0"/>
              <a:ea typeface="Calibri" panose="020F0502020204030204" pitchFamily="34" charset="0"/>
              <a:cs typeface="Arial" panose="020B0604020202020204" pitchFamily="34" charset="0"/>
            </a:rPr>
            <a:t>M </a:t>
          </a:r>
          <a:r>
            <a:rPr lang="es-CO" sz="1400" dirty="0" err="1">
              <a:latin typeface="Arial" panose="020B0604020202020204" pitchFamily="34" charset="0"/>
              <a:ea typeface="Calibri" panose="020F0502020204030204" pitchFamily="34" charset="0"/>
              <a:cs typeface="Arial" panose="020B0604020202020204" pitchFamily="34" charset="0"/>
            </a:rPr>
            <a:t>Fahim</a:t>
          </a:r>
          <a:r>
            <a:rPr lang="es-CO" sz="1400" dirty="0">
              <a:latin typeface="Arial" panose="020B0604020202020204" pitchFamily="34" charset="0"/>
              <a:ea typeface="Calibri" panose="020F0502020204030204" pitchFamily="34" charset="0"/>
              <a:cs typeface="Arial" panose="020B0604020202020204" pitchFamily="34" charset="0"/>
            </a:rPr>
            <a:t> y colaboradores, </a:t>
          </a:r>
          <a:r>
            <a:rPr lang="es-ES" sz="1400" dirty="0">
              <a:latin typeface="Arial" panose="020B0604020202020204" pitchFamily="34" charset="0"/>
              <a:cs typeface="Arial" panose="020B0604020202020204" pitchFamily="34" charset="0"/>
            </a:rPr>
            <a:t>compararon el uso de las técnicas radiográficas para la determinación de la longitud de trabajo en tratamientos endodónticos.</a:t>
          </a:r>
          <a:endParaRPr lang="es-CO" sz="1400" dirty="0">
            <a:latin typeface="Arial" panose="020B0604020202020204" pitchFamily="34" charset="0"/>
            <a:cs typeface="Arial" panose="020B0604020202020204" pitchFamily="34" charset="0"/>
          </a:endParaRPr>
        </a:p>
      </dgm:t>
    </dgm:pt>
    <dgm:pt modelId="{C8826915-285C-442A-9D50-323D0C4F1625}" type="parTrans" cxnId="{B9E1E99A-BA2E-4716-BC34-33BAA06BA03A}">
      <dgm:prSet/>
      <dgm:spPr/>
      <dgm:t>
        <a:bodyPr/>
        <a:lstStyle/>
        <a:p>
          <a:endParaRPr lang="es-CO">
            <a:latin typeface="Arial" panose="020B0604020202020204" pitchFamily="34" charset="0"/>
            <a:cs typeface="Arial" panose="020B0604020202020204" pitchFamily="34" charset="0"/>
          </a:endParaRPr>
        </a:p>
      </dgm:t>
    </dgm:pt>
    <dgm:pt modelId="{D35D59F5-385D-4CC2-BAB4-96F3F752A635}" type="sibTrans" cxnId="{B9E1E99A-BA2E-4716-BC34-33BAA06BA03A}">
      <dgm:prSet/>
      <dgm:spPr/>
      <dgm:t>
        <a:bodyPr/>
        <a:lstStyle/>
        <a:p>
          <a:endParaRPr lang="es-CO">
            <a:latin typeface="Arial" panose="020B0604020202020204" pitchFamily="34" charset="0"/>
            <a:cs typeface="Arial" panose="020B0604020202020204" pitchFamily="34" charset="0"/>
          </a:endParaRPr>
        </a:p>
      </dgm:t>
    </dgm:pt>
    <dgm:pt modelId="{AE981DF3-6C0A-413D-8C40-49182BEB4ED4}">
      <dgm:prSet phldrT="[Texto]"/>
      <dgm:spPr/>
      <dgm:t>
        <a:bodyPr/>
        <a:lstStyle/>
        <a:p>
          <a:endParaRPr lang="es-CO" dirty="0">
            <a:latin typeface="Arial" panose="020B0604020202020204" pitchFamily="34" charset="0"/>
            <a:cs typeface="Arial" panose="020B0604020202020204" pitchFamily="34" charset="0"/>
          </a:endParaRPr>
        </a:p>
      </dgm:t>
    </dgm:pt>
    <dgm:pt modelId="{C646F5C5-488C-4EFC-A69D-92B198EFE79F}" type="sibTrans" cxnId="{DA5078D3-F7E1-4CD1-98AE-51C9AA0E61D4}">
      <dgm:prSet/>
      <dgm:spPr/>
      <dgm:t>
        <a:bodyPr/>
        <a:lstStyle/>
        <a:p>
          <a:endParaRPr lang="es-CO">
            <a:latin typeface="Arial" panose="020B0604020202020204" pitchFamily="34" charset="0"/>
            <a:cs typeface="Arial" panose="020B0604020202020204" pitchFamily="34" charset="0"/>
          </a:endParaRPr>
        </a:p>
      </dgm:t>
    </dgm:pt>
    <dgm:pt modelId="{3F79D3E9-E2F2-4B03-82A4-0191005262EB}" type="parTrans" cxnId="{DA5078D3-F7E1-4CD1-98AE-51C9AA0E61D4}">
      <dgm:prSet/>
      <dgm:spPr/>
      <dgm:t>
        <a:bodyPr/>
        <a:lstStyle/>
        <a:p>
          <a:endParaRPr lang="es-CO">
            <a:latin typeface="Arial" panose="020B0604020202020204" pitchFamily="34" charset="0"/>
            <a:cs typeface="Arial" panose="020B0604020202020204" pitchFamily="34" charset="0"/>
          </a:endParaRPr>
        </a:p>
      </dgm:t>
    </dgm:pt>
    <dgm:pt modelId="{C7738ABE-262D-4789-8F11-6E79ECA0FCA8}" type="pres">
      <dgm:prSet presAssocID="{C154F4DC-64DB-4B54-B2E4-AC2EDEA33974}" presName="Name0" presStyleCnt="0">
        <dgm:presLayoutVars>
          <dgm:dir/>
          <dgm:resizeHandles val="exact"/>
        </dgm:presLayoutVars>
      </dgm:prSet>
      <dgm:spPr/>
    </dgm:pt>
    <dgm:pt modelId="{ED9B7B23-6626-418B-97B6-D519E64B1613}" type="pres">
      <dgm:prSet presAssocID="{AE981DF3-6C0A-413D-8C40-49182BEB4ED4}" presName="compNode" presStyleCnt="0"/>
      <dgm:spPr/>
    </dgm:pt>
    <dgm:pt modelId="{F606F3FD-B352-4124-92B1-73DA717196AF}" type="pres">
      <dgm:prSet presAssocID="{AE981DF3-6C0A-413D-8C40-49182BEB4ED4}" presName="pictRect" presStyleLbl="node1" presStyleIdx="0" presStyleCnt="5" custScaleX="119381" custScaleY="126886" custLinFactNeighborX="-8782" custLinFactNeighborY="13005"/>
      <dgm:spPr/>
    </dgm:pt>
    <dgm:pt modelId="{B73C8BA5-7A2E-407F-AD5C-5E919EAA7EAB}" type="pres">
      <dgm:prSet presAssocID="{AE981DF3-6C0A-413D-8C40-49182BEB4ED4}" presName="textRect" presStyleLbl="revTx" presStyleIdx="0" presStyleCnt="5" custScaleX="105263" custScaleY="110540" custLinFactX="115081" custLinFactNeighborX="200000" custLinFactNeighborY="97045">
        <dgm:presLayoutVars>
          <dgm:bulletEnabled val="1"/>
        </dgm:presLayoutVars>
      </dgm:prSet>
      <dgm:spPr/>
    </dgm:pt>
    <dgm:pt modelId="{93CF08FA-9677-463E-A878-AF1FDAF1FF4B}" type="pres">
      <dgm:prSet presAssocID="{C646F5C5-488C-4EFC-A69D-92B198EFE79F}" presName="sibTrans" presStyleLbl="sibTrans2D1" presStyleIdx="0" presStyleCnt="0"/>
      <dgm:spPr/>
    </dgm:pt>
    <dgm:pt modelId="{DDB987FE-513C-4C9B-9949-4276116E73B2}" type="pres">
      <dgm:prSet presAssocID="{79838CC3-38FC-4AF3-9D00-83331E64E29D}" presName="compNode" presStyleCnt="0"/>
      <dgm:spPr/>
    </dgm:pt>
    <dgm:pt modelId="{95AB57C3-E4A4-4A85-B7BF-894DCEBDBB7D}" type="pres">
      <dgm:prSet presAssocID="{79838CC3-38FC-4AF3-9D00-83331E64E29D}" presName="pictRect" presStyleLbl="node1" presStyleIdx="1" presStyleCnt="5" custScaleX="117431" custScaleY="124009" custLinFactNeighborX="-467" custLinFactNeighborY="26838"/>
      <dgm:spPr/>
    </dgm:pt>
    <dgm:pt modelId="{06D53769-69D1-40FB-A409-77CB238E1242}" type="pres">
      <dgm:prSet presAssocID="{79838CC3-38FC-4AF3-9D00-83331E64E29D}" presName="textRect" presStyleLbl="revTx" presStyleIdx="1" presStyleCnt="5" custScaleX="109337" custScaleY="201547" custLinFactNeighborX="-2578" custLinFactNeighborY="-79082">
        <dgm:presLayoutVars>
          <dgm:bulletEnabled val="1"/>
        </dgm:presLayoutVars>
      </dgm:prSet>
      <dgm:spPr/>
    </dgm:pt>
    <dgm:pt modelId="{D0F0371D-B774-40E5-84D1-A5F8B1B1F052}" type="pres">
      <dgm:prSet presAssocID="{50D3512E-362B-4748-B4F2-1DE2DA5B3771}" presName="sibTrans" presStyleLbl="sibTrans2D1" presStyleIdx="0" presStyleCnt="0"/>
      <dgm:spPr/>
    </dgm:pt>
    <dgm:pt modelId="{52CF658E-A3EF-4B90-845F-865DB814F96C}" type="pres">
      <dgm:prSet presAssocID="{2EB27E48-8FA7-4255-83A1-CA8C5DA4231A}" presName="compNode" presStyleCnt="0"/>
      <dgm:spPr/>
    </dgm:pt>
    <dgm:pt modelId="{350A6257-1509-478A-9383-3492E02C6671}" type="pres">
      <dgm:prSet presAssocID="{2EB27E48-8FA7-4255-83A1-CA8C5DA4231A}" presName="pictRect" presStyleLbl="node1" presStyleIdx="2" presStyleCnt="5" custScaleX="125545" custScaleY="120730" custLinFactNeighborX="8448" custLinFactNeighborY="22990"/>
      <dgm:spPr/>
    </dgm:pt>
    <dgm:pt modelId="{00192B8F-902D-4B69-80A5-EC610B13C4C2}" type="pres">
      <dgm:prSet presAssocID="{2EB27E48-8FA7-4255-83A1-CA8C5DA4231A}" presName="textRect" presStyleLbl="revTx" presStyleIdx="2" presStyleCnt="5" custScaleY="183801" custLinFactX="-102440" custLinFactY="98361" custLinFactNeighborX="-200000" custLinFactNeighborY="100000">
        <dgm:presLayoutVars>
          <dgm:bulletEnabled val="1"/>
        </dgm:presLayoutVars>
      </dgm:prSet>
      <dgm:spPr/>
    </dgm:pt>
    <dgm:pt modelId="{668ED007-0F58-43DB-8408-A8F79B8A5692}" type="pres">
      <dgm:prSet presAssocID="{C2FEB217-905D-4D2E-BE7D-13F4D043245F}" presName="sibTrans" presStyleLbl="sibTrans2D1" presStyleIdx="0" presStyleCnt="0"/>
      <dgm:spPr/>
    </dgm:pt>
    <dgm:pt modelId="{C4BBCA41-2B60-42B8-931B-5B877B549284}" type="pres">
      <dgm:prSet presAssocID="{067593E9-9FDE-408D-A9AF-6F30162E56B3}" presName="compNode" presStyleCnt="0"/>
      <dgm:spPr/>
    </dgm:pt>
    <dgm:pt modelId="{4B928FB6-3216-4C86-8F8A-23E7DF4551FA}" type="pres">
      <dgm:prSet presAssocID="{067593E9-9FDE-408D-A9AF-6F30162E56B3}" presName="pictRect" presStyleLbl="node1" presStyleIdx="3" presStyleCnt="5" custScaleX="127775" custScaleY="137187" custLinFactNeighborX="-5176" custLinFactNeighborY="-18169"/>
      <dgm:spPr/>
    </dgm:pt>
    <dgm:pt modelId="{B40BC838-D1CE-471F-9DB6-E8D396C92284}" type="pres">
      <dgm:prSet presAssocID="{067593E9-9FDE-408D-A9AF-6F30162E56B3}" presName="textRect" presStyleLbl="revTx" presStyleIdx="3" presStyleCnt="5" custScaleX="104848" custScaleY="184660" custLinFactY="-203413" custLinFactNeighborX="-78070" custLinFactNeighborY="-300000">
        <dgm:presLayoutVars>
          <dgm:bulletEnabled val="1"/>
        </dgm:presLayoutVars>
      </dgm:prSet>
      <dgm:spPr/>
    </dgm:pt>
    <dgm:pt modelId="{8428EFC6-DA1C-402F-AB5D-BC8B921F4229}" type="pres">
      <dgm:prSet presAssocID="{0E42C9D6-1107-4AB8-8AD9-68E66DACFE3A}" presName="sibTrans" presStyleLbl="sibTrans2D1" presStyleIdx="0" presStyleCnt="0"/>
      <dgm:spPr/>
    </dgm:pt>
    <dgm:pt modelId="{35F82CF5-3AEA-4456-BE0B-491C6E72F46E}" type="pres">
      <dgm:prSet presAssocID="{C6CB9C3A-6948-4788-BE3D-FB6DDEFE9647}" presName="compNode" presStyleCnt="0"/>
      <dgm:spPr/>
    </dgm:pt>
    <dgm:pt modelId="{884B0178-E41C-43DF-8FCD-5ED3BF850DAF}" type="pres">
      <dgm:prSet presAssocID="{C6CB9C3A-6948-4788-BE3D-FB6DDEFE9647}" presName="pictRect" presStyleLbl="node1" presStyleIdx="4" presStyleCnt="5" custScaleX="122636" custScaleY="137878" custLinFactNeighborX="16213" custLinFactNeighborY="-20908"/>
      <dgm:spPr/>
    </dgm:pt>
    <dgm:pt modelId="{18B3D391-4FF7-4712-84F8-78D173EDBF76}" type="pres">
      <dgm:prSet presAssocID="{C6CB9C3A-6948-4788-BE3D-FB6DDEFE9647}" presName="textRect" presStyleLbl="revTx" presStyleIdx="4" presStyleCnt="5" custScaleX="122129" custScaleY="168161" custLinFactY="-227583" custLinFactNeighborX="67969" custLinFactNeighborY="-300000">
        <dgm:presLayoutVars>
          <dgm:bulletEnabled val="1"/>
        </dgm:presLayoutVars>
      </dgm:prSet>
      <dgm:spPr/>
    </dgm:pt>
  </dgm:ptLst>
  <dgm:cxnLst>
    <dgm:cxn modelId="{09593E09-EF0B-4CAC-85D1-B22EFD0D424F}" type="presOf" srcId="{0E42C9D6-1107-4AB8-8AD9-68E66DACFE3A}" destId="{8428EFC6-DA1C-402F-AB5D-BC8B921F4229}" srcOrd="0" destOrd="0" presId="urn:microsoft.com/office/officeart/2005/8/layout/pList1"/>
    <dgm:cxn modelId="{2F969D0C-0530-434A-BF61-D6C268E86582}" type="presOf" srcId="{C6CB9C3A-6948-4788-BE3D-FB6DDEFE9647}" destId="{18B3D391-4FF7-4712-84F8-78D173EDBF76}" srcOrd="0" destOrd="0" presId="urn:microsoft.com/office/officeart/2005/8/layout/pList1"/>
    <dgm:cxn modelId="{A7F4AB1E-DD2D-4A96-BA50-AA644037F43E}" type="presOf" srcId="{C154F4DC-64DB-4B54-B2E4-AC2EDEA33974}" destId="{C7738ABE-262D-4789-8F11-6E79ECA0FCA8}" srcOrd="0" destOrd="0" presId="urn:microsoft.com/office/officeart/2005/8/layout/pList1"/>
    <dgm:cxn modelId="{CF84F05C-9098-42A1-8DE4-9E2A27FCEE08}" srcId="{C154F4DC-64DB-4B54-B2E4-AC2EDEA33974}" destId="{2EB27E48-8FA7-4255-83A1-CA8C5DA4231A}" srcOrd="2" destOrd="0" parTransId="{1C0672FE-0447-4E4A-9030-C471148AD512}" sibTransId="{C2FEB217-905D-4D2E-BE7D-13F4D043245F}"/>
    <dgm:cxn modelId="{8DEE8367-7162-43B3-9A6D-FF7E0CB52C92}" type="presOf" srcId="{C646F5C5-488C-4EFC-A69D-92B198EFE79F}" destId="{93CF08FA-9677-463E-A878-AF1FDAF1FF4B}" srcOrd="0" destOrd="0" presId="urn:microsoft.com/office/officeart/2005/8/layout/pList1"/>
    <dgm:cxn modelId="{D014028F-126E-4F8B-9CFF-E9CA84F6FC21}" type="presOf" srcId="{79838CC3-38FC-4AF3-9D00-83331E64E29D}" destId="{06D53769-69D1-40FB-A409-77CB238E1242}" srcOrd="0" destOrd="0" presId="urn:microsoft.com/office/officeart/2005/8/layout/pList1"/>
    <dgm:cxn modelId="{BE8CE594-C3C7-4751-9EB4-B6954D982ADD}" type="presOf" srcId="{C2FEB217-905D-4D2E-BE7D-13F4D043245F}" destId="{668ED007-0F58-43DB-8408-A8F79B8A5692}" srcOrd="0" destOrd="0" presId="urn:microsoft.com/office/officeart/2005/8/layout/pList1"/>
    <dgm:cxn modelId="{B9E1E99A-BA2E-4716-BC34-33BAA06BA03A}" srcId="{C154F4DC-64DB-4B54-B2E4-AC2EDEA33974}" destId="{C6CB9C3A-6948-4788-BE3D-FB6DDEFE9647}" srcOrd="4" destOrd="0" parTransId="{C8826915-285C-442A-9D50-323D0C4F1625}" sibTransId="{D35D59F5-385D-4CC2-BAB4-96F3F752A635}"/>
    <dgm:cxn modelId="{450C11A0-D4D6-49B5-BFF0-B582DED3999E}" type="presOf" srcId="{AE981DF3-6C0A-413D-8C40-49182BEB4ED4}" destId="{B73C8BA5-7A2E-407F-AD5C-5E919EAA7EAB}" srcOrd="0" destOrd="0" presId="urn:microsoft.com/office/officeart/2005/8/layout/pList1"/>
    <dgm:cxn modelId="{3EA636B2-0606-4E53-813E-7B861034A60F}" type="presOf" srcId="{50D3512E-362B-4748-B4F2-1DE2DA5B3771}" destId="{D0F0371D-B774-40E5-84D1-A5F8B1B1F052}" srcOrd="0" destOrd="0" presId="urn:microsoft.com/office/officeart/2005/8/layout/pList1"/>
    <dgm:cxn modelId="{AD55E3B8-5015-4A90-A022-13DA02877B35}" type="presOf" srcId="{067593E9-9FDE-408D-A9AF-6F30162E56B3}" destId="{B40BC838-D1CE-471F-9DB6-E8D396C92284}" srcOrd="0" destOrd="0" presId="urn:microsoft.com/office/officeart/2005/8/layout/pList1"/>
    <dgm:cxn modelId="{2B7D45BE-5305-4F38-9C4A-04AD00DA4995}" srcId="{C154F4DC-64DB-4B54-B2E4-AC2EDEA33974}" destId="{067593E9-9FDE-408D-A9AF-6F30162E56B3}" srcOrd="3" destOrd="0" parTransId="{DEDCE23F-4D02-4CF4-8C4C-87F4EC08747E}" sibTransId="{0E42C9D6-1107-4AB8-8AD9-68E66DACFE3A}"/>
    <dgm:cxn modelId="{C64542C3-3D6A-4B79-B767-DEA751C90759}" type="presOf" srcId="{2EB27E48-8FA7-4255-83A1-CA8C5DA4231A}" destId="{00192B8F-902D-4B69-80A5-EC610B13C4C2}" srcOrd="0" destOrd="0" presId="urn:microsoft.com/office/officeart/2005/8/layout/pList1"/>
    <dgm:cxn modelId="{DA5078D3-F7E1-4CD1-98AE-51C9AA0E61D4}" srcId="{C154F4DC-64DB-4B54-B2E4-AC2EDEA33974}" destId="{AE981DF3-6C0A-413D-8C40-49182BEB4ED4}" srcOrd="0" destOrd="0" parTransId="{3F79D3E9-E2F2-4B03-82A4-0191005262EB}" sibTransId="{C646F5C5-488C-4EFC-A69D-92B198EFE79F}"/>
    <dgm:cxn modelId="{7057DDFD-C4F3-49CF-B380-1A55EEAB822E}" srcId="{C154F4DC-64DB-4B54-B2E4-AC2EDEA33974}" destId="{79838CC3-38FC-4AF3-9D00-83331E64E29D}" srcOrd="1" destOrd="0" parTransId="{75A6A0AC-BA5B-4576-B61C-25B286E031EB}" sibTransId="{50D3512E-362B-4748-B4F2-1DE2DA5B3771}"/>
    <dgm:cxn modelId="{7D99E7F8-A946-4558-A7E6-2AD1F2F5FCB7}" type="presParOf" srcId="{C7738ABE-262D-4789-8F11-6E79ECA0FCA8}" destId="{ED9B7B23-6626-418B-97B6-D519E64B1613}" srcOrd="0" destOrd="0" presId="urn:microsoft.com/office/officeart/2005/8/layout/pList1"/>
    <dgm:cxn modelId="{324CBCE8-0E2B-407E-967F-9930766EB679}" type="presParOf" srcId="{ED9B7B23-6626-418B-97B6-D519E64B1613}" destId="{F606F3FD-B352-4124-92B1-73DA717196AF}" srcOrd="0" destOrd="0" presId="urn:microsoft.com/office/officeart/2005/8/layout/pList1"/>
    <dgm:cxn modelId="{2762935E-7CAD-484F-B0D0-EA442DBAEF4C}" type="presParOf" srcId="{ED9B7B23-6626-418B-97B6-D519E64B1613}" destId="{B73C8BA5-7A2E-407F-AD5C-5E919EAA7EAB}" srcOrd="1" destOrd="0" presId="urn:microsoft.com/office/officeart/2005/8/layout/pList1"/>
    <dgm:cxn modelId="{5E61E938-B18F-4CAF-A0ED-7D7AA86C7195}" type="presParOf" srcId="{C7738ABE-262D-4789-8F11-6E79ECA0FCA8}" destId="{93CF08FA-9677-463E-A878-AF1FDAF1FF4B}" srcOrd="1" destOrd="0" presId="urn:microsoft.com/office/officeart/2005/8/layout/pList1"/>
    <dgm:cxn modelId="{86F7A2E5-C455-4483-BBD6-BA1FFB4E5544}" type="presParOf" srcId="{C7738ABE-262D-4789-8F11-6E79ECA0FCA8}" destId="{DDB987FE-513C-4C9B-9949-4276116E73B2}" srcOrd="2" destOrd="0" presId="urn:microsoft.com/office/officeart/2005/8/layout/pList1"/>
    <dgm:cxn modelId="{3E15A4FB-CF52-4291-B446-6117721DFED7}" type="presParOf" srcId="{DDB987FE-513C-4C9B-9949-4276116E73B2}" destId="{95AB57C3-E4A4-4A85-B7BF-894DCEBDBB7D}" srcOrd="0" destOrd="0" presId="urn:microsoft.com/office/officeart/2005/8/layout/pList1"/>
    <dgm:cxn modelId="{9C5B5E2E-6EAB-49EA-A4FB-29A8D9CCA207}" type="presParOf" srcId="{DDB987FE-513C-4C9B-9949-4276116E73B2}" destId="{06D53769-69D1-40FB-A409-77CB238E1242}" srcOrd="1" destOrd="0" presId="urn:microsoft.com/office/officeart/2005/8/layout/pList1"/>
    <dgm:cxn modelId="{AAA3724C-FA2F-4A33-AD58-FE78C3334264}" type="presParOf" srcId="{C7738ABE-262D-4789-8F11-6E79ECA0FCA8}" destId="{D0F0371D-B774-40E5-84D1-A5F8B1B1F052}" srcOrd="3" destOrd="0" presId="urn:microsoft.com/office/officeart/2005/8/layout/pList1"/>
    <dgm:cxn modelId="{5FD62B1E-BFF0-40BD-A99D-301B07601A6B}" type="presParOf" srcId="{C7738ABE-262D-4789-8F11-6E79ECA0FCA8}" destId="{52CF658E-A3EF-4B90-845F-865DB814F96C}" srcOrd="4" destOrd="0" presId="urn:microsoft.com/office/officeart/2005/8/layout/pList1"/>
    <dgm:cxn modelId="{78B2A5EA-52FE-45AB-8662-1E1A81ACAE75}" type="presParOf" srcId="{52CF658E-A3EF-4B90-845F-865DB814F96C}" destId="{350A6257-1509-478A-9383-3492E02C6671}" srcOrd="0" destOrd="0" presId="urn:microsoft.com/office/officeart/2005/8/layout/pList1"/>
    <dgm:cxn modelId="{7EC43958-1C02-4297-9864-EAC208EA0D78}" type="presParOf" srcId="{52CF658E-A3EF-4B90-845F-865DB814F96C}" destId="{00192B8F-902D-4B69-80A5-EC610B13C4C2}" srcOrd="1" destOrd="0" presId="urn:microsoft.com/office/officeart/2005/8/layout/pList1"/>
    <dgm:cxn modelId="{ABB28719-7660-4BCE-99B3-53C1AC9E426F}" type="presParOf" srcId="{C7738ABE-262D-4789-8F11-6E79ECA0FCA8}" destId="{668ED007-0F58-43DB-8408-A8F79B8A5692}" srcOrd="5" destOrd="0" presId="urn:microsoft.com/office/officeart/2005/8/layout/pList1"/>
    <dgm:cxn modelId="{D0409E01-1572-43EA-AEF3-75A94F1D49A8}" type="presParOf" srcId="{C7738ABE-262D-4789-8F11-6E79ECA0FCA8}" destId="{C4BBCA41-2B60-42B8-931B-5B877B549284}" srcOrd="6" destOrd="0" presId="urn:microsoft.com/office/officeart/2005/8/layout/pList1"/>
    <dgm:cxn modelId="{A01CC95C-6E15-4D2E-B428-CAFE8C21C738}" type="presParOf" srcId="{C4BBCA41-2B60-42B8-931B-5B877B549284}" destId="{4B928FB6-3216-4C86-8F8A-23E7DF4551FA}" srcOrd="0" destOrd="0" presId="urn:microsoft.com/office/officeart/2005/8/layout/pList1"/>
    <dgm:cxn modelId="{E89D6BC0-D837-4850-A25E-72845AC289B9}" type="presParOf" srcId="{C4BBCA41-2B60-42B8-931B-5B877B549284}" destId="{B40BC838-D1CE-471F-9DB6-E8D396C92284}" srcOrd="1" destOrd="0" presId="urn:microsoft.com/office/officeart/2005/8/layout/pList1"/>
    <dgm:cxn modelId="{D0B236E4-D713-4D19-9E76-023CE37DA6E3}" type="presParOf" srcId="{C7738ABE-262D-4789-8F11-6E79ECA0FCA8}" destId="{8428EFC6-DA1C-402F-AB5D-BC8B921F4229}" srcOrd="7" destOrd="0" presId="urn:microsoft.com/office/officeart/2005/8/layout/pList1"/>
    <dgm:cxn modelId="{4A3370E7-19FE-480E-9E84-B8E96BE45763}" type="presParOf" srcId="{C7738ABE-262D-4789-8F11-6E79ECA0FCA8}" destId="{35F82CF5-3AEA-4456-BE0B-491C6E72F46E}" srcOrd="8" destOrd="0" presId="urn:microsoft.com/office/officeart/2005/8/layout/pList1"/>
    <dgm:cxn modelId="{C341C4E7-5089-48C8-8F2A-13617AA98BCA}" type="presParOf" srcId="{35F82CF5-3AEA-4456-BE0B-491C6E72F46E}" destId="{884B0178-E41C-43DF-8FCD-5ED3BF850DAF}" srcOrd="0" destOrd="0" presId="urn:microsoft.com/office/officeart/2005/8/layout/pList1"/>
    <dgm:cxn modelId="{70D94547-BF2A-42A0-A0C8-87E5852F0740}" type="presParOf" srcId="{35F82CF5-3AEA-4456-BE0B-491C6E72F46E}" destId="{18B3D391-4FF7-4712-84F8-78D173EDBF76}"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6842CA-638A-4119-9396-6F3EA6279A79}" type="doc">
      <dgm:prSet loTypeId="urn:microsoft.com/office/officeart/2008/layout/AscendingPictureAccentProcess" loCatId="picture" qsTypeId="urn:microsoft.com/office/officeart/2005/8/quickstyle/3d2" qsCatId="3D" csTypeId="urn:microsoft.com/office/officeart/2005/8/colors/accent4_3" csCatId="accent4" phldr="1"/>
      <dgm:spPr/>
      <dgm:t>
        <a:bodyPr/>
        <a:lstStyle/>
        <a:p>
          <a:endParaRPr lang="es-CO"/>
        </a:p>
      </dgm:t>
    </dgm:pt>
    <dgm:pt modelId="{324B530E-671D-4C24-8A7E-F0A1AAD3AAE1}">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Emplear posicionadores radiográficos no es obligatorio y existe falta del equipamiento necesario, conocimiento y diferencias del operador.</a:t>
          </a:r>
        </a:p>
      </dgm:t>
    </dgm:pt>
    <dgm:pt modelId="{2079DCBC-794A-4B31-BAD6-5182574C15A8}" type="parTrans" cxnId="{C6810AD1-E075-4AE0-969C-E79085DEAA04}">
      <dgm:prSet/>
      <dgm:spPr/>
      <dgm:t>
        <a:bodyPr/>
        <a:lstStyle/>
        <a:p>
          <a:endParaRPr lang="es-CO"/>
        </a:p>
      </dgm:t>
    </dgm:pt>
    <dgm:pt modelId="{F149254D-DC14-4F1A-9518-E34E14896551}" type="sibTrans" cxnId="{C6810AD1-E075-4AE0-969C-E79085DEAA04}">
      <dgm:prSet/>
      <dgm:spPr>
        <a:blipFill rotWithShape="1">
          <a:blip xmlns:r="http://schemas.openxmlformats.org/officeDocument/2006/relationships" r:embed="rId1"/>
          <a:srcRect/>
          <a:stretch>
            <a:fillRect l="-17000" r="-17000"/>
          </a:stretch>
        </a:blipFill>
      </dgm:spPr>
      <dgm:t>
        <a:bodyPr/>
        <a:lstStyle/>
        <a:p>
          <a:endParaRPr lang="es-CO"/>
        </a:p>
      </dgm:t>
    </dgm:pt>
    <dgm:pt modelId="{E1C123F4-06FE-4D4A-957C-E65045CC5CFB}">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El uso de posicionadores radiográficos puede mejorar la manipulación y capacidad de reproducción de una imagen.</a:t>
          </a:r>
        </a:p>
      </dgm:t>
    </dgm:pt>
    <dgm:pt modelId="{3867DBCC-553B-4A34-9AD5-E11416F7E532}" type="parTrans" cxnId="{493D28AD-F436-46F9-A33B-391CD230CEEF}">
      <dgm:prSet/>
      <dgm:spPr/>
      <dgm:t>
        <a:bodyPr/>
        <a:lstStyle/>
        <a:p>
          <a:endParaRPr lang="es-CO"/>
        </a:p>
      </dgm:t>
    </dgm:pt>
    <dgm:pt modelId="{E27A8BDD-6595-425F-A8E2-CED11810B873}" type="sibTrans" cxnId="{493D28AD-F436-46F9-A33B-391CD230CEEF}">
      <dgm:prSet/>
      <dgm:spPr>
        <a:blipFill rotWithShape="1">
          <a:blip xmlns:r="http://schemas.openxmlformats.org/officeDocument/2006/relationships" r:embed="rId2"/>
          <a:srcRect/>
          <a:stretch>
            <a:fillRect l="-25000" r="-25000"/>
          </a:stretch>
        </a:blipFill>
      </dgm:spPr>
      <dgm:t>
        <a:bodyPr/>
        <a:lstStyle/>
        <a:p>
          <a:endParaRPr lang="es-CO"/>
        </a:p>
      </dgm:t>
    </dgm:pt>
    <dgm:pt modelId="{3FF5F6DF-E234-4D09-AE8B-1A5D7CE05ACB}" type="pres">
      <dgm:prSet presAssocID="{156842CA-638A-4119-9396-6F3EA6279A79}" presName="Name0" presStyleCnt="0">
        <dgm:presLayoutVars>
          <dgm:chMax val="7"/>
          <dgm:chPref val="7"/>
          <dgm:dir/>
        </dgm:presLayoutVars>
      </dgm:prSet>
      <dgm:spPr/>
    </dgm:pt>
    <dgm:pt modelId="{3E3DA092-C5C4-4C52-9943-6116FFA2123B}" type="pres">
      <dgm:prSet presAssocID="{156842CA-638A-4119-9396-6F3EA6279A79}" presName="dot1" presStyleLbl="alignNode1" presStyleIdx="0" presStyleCnt="10"/>
      <dgm:spPr/>
    </dgm:pt>
    <dgm:pt modelId="{AE9F3B2E-F180-451F-AE9B-AD3388312CA8}" type="pres">
      <dgm:prSet presAssocID="{156842CA-638A-4119-9396-6F3EA6279A79}" presName="dot2" presStyleLbl="alignNode1" presStyleIdx="1" presStyleCnt="10"/>
      <dgm:spPr/>
    </dgm:pt>
    <dgm:pt modelId="{3F047D3B-F46E-4355-9577-5AD0E6BAAB9A}" type="pres">
      <dgm:prSet presAssocID="{156842CA-638A-4119-9396-6F3EA6279A79}" presName="dot3" presStyleLbl="alignNode1" presStyleIdx="2" presStyleCnt="10"/>
      <dgm:spPr/>
    </dgm:pt>
    <dgm:pt modelId="{2DFC0284-70FB-419E-A020-2BDB5328F73B}" type="pres">
      <dgm:prSet presAssocID="{156842CA-638A-4119-9396-6F3EA6279A79}" presName="dotArrow1" presStyleLbl="alignNode1" presStyleIdx="3" presStyleCnt="10"/>
      <dgm:spPr/>
    </dgm:pt>
    <dgm:pt modelId="{2AC0A17F-033B-40BB-8678-0ECFFF2B1FC5}" type="pres">
      <dgm:prSet presAssocID="{156842CA-638A-4119-9396-6F3EA6279A79}" presName="dotArrow2" presStyleLbl="alignNode1" presStyleIdx="4" presStyleCnt="10" custLinFactNeighborX="-33598" custLinFactNeighborY="-14922"/>
      <dgm:spPr/>
    </dgm:pt>
    <dgm:pt modelId="{5177C5EE-2689-4397-8B42-5655A746491C}" type="pres">
      <dgm:prSet presAssocID="{156842CA-638A-4119-9396-6F3EA6279A79}" presName="dotArrow3" presStyleLbl="alignNode1" presStyleIdx="5" presStyleCnt="10"/>
      <dgm:spPr/>
    </dgm:pt>
    <dgm:pt modelId="{81EBCB29-6E5E-4083-BFCB-2E0C8C56C134}" type="pres">
      <dgm:prSet presAssocID="{156842CA-638A-4119-9396-6F3EA6279A79}" presName="dotArrow4" presStyleLbl="alignNode1" presStyleIdx="6" presStyleCnt="10"/>
      <dgm:spPr/>
    </dgm:pt>
    <dgm:pt modelId="{9DD5E263-ACCB-4195-A938-4BD06B4E10BE}" type="pres">
      <dgm:prSet presAssocID="{156842CA-638A-4119-9396-6F3EA6279A79}" presName="dotArrow5" presStyleLbl="alignNode1" presStyleIdx="7" presStyleCnt="10" custLinFactNeighborX="55996" custLinFactNeighborY="20884"/>
      <dgm:spPr/>
    </dgm:pt>
    <dgm:pt modelId="{4073C10B-F524-4A86-B85B-8E35D2BD3DCC}" type="pres">
      <dgm:prSet presAssocID="{156842CA-638A-4119-9396-6F3EA6279A79}" presName="dotArrow6" presStyleLbl="alignNode1" presStyleIdx="8" presStyleCnt="10"/>
      <dgm:spPr/>
    </dgm:pt>
    <dgm:pt modelId="{89437B5F-9E94-491C-9B55-D67E15637065}" type="pres">
      <dgm:prSet presAssocID="{156842CA-638A-4119-9396-6F3EA6279A79}" presName="dotArrow7" presStyleLbl="alignNode1" presStyleIdx="9" presStyleCnt="10"/>
      <dgm:spPr/>
    </dgm:pt>
    <dgm:pt modelId="{09B30F78-DDA9-4009-94DE-B34901658E1E}" type="pres">
      <dgm:prSet presAssocID="{324B530E-671D-4C24-8A7E-F0A1AAD3AAE1}" presName="parTx1" presStyleLbl="node1" presStyleIdx="0" presStyleCnt="2" custScaleX="211699" custScaleY="194563" custLinFactNeighborX="49055" custLinFactNeighborY="953"/>
      <dgm:spPr/>
    </dgm:pt>
    <dgm:pt modelId="{5750BC7B-B98F-4165-BA51-837D7A13EC82}" type="pres">
      <dgm:prSet presAssocID="{F149254D-DC14-4F1A-9518-E34E14896551}" presName="picture1" presStyleCnt="0"/>
      <dgm:spPr/>
    </dgm:pt>
    <dgm:pt modelId="{C9FFD180-EF3E-43D3-8EFA-6391518D4159}" type="pres">
      <dgm:prSet presAssocID="{F149254D-DC14-4F1A-9518-E34E14896551}" presName="imageRepeatNode" presStyleLbl="fgImgPlace1" presStyleIdx="0" presStyleCnt="2" custScaleX="164468" custScaleY="154599" custLinFactNeighborX="-63723" custLinFactNeighborY="12544"/>
      <dgm:spPr/>
    </dgm:pt>
    <dgm:pt modelId="{2D585A98-1C6A-4D30-9757-767CE4AC07F7}" type="pres">
      <dgm:prSet presAssocID="{E1C123F4-06FE-4D4A-957C-E65045CC5CFB}" presName="parTx2" presStyleLbl="node1" presStyleIdx="1" presStyleCnt="2" custScaleX="192965" custScaleY="175942" custLinFactNeighborX="3067" custLinFactNeighborY="-63884"/>
      <dgm:spPr/>
    </dgm:pt>
    <dgm:pt modelId="{8C35E293-9073-4023-954B-0BE3F263229B}" type="pres">
      <dgm:prSet presAssocID="{E27A8BDD-6595-425F-A8E2-CED11810B873}" presName="picture2" presStyleCnt="0"/>
      <dgm:spPr/>
    </dgm:pt>
    <dgm:pt modelId="{96B166CF-4C31-4919-B1C3-91C6ED311CF2}" type="pres">
      <dgm:prSet presAssocID="{E27A8BDD-6595-425F-A8E2-CED11810B873}" presName="imageRepeatNode" presStyleLbl="fgImgPlace1" presStyleIdx="1" presStyleCnt="2" custScaleX="181330" custScaleY="160308" custLinFactX="-35673" custLinFactNeighborX="-100000" custLinFactNeighborY="-52800"/>
      <dgm:spPr/>
    </dgm:pt>
  </dgm:ptLst>
  <dgm:cxnLst>
    <dgm:cxn modelId="{9FE2A03E-701F-4A43-B58E-D298AA2B61E4}" type="presOf" srcId="{E27A8BDD-6595-425F-A8E2-CED11810B873}" destId="{96B166CF-4C31-4919-B1C3-91C6ED311CF2}" srcOrd="0" destOrd="0" presId="urn:microsoft.com/office/officeart/2008/layout/AscendingPictureAccentProcess"/>
    <dgm:cxn modelId="{1CBB2E4B-801A-457E-90E5-51F4D93681CE}" type="presOf" srcId="{156842CA-638A-4119-9396-6F3EA6279A79}" destId="{3FF5F6DF-E234-4D09-AE8B-1A5D7CE05ACB}" srcOrd="0" destOrd="0" presId="urn:microsoft.com/office/officeart/2008/layout/AscendingPictureAccentProcess"/>
    <dgm:cxn modelId="{8A2CC671-56BF-4E11-A8FD-A40C453C95DF}" type="presOf" srcId="{E1C123F4-06FE-4D4A-957C-E65045CC5CFB}" destId="{2D585A98-1C6A-4D30-9757-767CE4AC07F7}" srcOrd="0" destOrd="0" presId="urn:microsoft.com/office/officeart/2008/layout/AscendingPictureAccentProcess"/>
    <dgm:cxn modelId="{BE65438B-9ED2-4B03-8025-78A11A6C6BD2}" type="presOf" srcId="{324B530E-671D-4C24-8A7E-F0A1AAD3AAE1}" destId="{09B30F78-DDA9-4009-94DE-B34901658E1E}" srcOrd="0" destOrd="0" presId="urn:microsoft.com/office/officeart/2008/layout/AscendingPictureAccentProcess"/>
    <dgm:cxn modelId="{493D28AD-F436-46F9-A33B-391CD230CEEF}" srcId="{156842CA-638A-4119-9396-6F3EA6279A79}" destId="{E1C123F4-06FE-4D4A-957C-E65045CC5CFB}" srcOrd="1" destOrd="0" parTransId="{3867DBCC-553B-4A34-9AD5-E11416F7E532}" sibTransId="{E27A8BDD-6595-425F-A8E2-CED11810B873}"/>
    <dgm:cxn modelId="{C6810AD1-E075-4AE0-969C-E79085DEAA04}" srcId="{156842CA-638A-4119-9396-6F3EA6279A79}" destId="{324B530E-671D-4C24-8A7E-F0A1AAD3AAE1}" srcOrd="0" destOrd="0" parTransId="{2079DCBC-794A-4B31-BAD6-5182574C15A8}" sibTransId="{F149254D-DC14-4F1A-9518-E34E14896551}"/>
    <dgm:cxn modelId="{F4652EF1-277C-4720-AB6C-FAB5B16A8F2C}" type="presOf" srcId="{F149254D-DC14-4F1A-9518-E34E14896551}" destId="{C9FFD180-EF3E-43D3-8EFA-6391518D4159}" srcOrd="0" destOrd="0" presId="urn:microsoft.com/office/officeart/2008/layout/AscendingPictureAccentProcess"/>
    <dgm:cxn modelId="{4EE5996D-5766-41CD-BBE3-9A6A72E48820}" type="presParOf" srcId="{3FF5F6DF-E234-4D09-AE8B-1A5D7CE05ACB}" destId="{3E3DA092-C5C4-4C52-9943-6116FFA2123B}" srcOrd="0" destOrd="0" presId="urn:microsoft.com/office/officeart/2008/layout/AscendingPictureAccentProcess"/>
    <dgm:cxn modelId="{89B89C23-8CFE-45D0-B72F-6CC010571567}" type="presParOf" srcId="{3FF5F6DF-E234-4D09-AE8B-1A5D7CE05ACB}" destId="{AE9F3B2E-F180-451F-AE9B-AD3388312CA8}" srcOrd="1" destOrd="0" presId="urn:microsoft.com/office/officeart/2008/layout/AscendingPictureAccentProcess"/>
    <dgm:cxn modelId="{96BB81CB-8DAA-42A0-A5F7-31B4FF8250AF}" type="presParOf" srcId="{3FF5F6DF-E234-4D09-AE8B-1A5D7CE05ACB}" destId="{3F047D3B-F46E-4355-9577-5AD0E6BAAB9A}" srcOrd="2" destOrd="0" presId="urn:microsoft.com/office/officeart/2008/layout/AscendingPictureAccentProcess"/>
    <dgm:cxn modelId="{5ACF2C47-B0EC-4EF5-9C49-8FA9343D2DA7}" type="presParOf" srcId="{3FF5F6DF-E234-4D09-AE8B-1A5D7CE05ACB}" destId="{2DFC0284-70FB-419E-A020-2BDB5328F73B}" srcOrd="3" destOrd="0" presId="urn:microsoft.com/office/officeart/2008/layout/AscendingPictureAccentProcess"/>
    <dgm:cxn modelId="{A786217F-F752-47F0-929A-8AB41900171F}" type="presParOf" srcId="{3FF5F6DF-E234-4D09-AE8B-1A5D7CE05ACB}" destId="{2AC0A17F-033B-40BB-8678-0ECFFF2B1FC5}" srcOrd="4" destOrd="0" presId="urn:microsoft.com/office/officeart/2008/layout/AscendingPictureAccentProcess"/>
    <dgm:cxn modelId="{18D86FC1-3A89-4A24-8199-57A343E0F5B8}" type="presParOf" srcId="{3FF5F6DF-E234-4D09-AE8B-1A5D7CE05ACB}" destId="{5177C5EE-2689-4397-8B42-5655A746491C}" srcOrd="5" destOrd="0" presId="urn:microsoft.com/office/officeart/2008/layout/AscendingPictureAccentProcess"/>
    <dgm:cxn modelId="{55B60445-03AC-4077-878A-69680ADFF887}" type="presParOf" srcId="{3FF5F6DF-E234-4D09-AE8B-1A5D7CE05ACB}" destId="{81EBCB29-6E5E-4083-BFCB-2E0C8C56C134}" srcOrd="6" destOrd="0" presId="urn:microsoft.com/office/officeart/2008/layout/AscendingPictureAccentProcess"/>
    <dgm:cxn modelId="{7E2CB5E1-60B9-4076-B4D2-13EBDE37BBB6}" type="presParOf" srcId="{3FF5F6DF-E234-4D09-AE8B-1A5D7CE05ACB}" destId="{9DD5E263-ACCB-4195-A938-4BD06B4E10BE}" srcOrd="7" destOrd="0" presId="urn:microsoft.com/office/officeart/2008/layout/AscendingPictureAccentProcess"/>
    <dgm:cxn modelId="{2B9EF691-3092-4F89-9A4E-546501D59921}" type="presParOf" srcId="{3FF5F6DF-E234-4D09-AE8B-1A5D7CE05ACB}" destId="{4073C10B-F524-4A86-B85B-8E35D2BD3DCC}" srcOrd="8" destOrd="0" presId="urn:microsoft.com/office/officeart/2008/layout/AscendingPictureAccentProcess"/>
    <dgm:cxn modelId="{014CCA1F-0136-4082-9458-F28FEECA751B}" type="presParOf" srcId="{3FF5F6DF-E234-4D09-AE8B-1A5D7CE05ACB}" destId="{89437B5F-9E94-491C-9B55-D67E15637065}" srcOrd="9" destOrd="0" presId="urn:microsoft.com/office/officeart/2008/layout/AscendingPictureAccentProcess"/>
    <dgm:cxn modelId="{89598D78-ADCB-432C-9E44-2C87775CDA94}" type="presParOf" srcId="{3FF5F6DF-E234-4D09-AE8B-1A5D7CE05ACB}" destId="{09B30F78-DDA9-4009-94DE-B34901658E1E}" srcOrd="10" destOrd="0" presId="urn:microsoft.com/office/officeart/2008/layout/AscendingPictureAccentProcess"/>
    <dgm:cxn modelId="{7A4A9670-9208-4C92-91F4-863B212CBF56}" type="presParOf" srcId="{3FF5F6DF-E234-4D09-AE8B-1A5D7CE05ACB}" destId="{5750BC7B-B98F-4165-BA51-837D7A13EC82}" srcOrd="11" destOrd="0" presId="urn:microsoft.com/office/officeart/2008/layout/AscendingPictureAccentProcess"/>
    <dgm:cxn modelId="{ADBC9106-3E85-4519-AE6D-245F68788AAE}" type="presParOf" srcId="{5750BC7B-B98F-4165-BA51-837D7A13EC82}" destId="{C9FFD180-EF3E-43D3-8EFA-6391518D4159}" srcOrd="0" destOrd="0" presId="urn:microsoft.com/office/officeart/2008/layout/AscendingPictureAccentProcess"/>
    <dgm:cxn modelId="{D8A51F4F-0FF0-4799-AB81-23BE4124BCA2}" type="presParOf" srcId="{3FF5F6DF-E234-4D09-AE8B-1A5D7CE05ACB}" destId="{2D585A98-1C6A-4D30-9757-767CE4AC07F7}" srcOrd="12" destOrd="0" presId="urn:microsoft.com/office/officeart/2008/layout/AscendingPictureAccentProcess"/>
    <dgm:cxn modelId="{0C0EC9A8-0000-4F8B-8798-D31744538D6E}" type="presParOf" srcId="{3FF5F6DF-E234-4D09-AE8B-1A5D7CE05ACB}" destId="{8C35E293-9073-4023-954B-0BE3F263229B}" srcOrd="13" destOrd="0" presId="urn:microsoft.com/office/officeart/2008/layout/AscendingPictureAccentProcess"/>
    <dgm:cxn modelId="{6D29C82D-A05F-49D6-A5DB-B3FD92D5AD26}" type="presParOf" srcId="{8C35E293-9073-4023-954B-0BE3F263229B}" destId="{96B166CF-4C31-4919-B1C3-91C6ED311CF2}" srcOrd="0" destOrd="0" presId="urn:microsoft.com/office/officeart/2008/layout/AscendingPictureAccentProcess"/>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6DA7D2-3FBC-438D-A088-6582373AF8FB}" type="doc">
      <dgm:prSet loTypeId="urn:microsoft.com/office/officeart/2005/8/layout/default" loCatId="list" qsTypeId="urn:microsoft.com/office/officeart/2005/8/quickstyle/3d1" qsCatId="3D" csTypeId="urn:microsoft.com/office/officeart/2005/8/colors/accent4_5" csCatId="accent4" phldr="1"/>
      <dgm:spPr/>
      <dgm:t>
        <a:bodyPr/>
        <a:lstStyle/>
        <a:p>
          <a:endParaRPr lang="es-CO"/>
        </a:p>
      </dgm:t>
    </dgm:pt>
    <dgm:pt modelId="{D1CA4E44-D2FA-49F3-8A4F-9B3416EA09B7}">
      <dgm:prSet phldrT="[Texto]" custT="1"/>
      <dgm:spPr/>
      <dgm:t>
        <a:bodyPr/>
        <a:lstStyle/>
        <a:p>
          <a:r>
            <a:rPr lang="es-CO" sz="2000" dirty="0">
              <a:solidFill>
                <a:schemeClr val="tx1"/>
              </a:solidFill>
              <a:latin typeface="Arial" panose="020B0604020202020204" pitchFamily="34" charset="0"/>
              <a:cs typeface="Arial" panose="020B0604020202020204" pitchFamily="34" charset="0"/>
            </a:rPr>
            <a:t>Test de Shapiro </a:t>
          </a:r>
          <a:r>
            <a:rPr lang="es-CO" sz="2000" dirty="0" err="1">
              <a:solidFill>
                <a:schemeClr val="tx1"/>
              </a:solidFill>
              <a:latin typeface="Arial" panose="020B0604020202020204" pitchFamily="34" charset="0"/>
              <a:cs typeface="Arial" panose="020B0604020202020204" pitchFamily="34" charset="0"/>
            </a:rPr>
            <a:t>Wilk</a:t>
          </a:r>
          <a:endParaRPr lang="es-CO" sz="2000" dirty="0">
            <a:solidFill>
              <a:schemeClr val="tx1"/>
            </a:solidFill>
            <a:latin typeface="Arial" panose="020B0604020202020204" pitchFamily="34" charset="0"/>
            <a:cs typeface="Arial" panose="020B0604020202020204" pitchFamily="34" charset="0"/>
          </a:endParaRPr>
        </a:p>
      </dgm:t>
    </dgm:pt>
    <dgm:pt modelId="{176F6607-85A8-4F68-AC65-C96411F668DE}" type="parTrans" cxnId="{B229DD0B-99EF-4090-8508-5E3CA644BB41}">
      <dgm:prSet/>
      <dgm:spPr/>
      <dgm:t>
        <a:bodyPr/>
        <a:lstStyle/>
        <a:p>
          <a:endParaRPr lang="es-CO" sz="1600">
            <a:latin typeface="Arial" panose="020B0604020202020204" pitchFamily="34" charset="0"/>
            <a:cs typeface="Arial" panose="020B0604020202020204" pitchFamily="34" charset="0"/>
          </a:endParaRPr>
        </a:p>
      </dgm:t>
    </dgm:pt>
    <dgm:pt modelId="{4D0AE745-673A-4915-A6C5-14FE1BD14276}" type="sibTrans" cxnId="{B229DD0B-99EF-4090-8508-5E3CA644BB41}">
      <dgm:prSet/>
      <dgm:spPr/>
      <dgm:t>
        <a:bodyPr/>
        <a:lstStyle/>
        <a:p>
          <a:endParaRPr lang="es-CO" sz="1600">
            <a:latin typeface="Arial" panose="020B0604020202020204" pitchFamily="34" charset="0"/>
            <a:cs typeface="Arial" panose="020B0604020202020204" pitchFamily="34" charset="0"/>
          </a:endParaRPr>
        </a:p>
      </dgm:t>
    </dgm:pt>
    <dgm:pt modelId="{05244DE0-D94D-4E56-8580-829E9F402C1A}">
      <dgm:prSet phldrT="[Texto]" custT="1"/>
      <dgm:spPr/>
      <dgm:t>
        <a:bodyPr/>
        <a:lstStyle/>
        <a:p>
          <a:pPr algn="just"/>
          <a:r>
            <a:rPr lang="es-CO" sz="2000" dirty="0">
              <a:solidFill>
                <a:schemeClr val="tx1"/>
              </a:solidFill>
              <a:latin typeface="Arial" panose="020B0604020202020204" pitchFamily="34" charset="0"/>
              <a:cs typeface="Arial" panose="020B0604020202020204" pitchFamily="34" charset="0"/>
            </a:rPr>
            <a:t>Estadística descriptiva a través de medidas de tendencia central y de dispersión</a:t>
          </a:r>
        </a:p>
      </dgm:t>
    </dgm:pt>
    <dgm:pt modelId="{6BA701B2-AB31-43B3-9A68-5D4051426AE8}" type="parTrans" cxnId="{347678C0-7D42-4F62-B3C5-2E8910C548A3}">
      <dgm:prSet/>
      <dgm:spPr/>
      <dgm:t>
        <a:bodyPr/>
        <a:lstStyle/>
        <a:p>
          <a:endParaRPr lang="es-CO" sz="1600">
            <a:latin typeface="Arial" panose="020B0604020202020204" pitchFamily="34" charset="0"/>
            <a:cs typeface="Arial" panose="020B0604020202020204" pitchFamily="34" charset="0"/>
          </a:endParaRPr>
        </a:p>
      </dgm:t>
    </dgm:pt>
    <dgm:pt modelId="{7D7A5030-3449-46B8-A961-DDFAFBA369B1}" type="sibTrans" cxnId="{347678C0-7D42-4F62-B3C5-2E8910C548A3}">
      <dgm:prSet/>
      <dgm:spPr/>
      <dgm:t>
        <a:bodyPr/>
        <a:lstStyle/>
        <a:p>
          <a:endParaRPr lang="es-CO" sz="1600">
            <a:latin typeface="Arial" panose="020B0604020202020204" pitchFamily="34" charset="0"/>
            <a:cs typeface="Arial" panose="020B0604020202020204" pitchFamily="34" charset="0"/>
          </a:endParaRPr>
        </a:p>
      </dgm:t>
    </dgm:pt>
    <dgm:pt modelId="{BF771AD5-00F0-4122-84D1-79E8EC1AD7F1}">
      <dgm:prSet phldrT="[Texto]" custT="1"/>
      <dgm:spPr/>
      <dgm:t>
        <a:bodyPr/>
        <a:lstStyle/>
        <a:p>
          <a:pPr algn="ctr"/>
          <a:r>
            <a:rPr lang="es-CO" sz="2000" dirty="0">
              <a:solidFill>
                <a:schemeClr val="tx1"/>
              </a:solidFill>
              <a:latin typeface="Arial" panose="020B0604020202020204" pitchFamily="34" charset="0"/>
              <a:cs typeface="Arial" panose="020B0604020202020204" pitchFamily="34" charset="0"/>
            </a:rPr>
            <a:t>Coeficiente de correlación y concordancia de Lin </a:t>
          </a:r>
        </a:p>
      </dgm:t>
    </dgm:pt>
    <dgm:pt modelId="{12B1CFD3-69F6-4313-B05E-986E5B8C6786}" type="parTrans" cxnId="{D31D0055-BB53-4776-BBDE-90D692248101}">
      <dgm:prSet/>
      <dgm:spPr/>
      <dgm:t>
        <a:bodyPr/>
        <a:lstStyle/>
        <a:p>
          <a:endParaRPr lang="es-CO" sz="1600">
            <a:latin typeface="Arial" panose="020B0604020202020204" pitchFamily="34" charset="0"/>
            <a:cs typeface="Arial" panose="020B0604020202020204" pitchFamily="34" charset="0"/>
          </a:endParaRPr>
        </a:p>
      </dgm:t>
    </dgm:pt>
    <dgm:pt modelId="{EAA0910E-224C-4026-AAFF-0080D2E8733C}" type="sibTrans" cxnId="{D31D0055-BB53-4776-BBDE-90D692248101}">
      <dgm:prSet/>
      <dgm:spPr/>
      <dgm:t>
        <a:bodyPr/>
        <a:lstStyle/>
        <a:p>
          <a:endParaRPr lang="es-CO" sz="1600">
            <a:latin typeface="Arial" panose="020B0604020202020204" pitchFamily="34" charset="0"/>
            <a:cs typeface="Arial" panose="020B0604020202020204" pitchFamily="34" charset="0"/>
          </a:endParaRPr>
        </a:p>
      </dgm:t>
    </dgm:pt>
    <dgm:pt modelId="{D07545F4-E3C5-40F9-857C-E7B3FA624330}">
      <dgm:prSet phldrT="[Texto]" custT="1"/>
      <dgm:spPr/>
      <dgm:t>
        <a:bodyPr/>
        <a:lstStyle/>
        <a:p>
          <a:r>
            <a:rPr lang="es-CO" sz="2000" dirty="0">
              <a:solidFill>
                <a:schemeClr val="tx1"/>
              </a:solidFill>
              <a:latin typeface="Arial" panose="020B0604020202020204" pitchFamily="34" charset="0"/>
              <a:cs typeface="Arial" panose="020B0604020202020204" pitchFamily="34" charset="0"/>
            </a:rPr>
            <a:t>Límites de acuerdo de </a:t>
          </a:r>
          <a:r>
            <a:rPr lang="es-CO" sz="2000" dirty="0" err="1">
              <a:solidFill>
                <a:schemeClr val="tx1"/>
              </a:solidFill>
              <a:latin typeface="Arial" panose="020B0604020202020204" pitchFamily="34" charset="0"/>
              <a:cs typeface="Arial" panose="020B0604020202020204" pitchFamily="34" charset="0"/>
            </a:rPr>
            <a:t>Bland&amp;Altman</a:t>
          </a:r>
          <a:endParaRPr lang="es-CO" sz="2000" dirty="0">
            <a:solidFill>
              <a:schemeClr val="tx1"/>
            </a:solidFill>
            <a:latin typeface="Arial" panose="020B0604020202020204" pitchFamily="34" charset="0"/>
            <a:cs typeface="Arial" panose="020B0604020202020204" pitchFamily="34" charset="0"/>
          </a:endParaRPr>
        </a:p>
      </dgm:t>
    </dgm:pt>
    <dgm:pt modelId="{AF9111DE-686B-4897-A65A-D7E0C2B7B889}" type="parTrans" cxnId="{69D43A34-8333-44EA-BD3A-6336B3AFC333}">
      <dgm:prSet/>
      <dgm:spPr/>
      <dgm:t>
        <a:bodyPr/>
        <a:lstStyle/>
        <a:p>
          <a:endParaRPr lang="es-CO" sz="1600">
            <a:latin typeface="Arial" panose="020B0604020202020204" pitchFamily="34" charset="0"/>
            <a:cs typeface="Arial" panose="020B0604020202020204" pitchFamily="34" charset="0"/>
          </a:endParaRPr>
        </a:p>
      </dgm:t>
    </dgm:pt>
    <dgm:pt modelId="{7308F841-741C-4025-98D5-F00F2F5AD93E}" type="sibTrans" cxnId="{69D43A34-8333-44EA-BD3A-6336B3AFC333}">
      <dgm:prSet/>
      <dgm:spPr/>
      <dgm:t>
        <a:bodyPr/>
        <a:lstStyle/>
        <a:p>
          <a:endParaRPr lang="es-CO" sz="1600">
            <a:latin typeface="Arial" panose="020B0604020202020204" pitchFamily="34" charset="0"/>
            <a:cs typeface="Arial" panose="020B0604020202020204" pitchFamily="34" charset="0"/>
          </a:endParaRPr>
        </a:p>
      </dgm:t>
    </dgm:pt>
    <dgm:pt modelId="{0153B52B-F832-44E5-B0BA-D0CA92977071}" type="pres">
      <dgm:prSet presAssocID="{CA6DA7D2-3FBC-438D-A088-6582373AF8FB}" presName="diagram" presStyleCnt="0">
        <dgm:presLayoutVars>
          <dgm:dir/>
          <dgm:resizeHandles val="exact"/>
        </dgm:presLayoutVars>
      </dgm:prSet>
      <dgm:spPr/>
    </dgm:pt>
    <dgm:pt modelId="{31408543-92B7-498F-AE8F-D632AC68D974}" type="pres">
      <dgm:prSet presAssocID="{D1CA4E44-D2FA-49F3-8A4F-9B3416EA09B7}" presName="node" presStyleLbl="node1" presStyleIdx="0" presStyleCnt="4">
        <dgm:presLayoutVars>
          <dgm:bulletEnabled val="1"/>
        </dgm:presLayoutVars>
      </dgm:prSet>
      <dgm:spPr/>
    </dgm:pt>
    <dgm:pt modelId="{E3B62708-0E21-4719-A849-5825787EB104}" type="pres">
      <dgm:prSet presAssocID="{4D0AE745-673A-4915-A6C5-14FE1BD14276}" presName="sibTrans" presStyleCnt="0"/>
      <dgm:spPr/>
    </dgm:pt>
    <dgm:pt modelId="{30E071F6-DFC1-4F9F-BD22-70E404368D06}" type="pres">
      <dgm:prSet presAssocID="{05244DE0-D94D-4E56-8580-829E9F402C1A}" presName="node" presStyleLbl="node1" presStyleIdx="1" presStyleCnt="4">
        <dgm:presLayoutVars>
          <dgm:bulletEnabled val="1"/>
        </dgm:presLayoutVars>
      </dgm:prSet>
      <dgm:spPr/>
    </dgm:pt>
    <dgm:pt modelId="{1D77BA04-283E-47CC-B248-915A494CBFE4}" type="pres">
      <dgm:prSet presAssocID="{7D7A5030-3449-46B8-A961-DDFAFBA369B1}" presName="sibTrans" presStyleCnt="0"/>
      <dgm:spPr/>
    </dgm:pt>
    <dgm:pt modelId="{BD2B3E9B-9707-4F8F-B846-06058F569AE7}" type="pres">
      <dgm:prSet presAssocID="{BF771AD5-00F0-4122-84D1-79E8EC1AD7F1}" presName="node" presStyleLbl="node1" presStyleIdx="2" presStyleCnt="4">
        <dgm:presLayoutVars>
          <dgm:bulletEnabled val="1"/>
        </dgm:presLayoutVars>
      </dgm:prSet>
      <dgm:spPr/>
    </dgm:pt>
    <dgm:pt modelId="{7F3466B6-3DE5-42B2-A078-5F10B0BFFA05}" type="pres">
      <dgm:prSet presAssocID="{EAA0910E-224C-4026-AAFF-0080D2E8733C}" presName="sibTrans" presStyleCnt="0"/>
      <dgm:spPr/>
    </dgm:pt>
    <dgm:pt modelId="{4D8DAE49-CD05-402C-BD7D-5C3CB5273AFB}" type="pres">
      <dgm:prSet presAssocID="{D07545F4-E3C5-40F9-857C-E7B3FA624330}" presName="node" presStyleLbl="node1" presStyleIdx="3" presStyleCnt="4">
        <dgm:presLayoutVars>
          <dgm:bulletEnabled val="1"/>
        </dgm:presLayoutVars>
      </dgm:prSet>
      <dgm:spPr/>
    </dgm:pt>
  </dgm:ptLst>
  <dgm:cxnLst>
    <dgm:cxn modelId="{B229DD0B-99EF-4090-8508-5E3CA644BB41}" srcId="{CA6DA7D2-3FBC-438D-A088-6582373AF8FB}" destId="{D1CA4E44-D2FA-49F3-8A4F-9B3416EA09B7}" srcOrd="0" destOrd="0" parTransId="{176F6607-85A8-4F68-AC65-C96411F668DE}" sibTransId="{4D0AE745-673A-4915-A6C5-14FE1BD14276}"/>
    <dgm:cxn modelId="{69D43A34-8333-44EA-BD3A-6336B3AFC333}" srcId="{CA6DA7D2-3FBC-438D-A088-6582373AF8FB}" destId="{D07545F4-E3C5-40F9-857C-E7B3FA624330}" srcOrd="3" destOrd="0" parTransId="{AF9111DE-686B-4897-A65A-D7E0C2B7B889}" sibTransId="{7308F841-741C-4025-98D5-F00F2F5AD93E}"/>
    <dgm:cxn modelId="{C07D0739-8DD6-49C8-A28C-B84BB636E384}" type="presOf" srcId="{D1CA4E44-D2FA-49F3-8A4F-9B3416EA09B7}" destId="{31408543-92B7-498F-AE8F-D632AC68D974}" srcOrd="0" destOrd="0" presId="urn:microsoft.com/office/officeart/2005/8/layout/default"/>
    <dgm:cxn modelId="{7DCA156A-48DE-496D-83BD-10883ED37A77}" type="presOf" srcId="{CA6DA7D2-3FBC-438D-A088-6582373AF8FB}" destId="{0153B52B-F832-44E5-B0BA-D0CA92977071}" srcOrd="0" destOrd="0" presId="urn:microsoft.com/office/officeart/2005/8/layout/default"/>
    <dgm:cxn modelId="{D31D0055-BB53-4776-BBDE-90D692248101}" srcId="{CA6DA7D2-3FBC-438D-A088-6582373AF8FB}" destId="{BF771AD5-00F0-4122-84D1-79E8EC1AD7F1}" srcOrd="2" destOrd="0" parTransId="{12B1CFD3-69F6-4313-B05E-986E5B8C6786}" sibTransId="{EAA0910E-224C-4026-AAFF-0080D2E8733C}"/>
    <dgm:cxn modelId="{E4694890-4E0D-4F47-96C2-F7B457412AE1}" type="presOf" srcId="{D07545F4-E3C5-40F9-857C-E7B3FA624330}" destId="{4D8DAE49-CD05-402C-BD7D-5C3CB5273AFB}" srcOrd="0" destOrd="0" presId="urn:microsoft.com/office/officeart/2005/8/layout/default"/>
    <dgm:cxn modelId="{70B793A2-3ADA-4F35-AF82-9D1E9A2E1B08}" type="presOf" srcId="{BF771AD5-00F0-4122-84D1-79E8EC1AD7F1}" destId="{BD2B3E9B-9707-4F8F-B846-06058F569AE7}" srcOrd="0" destOrd="0" presId="urn:microsoft.com/office/officeart/2005/8/layout/default"/>
    <dgm:cxn modelId="{347678C0-7D42-4F62-B3C5-2E8910C548A3}" srcId="{CA6DA7D2-3FBC-438D-A088-6582373AF8FB}" destId="{05244DE0-D94D-4E56-8580-829E9F402C1A}" srcOrd="1" destOrd="0" parTransId="{6BA701B2-AB31-43B3-9A68-5D4051426AE8}" sibTransId="{7D7A5030-3449-46B8-A961-DDFAFBA369B1}"/>
    <dgm:cxn modelId="{F537A0DD-414F-49BD-9140-CEB2221165E2}" type="presOf" srcId="{05244DE0-D94D-4E56-8580-829E9F402C1A}" destId="{30E071F6-DFC1-4F9F-BD22-70E404368D06}" srcOrd="0" destOrd="0" presId="urn:microsoft.com/office/officeart/2005/8/layout/default"/>
    <dgm:cxn modelId="{A81DCFA8-54A0-42A7-861F-07C817AABE09}" type="presParOf" srcId="{0153B52B-F832-44E5-B0BA-D0CA92977071}" destId="{31408543-92B7-498F-AE8F-D632AC68D974}" srcOrd="0" destOrd="0" presId="urn:microsoft.com/office/officeart/2005/8/layout/default"/>
    <dgm:cxn modelId="{A397E206-54A4-42C0-9BBB-890A99FBB5AC}" type="presParOf" srcId="{0153B52B-F832-44E5-B0BA-D0CA92977071}" destId="{E3B62708-0E21-4719-A849-5825787EB104}" srcOrd="1" destOrd="0" presId="urn:microsoft.com/office/officeart/2005/8/layout/default"/>
    <dgm:cxn modelId="{6051C004-6F99-4C44-AE79-49E4D0087410}" type="presParOf" srcId="{0153B52B-F832-44E5-B0BA-D0CA92977071}" destId="{30E071F6-DFC1-4F9F-BD22-70E404368D06}" srcOrd="2" destOrd="0" presId="urn:microsoft.com/office/officeart/2005/8/layout/default"/>
    <dgm:cxn modelId="{37161B01-4FA6-4DF4-B5C5-37D9A58EACA5}" type="presParOf" srcId="{0153B52B-F832-44E5-B0BA-D0CA92977071}" destId="{1D77BA04-283E-47CC-B248-915A494CBFE4}" srcOrd="3" destOrd="0" presId="urn:microsoft.com/office/officeart/2005/8/layout/default"/>
    <dgm:cxn modelId="{A07688FC-C997-42EA-A89D-93AEBABBD187}" type="presParOf" srcId="{0153B52B-F832-44E5-B0BA-D0CA92977071}" destId="{BD2B3E9B-9707-4F8F-B846-06058F569AE7}" srcOrd="4" destOrd="0" presId="urn:microsoft.com/office/officeart/2005/8/layout/default"/>
    <dgm:cxn modelId="{5DC20290-0F3D-4A48-A0C9-4CF3AE8F5820}" type="presParOf" srcId="{0153B52B-F832-44E5-B0BA-D0CA92977071}" destId="{7F3466B6-3DE5-42B2-A078-5F10B0BFFA05}" srcOrd="5" destOrd="0" presId="urn:microsoft.com/office/officeart/2005/8/layout/default"/>
    <dgm:cxn modelId="{613A74F6-55B6-4FA6-B219-610C0DD092B5}" type="presParOf" srcId="{0153B52B-F832-44E5-B0BA-D0CA92977071}" destId="{4D8DAE49-CD05-402C-BD7D-5C3CB5273AFB}" srcOrd="6"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45EE2A-7E47-4AFE-B90A-B99666969797}" type="doc">
      <dgm:prSet loTypeId="urn:microsoft.com/office/officeart/2005/8/layout/pList1" loCatId="list" qsTypeId="urn:microsoft.com/office/officeart/2005/8/quickstyle/simple4" qsCatId="simple" csTypeId="urn:microsoft.com/office/officeart/2005/8/colors/accent4_5" csCatId="accent4" phldr="1"/>
      <dgm:spPr/>
      <dgm:t>
        <a:bodyPr/>
        <a:lstStyle/>
        <a:p>
          <a:endParaRPr lang="es-CO"/>
        </a:p>
      </dgm:t>
    </dgm:pt>
    <dgm:pt modelId="{11A58C38-5889-42FC-AACC-889BB277BAC0}">
      <dgm:prSet phldrT="[Texto]" custT="1"/>
      <dgm:spPr/>
      <dgm:t>
        <a:bodyPr/>
        <a:lstStyle/>
        <a:p>
          <a:pPr algn="ctr"/>
          <a:r>
            <a:rPr lang="es-CO" sz="1400" dirty="0">
              <a:latin typeface="Arial" panose="020B0604020202020204" pitchFamily="34" charset="0"/>
              <a:cs typeface="Arial" panose="020B0604020202020204" pitchFamily="34" charset="0"/>
            </a:rPr>
            <a:t>2007, D. </a:t>
          </a:r>
          <a:r>
            <a:rPr lang="es-CO" sz="1400" dirty="0" err="1">
              <a:latin typeface="Arial" panose="020B0604020202020204" pitchFamily="34" charset="0"/>
              <a:cs typeface="Arial" panose="020B0604020202020204" pitchFamily="34" charset="0"/>
            </a:rPr>
            <a:t>Kazzi</a:t>
          </a:r>
          <a:r>
            <a:rPr lang="es-CO" sz="1400" dirty="0">
              <a:latin typeface="Arial" panose="020B0604020202020204" pitchFamily="34" charset="0"/>
              <a:cs typeface="Arial" panose="020B0604020202020204" pitchFamily="34" charset="0"/>
            </a:rPr>
            <a:t> et al.</a:t>
          </a:r>
        </a:p>
      </dgm:t>
    </dgm:pt>
    <dgm:pt modelId="{7AB4AA5C-6759-43C8-8F38-4679F47A31AD}" type="parTrans" cxnId="{8DFF856B-1CB8-43D4-BA1E-204F1145C2F9}">
      <dgm:prSet/>
      <dgm:spPr/>
      <dgm:t>
        <a:bodyPr/>
        <a:lstStyle/>
        <a:p>
          <a:endParaRPr lang="es-CO" sz="1600">
            <a:latin typeface="Arial" panose="020B0604020202020204" pitchFamily="34" charset="0"/>
            <a:cs typeface="Arial" panose="020B0604020202020204" pitchFamily="34" charset="0"/>
          </a:endParaRPr>
        </a:p>
      </dgm:t>
    </dgm:pt>
    <dgm:pt modelId="{C64ADDFC-F8C4-4750-ACF2-1717F973E5CA}" type="sibTrans" cxnId="{8DFF856B-1CB8-43D4-BA1E-204F1145C2F9}">
      <dgm:prSet/>
      <dgm:spPr/>
      <dgm:t>
        <a:bodyPr/>
        <a:lstStyle/>
        <a:p>
          <a:endParaRPr lang="es-CO" sz="1600">
            <a:latin typeface="Arial" panose="020B0604020202020204" pitchFamily="34" charset="0"/>
            <a:cs typeface="Arial" panose="020B0604020202020204" pitchFamily="34" charset="0"/>
          </a:endParaRPr>
        </a:p>
      </dgm:t>
    </dgm:pt>
    <dgm:pt modelId="{30ED95D1-CF89-4639-8148-789EB43DBB23}">
      <dgm:prSet phldrT="[Texto]" custT="1"/>
      <dgm:spPr/>
      <dgm:t>
        <a:bodyPr/>
        <a:lstStyle/>
        <a:p>
          <a:r>
            <a:rPr lang="es-CO" sz="1400" dirty="0" err="1">
              <a:latin typeface="Arial" panose="020B0604020202020204" pitchFamily="34" charset="0"/>
              <a:cs typeface="Arial" panose="020B0604020202020204" pitchFamily="34" charset="0"/>
            </a:rPr>
            <a:t>Chunn</a:t>
          </a:r>
          <a:r>
            <a:rPr lang="es-CO" sz="1400" dirty="0">
              <a:latin typeface="Arial" panose="020B0604020202020204" pitchFamily="34" charset="0"/>
              <a:cs typeface="Arial" panose="020B0604020202020204" pitchFamily="34" charset="0"/>
            </a:rPr>
            <a:t> et al</a:t>
          </a:r>
        </a:p>
      </dgm:t>
    </dgm:pt>
    <dgm:pt modelId="{D787C157-1A8B-4752-B24A-5A1E85B14EA2}" type="parTrans" cxnId="{37EA96F7-5983-4BB0-995E-536E39EBCD8F}">
      <dgm:prSet/>
      <dgm:spPr/>
      <dgm:t>
        <a:bodyPr/>
        <a:lstStyle/>
        <a:p>
          <a:endParaRPr lang="es-CO" sz="1600">
            <a:latin typeface="Arial" panose="020B0604020202020204" pitchFamily="34" charset="0"/>
            <a:cs typeface="Arial" panose="020B0604020202020204" pitchFamily="34" charset="0"/>
          </a:endParaRPr>
        </a:p>
      </dgm:t>
    </dgm:pt>
    <dgm:pt modelId="{8AFFE711-50C7-4CED-8DAC-143D95285F26}" type="sibTrans" cxnId="{37EA96F7-5983-4BB0-995E-536E39EBCD8F}">
      <dgm:prSet/>
      <dgm:spPr/>
      <dgm:t>
        <a:bodyPr/>
        <a:lstStyle/>
        <a:p>
          <a:endParaRPr lang="es-CO" sz="1600">
            <a:latin typeface="Arial" panose="020B0604020202020204" pitchFamily="34" charset="0"/>
            <a:cs typeface="Arial" panose="020B0604020202020204" pitchFamily="34" charset="0"/>
          </a:endParaRPr>
        </a:p>
      </dgm:t>
    </dgm:pt>
    <dgm:pt modelId="{797336E8-BC55-4F12-A29A-6CC75D69AE9A}">
      <dgm:prSet phldrT="[Texto]" custT="1"/>
      <dgm:spPr/>
      <dgm:t>
        <a:bodyPr/>
        <a:lstStyle/>
        <a:p>
          <a:r>
            <a:rPr lang="es-CO" sz="1400" dirty="0" err="1">
              <a:latin typeface="Arial" panose="020B0604020202020204" pitchFamily="34" charset="0"/>
              <a:ea typeface="Calibri" panose="020F0502020204030204" pitchFamily="34" charset="0"/>
              <a:cs typeface="Arial" panose="020B0604020202020204" pitchFamily="34" charset="0"/>
            </a:rPr>
            <a:t>Alothmani</a:t>
          </a:r>
          <a:r>
            <a:rPr lang="es-CO" sz="1400" dirty="0">
              <a:latin typeface="Arial" panose="020B0604020202020204" pitchFamily="34" charset="0"/>
              <a:ea typeface="Calibri" panose="020F0502020204030204" pitchFamily="34" charset="0"/>
              <a:cs typeface="Arial" panose="020B0604020202020204" pitchFamily="34" charset="0"/>
            </a:rPr>
            <a:t> y colaboradores, 2013</a:t>
          </a:r>
          <a:endParaRPr lang="es-CO" sz="1400" dirty="0">
            <a:latin typeface="Arial" panose="020B0604020202020204" pitchFamily="34" charset="0"/>
            <a:cs typeface="Arial" panose="020B0604020202020204" pitchFamily="34" charset="0"/>
          </a:endParaRPr>
        </a:p>
      </dgm:t>
    </dgm:pt>
    <dgm:pt modelId="{3AC21F0D-8B1B-4AD9-9D7A-9786D02023A8}" type="parTrans" cxnId="{42C41C57-7FD6-4E2B-996F-ECC7CBF5B349}">
      <dgm:prSet/>
      <dgm:spPr/>
      <dgm:t>
        <a:bodyPr/>
        <a:lstStyle/>
        <a:p>
          <a:endParaRPr lang="es-CO" sz="1600">
            <a:latin typeface="Arial" panose="020B0604020202020204" pitchFamily="34" charset="0"/>
            <a:cs typeface="Arial" panose="020B0604020202020204" pitchFamily="34" charset="0"/>
          </a:endParaRPr>
        </a:p>
      </dgm:t>
    </dgm:pt>
    <dgm:pt modelId="{155850E1-2C7D-4C5C-8E38-DCEE6584F234}" type="sibTrans" cxnId="{42C41C57-7FD6-4E2B-996F-ECC7CBF5B349}">
      <dgm:prSet/>
      <dgm:spPr/>
      <dgm:t>
        <a:bodyPr/>
        <a:lstStyle/>
        <a:p>
          <a:endParaRPr lang="es-CO" sz="1600">
            <a:latin typeface="Arial" panose="020B0604020202020204" pitchFamily="34" charset="0"/>
            <a:cs typeface="Arial" panose="020B0604020202020204" pitchFamily="34" charset="0"/>
          </a:endParaRPr>
        </a:p>
      </dgm:t>
    </dgm:pt>
    <dgm:pt modelId="{9FB27827-9182-421E-AEA5-B8062AF24DAD}" type="pres">
      <dgm:prSet presAssocID="{C745EE2A-7E47-4AFE-B90A-B99666969797}" presName="Name0" presStyleCnt="0">
        <dgm:presLayoutVars>
          <dgm:dir/>
          <dgm:resizeHandles val="exact"/>
        </dgm:presLayoutVars>
      </dgm:prSet>
      <dgm:spPr/>
    </dgm:pt>
    <dgm:pt modelId="{AB1AC56D-4CD6-42E1-BF7C-FDE98B58993D}" type="pres">
      <dgm:prSet presAssocID="{11A58C38-5889-42FC-AACC-889BB277BAC0}" presName="compNode" presStyleCnt="0"/>
      <dgm:spPr/>
    </dgm:pt>
    <dgm:pt modelId="{77589B51-DA44-4125-84F1-D30BF30A5D9F}" type="pres">
      <dgm:prSet presAssocID="{11A58C38-5889-42FC-AACC-889BB277BAC0}" presName="pictRect" presStyleLbl="node1" presStyleIdx="0" presStyleCnt="3" custScaleX="187399" custScaleY="157371" custLinFactNeighborX="-4048" custLinFactNeighborY="31094"/>
      <dgm:spPr/>
    </dgm:pt>
    <dgm:pt modelId="{B8981E53-5B60-4E5D-9A24-85851259A4B1}" type="pres">
      <dgm:prSet presAssocID="{11A58C38-5889-42FC-AACC-889BB277BAC0}" presName="textRect" presStyleLbl="revTx" presStyleIdx="0" presStyleCnt="3" custLinFactNeighborX="-10435" custLinFactNeighborY="6996">
        <dgm:presLayoutVars>
          <dgm:bulletEnabled val="1"/>
        </dgm:presLayoutVars>
      </dgm:prSet>
      <dgm:spPr/>
    </dgm:pt>
    <dgm:pt modelId="{566C236A-3B50-4C88-9D20-3165D8E289D9}" type="pres">
      <dgm:prSet presAssocID="{C64ADDFC-F8C4-4750-ACF2-1717F973E5CA}" presName="sibTrans" presStyleLbl="sibTrans2D1" presStyleIdx="0" presStyleCnt="0"/>
      <dgm:spPr/>
    </dgm:pt>
    <dgm:pt modelId="{F9E199FD-8293-4BCE-82FC-329F8050AC05}" type="pres">
      <dgm:prSet presAssocID="{30ED95D1-CF89-4639-8148-789EB43DBB23}" presName="compNode" presStyleCnt="0"/>
      <dgm:spPr/>
    </dgm:pt>
    <dgm:pt modelId="{F82E0009-11AD-4D13-B0B2-35D8EB83869B}" type="pres">
      <dgm:prSet presAssocID="{30ED95D1-CF89-4639-8148-789EB43DBB23}" presName="pictRect" presStyleLbl="node1" presStyleIdx="1" presStyleCnt="3" custScaleX="181550" custScaleY="159435" custLinFactNeighborX="13720" custLinFactNeighborY="29464"/>
      <dgm:spPr/>
    </dgm:pt>
    <dgm:pt modelId="{B4FB6979-8D5F-4873-96E0-1DF733A2368B}" type="pres">
      <dgm:prSet presAssocID="{30ED95D1-CF89-4639-8148-789EB43DBB23}" presName="textRect" presStyleLbl="revTx" presStyleIdx="1" presStyleCnt="3" custLinFactNeighborX="31747" custLinFactNeighborY="30776">
        <dgm:presLayoutVars>
          <dgm:bulletEnabled val="1"/>
        </dgm:presLayoutVars>
      </dgm:prSet>
      <dgm:spPr/>
    </dgm:pt>
    <dgm:pt modelId="{7F5F4958-56AB-4EB9-B929-94F413900D46}" type="pres">
      <dgm:prSet presAssocID="{8AFFE711-50C7-4CED-8DAC-143D95285F26}" presName="sibTrans" presStyleLbl="sibTrans2D1" presStyleIdx="0" presStyleCnt="0"/>
      <dgm:spPr/>
    </dgm:pt>
    <dgm:pt modelId="{4CAFD2B3-DB3E-4CDF-BEE3-BD189B7CF8D0}" type="pres">
      <dgm:prSet presAssocID="{797336E8-BC55-4F12-A29A-6CC75D69AE9A}" presName="compNode" presStyleCnt="0"/>
      <dgm:spPr/>
    </dgm:pt>
    <dgm:pt modelId="{2935220A-CE2C-449A-8C8C-8DE6E90ABD22}" type="pres">
      <dgm:prSet presAssocID="{797336E8-BC55-4F12-A29A-6CC75D69AE9A}" presName="pictRect" presStyleLbl="node1" presStyleIdx="2" presStyleCnt="3" custScaleX="185664" custScaleY="163219" custLinFactNeighborX="18698" custLinFactNeighborY="2153"/>
      <dgm:spPr/>
    </dgm:pt>
    <dgm:pt modelId="{14A6E552-2C92-4D64-BE74-4BB353FD4A09}" type="pres">
      <dgm:prSet presAssocID="{797336E8-BC55-4F12-A29A-6CC75D69AE9A}" presName="textRect" presStyleLbl="revTx" presStyleIdx="2" presStyleCnt="3" custLinFactNeighborX="55255" custLinFactNeighborY="-17009">
        <dgm:presLayoutVars>
          <dgm:bulletEnabled val="1"/>
        </dgm:presLayoutVars>
      </dgm:prSet>
      <dgm:spPr/>
    </dgm:pt>
  </dgm:ptLst>
  <dgm:cxnLst>
    <dgm:cxn modelId="{AEB8FE11-3E2D-4D04-8CFA-83FD262D4058}" type="presOf" srcId="{C745EE2A-7E47-4AFE-B90A-B99666969797}" destId="{9FB27827-9182-421E-AEA5-B8062AF24DAD}" srcOrd="0" destOrd="0" presId="urn:microsoft.com/office/officeart/2005/8/layout/pList1"/>
    <dgm:cxn modelId="{A53C8715-1C5F-4EFD-820C-7CFC0C2AA649}" type="presOf" srcId="{11A58C38-5889-42FC-AACC-889BB277BAC0}" destId="{B8981E53-5B60-4E5D-9A24-85851259A4B1}" srcOrd="0" destOrd="0" presId="urn:microsoft.com/office/officeart/2005/8/layout/pList1"/>
    <dgm:cxn modelId="{8DFF856B-1CB8-43D4-BA1E-204F1145C2F9}" srcId="{C745EE2A-7E47-4AFE-B90A-B99666969797}" destId="{11A58C38-5889-42FC-AACC-889BB277BAC0}" srcOrd="0" destOrd="0" parTransId="{7AB4AA5C-6759-43C8-8F38-4679F47A31AD}" sibTransId="{C64ADDFC-F8C4-4750-ACF2-1717F973E5CA}"/>
    <dgm:cxn modelId="{1179026F-8419-4AA1-9F41-4404495ACC96}" type="presOf" srcId="{797336E8-BC55-4F12-A29A-6CC75D69AE9A}" destId="{14A6E552-2C92-4D64-BE74-4BB353FD4A09}" srcOrd="0" destOrd="0" presId="urn:microsoft.com/office/officeart/2005/8/layout/pList1"/>
    <dgm:cxn modelId="{42C41C57-7FD6-4E2B-996F-ECC7CBF5B349}" srcId="{C745EE2A-7E47-4AFE-B90A-B99666969797}" destId="{797336E8-BC55-4F12-A29A-6CC75D69AE9A}" srcOrd="2" destOrd="0" parTransId="{3AC21F0D-8B1B-4AD9-9D7A-9786D02023A8}" sibTransId="{155850E1-2C7D-4C5C-8E38-DCEE6584F234}"/>
    <dgm:cxn modelId="{8E4B2791-FA48-4C6E-BBB0-F7F69081FC5D}" type="presOf" srcId="{C64ADDFC-F8C4-4750-ACF2-1717F973E5CA}" destId="{566C236A-3B50-4C88-9D20-3165D8E289D9}" srcOrd="0" destOrd="0" presId="urn:microsoft.com/office/officeart/2005/8/layout/pList1"/>
    <dgm:cxn modelId="{9F7AC492-E5AA-4174-8A70-928DD1A6E5E0}" type="presOf" srcId="{30ED95D1-CF89-4639-8148-789EB43DBB23}" destId="{B4FB6979-8D5F-4873-96E0-1DF733A2368B}" srcOrd="0" destOrd="0" presId="urn:microsoft.com/office/officeart/2005/8/layout/pList1"/>
    <dgm:cxn modelId="{77F43BF4-E2E8-4C88-99C4-E449D869C23A}" type="presOf" srcId="{8AFFE711-50C7-4CED-8DAC-143D95285F26}" destId="{7F5F4958-56AB-4EB9-B929-94F413900D46}" srcOrd="0" destOrd="0" presId="urn:microsoft.com/office/officeart/2005/8/layout/pList1"/>
    <dgm:cxn modelId="{37EA96F7-5983-4BB0-995E-536E39EBCD8F}" srcId="{C745EE2A-7E47-4AFE-B90A-B99666969797}" destId="{30ED95D1-CF89-4639-8148-789EB43DBB23}" srcOrd="1" destOrd="0" parTransId="{D787C157-1A8B-4752-B24A-5A1E85B14EA2}" sibTransId="{8AFFE711-50C7-4CED-8DAC-143D95285F26}"/>
    <dgm:cxn modelId="{C810A7F5-0F5D-48D8-9D3F-C2E6BC309075}" type="presParOf" srcId="{9FB27827-9182-421E-AEA5-B8062AF24DAD}" destId="{AB1AC56D-4CD6-42E1-BF7C-FDE98B58993D}" srcOrd="0" destOrd="0" presId="urn:microsoft.com/office/officeart/2005/8/layout/pList1"/>
    <dgm:cxn modelId="{A31EBF70-F97A-41BE-9009-36E30C08239E}" type="presParOf" srcId="{AB1AC56D-4CD6-42E1-BF7C-FDE98B58993D}" destId="{77589B51-DA44-4125-84F1-D30BF30A5D9F}" srcOrd="0" destOrd="0" presId="urn:microsoft.com/office/officeart/2005/8/layout/pList1"/>
    <dgm:cxn modelId="{07145802-02C1-4289-A83F-EAF910FD9694}" type="presParOf" srcId="{AB1AC56D-4CD6-42E1-BF7C-FDE98B58993D}" destId="{B8981E53-5B60-4E5D-9A24-85851259A4B1}" srcOrd="1" destOrd="0" presId="urn:microsoft.com/office/officeart/2005/8/layout/pList1"/>
    <dgm:cxn modelId="{978EF2BD-350D-442C-87FC-3E1E4A73610E}" type="presParOf" srcId="{9FB27827-9182-421E-AEA5-B8062AF24DAD}" destId="{566C236A-3B50-4C88-9D20-3165D8E289D9}" srcOrd="1" destOrd="0" presId="urn:microsoft.com/office/officeart/2005/8/layout/pList1"/>
    <dgm:cxn modelId="{AE0B67B4-45A9-41D6-A7F0-4DF53BF7344A}" type="presParOf" srcId="{9FB27827-9182-421E-AEA5-B8062AF24DAD}" destId="{F9E199FD-8293-4BCE-82FC-329F8050AC05}" srcOrd="2" destOrd="0" presId="urn:microsoft.com/office/officeart/2005/8/layout/pList1"/>
    <dgm:cxn modelId="{DFBF050D-7336-4866-AB1E-01644DD66663}" type="presParOf" srcId="{F9E199FD-8293-4BCE-82FC-329F8050AC05}" destId="{F82E0009-11AD-4D13-B0B2-35D8EB83869B}" srcOrd="0" destOrd="0" presId="urn:microsoft.com/office/officeart/2005/8/layout/pList1"/>
    <dgm:cxn modelId="{31D0A1C0-DCE5-4116-8529-195ED2DB760E}" type="presParOf" srcId="{F9E199FD-8293-4BCE-82FC-329F8050AC05}" destId="{B4FB6979-8D5F-4873-96E0-1DF733A2368B}" srcOrd="1" destOrd="0" presId="urn:microsoft.com/office/officeart/2005/8/layout/pList1"/>
    <dgm:cxn modelId="{791EA169-8398-47E6-B898-1F0A9F7B7E90}" type="presParOf" srcId="{9FB27827-9182-421E-AEA5-B8062AF24DAD}" destId="{7F5F4958-56AB-4EB9-B929-94F413900D46}" srcOrd="3" destOrd="0" presId="urn:microsoft.com/office/officeart/2005/8/layout/pList1"/>
    <dgm:cxn modelId="{320E3FB0-98B8-4133-B86D-B0F8FE3BF6F5}" type="presParOf" srcId="{9FB27827-9182-421E-AEA5-B8062AF24DAD}" destId="{4CAFD2B3-DB3E-4CDF-BEE3-BD189B7CF8D0}" srcOrd="4" destOrd="0" presId="urn:microsoft.com/office/officeart/2005/8/layout/pList1"/>
    <dgm:cxn modelId="{711DE72E-4F40-4D09-832C-42C5D6A955B3}" type="presParOf" srcId="{4CAFD2B3-DB3E-4CDF-BEE3-BD189B7CF8D0}" destId="{2935220A-CE2C-449A-8C8C-8DE6E90ABD22}" srcOrd="0" destOrd="0" presId="urn:microsoft.com/office/officeart/2005/8/layout/pList1"/>
    <dgm:cxn modelId="{7AC64FF6-FFDB-40F7-9091-46C3E7DEECD2}" type="presParOf" srcId="{4CAFD2B3-DB3E-4CDF-BEE3-BD189B7CF8D0}" destId="{14A6E552-2C92-4D64-BE74-4BB353FD4A09}" srcOrd="1" destOrd="0" presId="urn:microsoft.com/office/officeart/2005/8/layout/pLis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745EE2A-7E47-4AFE-B90A-B99666969797}" type="doc">
      <dgm:prSet loTypeId="urn:microsoft.com/office/officeart/2005/8/layout/pList1" loCatId="list" qsTypeId="urn:microsoft.com/office/officeart/2005/8/quickstyle/simple4" qsCatId="simple" csTypeId="urn:microsoft.com/office/officeart/2005/8/colors/accent4_5" csCatId="accent4" phldr="1"/>
      <dgm:spPr/>
      <dgm:t>
        <a:bodyPr/>
        <a:lstStyle/>
        <a:p>
          <a:endParaRPr lang="es-CO"/>
        </a:p>
      </dgm:t>
    </dgm:pt>
    <dgm:pt modelId="{11A58C38-5889-42FC-AACC-889BB277BAC0}">
      <dgm:prSet phldrT="[Texto]" custT="1"/>
      <dgm:spPr/>
      <dgm:t>
        <a:bodyPr/>
        <a:lstStyle/>
        <a:p>
          <a:pPr algn="ctr"/>
          <a:r>
            <a:rPr lang="es-CO" sz="1600" dirty="0">
              <a:latin typeface="Arial" panose="020B0604020202020204" pitchFamily="34" charset="0"/>
              <a:cs typeface="Arial" panose="020B0604020202020204" pitchFamily="34" charset="0"/>
            </a:rPr>
            <a:t>2013, </a:t>
          </a:r>
          <a:r>
            <a:rPr lang="en-US" sz="1600" dirty="0">
              <a:latin typeface="Arial" panose="020B0604020202020204" pitchFamily="34" charset="0"/>
              <a:ea typeface="Calibri" panose="020F0502020204030204" pitchFamily="34" charset="0"/>
              <a:cs typeface="Arial" panose="020B0604020202020204" pitchFamily="34" charset="0"/>
            </a:rPr>
            <a:t>M Fahim</a:t>
          </a:r>
          <a:r>
            <a:rPr lang="es-CO" sz="1600" dirty="0">
              <a:latin typeface="Arial" panose="020B0604020202020204" pitchFamily="34" charset="0"/>
              <a:cs typeface="Arial" panose="020B0604020202020204" pitchFamily="34" charset="0"/>
            </a:rPr>
            <a:t> et al.</a:t>
          </a:r>
        </a:p>
      </dgm:t>
    </dgm:pt>
    <dgm:pt modelId="{7AB4AA5C-6759-43C8-8F38-4679F47A31AD}" type="parTrans" cxnId="{8DFF856B-1CB8-43D4-BA1E-204F1145C2F9}">
      <dgm:prSet/>
      <dgm:spPr/>
      <dgm:t>
        <a:bodyPr/>
        <a:lstStyle/>
        <a:p>
          <a:endParaRPr lang="es-CO">
            <a:latin typeface="Arial" panose="020B0604020202020204" pitchFamily="34" charset="0"/>
            <a:cs typeface="Arial" panose="020B0604020202020204" pitchFamily="34" charset="0"/>
          </a:endParaRPr>
        </a:p>
      </dgm:t>
    </dgm:pt>
    <dgm:pt modelId="{C64ADDFC-F8C4-4750-ACF2-1717F973E5CA}" type="sibTrans" cxnId="{8DFF856B-1CB8-43D4-BA1E-204F1145C2F9}">
      <dgm:prSet/>
      <dgm:spPr/>
      <dgm:t>
        <a:bodyPr/>
        <a:lstStyle/>
        <a:p>
          <a:endParaRPr lang="es-CO">
            <a:latin typeface="Arial" panose="020B0604020202020204" pitchFamily="34" charset="0"/>
            <a:cs typeface="Arial" panose="020B0604020202020204" pitchFamily="34" charset="0"/>
          </a:endParaRPr>
        </a:p>
      </dgm:t>
    </dgm:pt>
    <dgm:pt modelId="{30ED95D1-CF89-4639-8148-789EB43DBB23}">
      <dgm:prSet phldrT="[Texto]" custT="1"/>
      <dgm:spPr/>
      <dgm:t>
        <a:bodyPr/>
        <a:lstStyle/>
        <a:p>
          <a:r>
            <a:rPr lang="es-CO" sz="1400" dirty="0">
              <a:latin typeface="Arial" panose="020B0604020202020204" pitchFamily="34" charset="0"/>
              <a:cs typeface="Arial" panose="020B0604020202020204" pitchFamily="34" charset="0"/>
            </a:rPr>
            <a:t>2017, </a:t>
          </a:r>
          <a:r>
            <a:rPr lang="es-CO" sz="1400" dirty="0">
              <a:latin typeface="Arial" panose="020B0604020202020204" pitchFamily="34" charset="0"/>
              <a:ea typeface="Calibri" panose="020F0502020204030204" pitchFamily="34" charset="0"/>
              <a:cs typeface="Arial" panose="020B0604020202020204" pitchFamily="34" charset="0"/>
            </a:rPr>
            <a:t>Mohamed </a:t>
          </a:r>
          <a:r>
            <a:rPr lang="es-CO" sz="1400" dirty="0" err="1">
              <a:latin typeface="Arial" panose="020B0604020202020204" pitchFamily="34" charset="0"/>
              <a:ea typeface="Calibri" panose="020F0502020204030204" pitchFamily="34" charset="0"/>
              <a:cs typeface="Arial" panose="020B0604020202020204" pitchFamily="34" charset="0"/>
            </a:rPr>
            <a:t>Hamed</a:t>
          </a:r>
          <a:r>
            <a:rPr lang="es-CO" sz="1400" dirty="0">
              <a:latin typeface="Arial" panose="020B0604020202020204" pitchFamily="34" charset="0"/>
              <a:ea typeface="Calibri" panose="020F0502020204030204" pitchFamily="34" charset="0"/>
              <a:cs typeface="Arial" panose="020B0604020202020204" pitchFamily="34" charset="0"/>
            </a:rPr>
            <a:t>. </a:t>
          </a:r>
          <a:endParaRPr lang="es-CO" sz="1400" dirty="0">
            <a:latin typeface="Arial" panose="020B0604020202020204" pitchFamily="34" charset="0"/>
            <a:cs typeface="Arial" panose="020B0604020202020204" pitchFamily="34" charset="0"/>
          </a:endParaRPr>
        </a:p>
      </dgm:t>
    </dgm:pt>
    <dgm:pt modelId="{D787C157-1A8B-4752-B24A-5A1E85B14EA2}" type="parTrans" cxnId="{37EA96F7-5983-4BB0-995E-536E39EBCD8F}">
      <dgm:prSet/>
      <dgm:spPr/>
      <dgm:t>
        <a:bodyPr/>
        <a:lstStyle/>
        <a:p>
          <a:endParaRPr lang="es-CO">
            <a:latin typeface="Arial" panose="020B0604020202020204" pitchFamily="34" charset="0"/>
            <a:cs typeface="Arial" panose="020B0604020202020204" pitchFamily="34" charset="0"/>
          </a:endParaRPr>
        </a:p>
      </dgm:t>
    </dgm:pt>
    <dgm:pt modelId="{8AFFE711-50C7-4CED-8DAC-143D95285F26}" type="sibTrans" cxnId="{37EA96F7-5983-4BB0-995E-536E39EBCD8F}">
      <dgm:prSet/>
      <dgm:spPr/>
      <dgm:t>
        <a:bodyPr/>
        <a:lstStyle/>
        <a:p>
          <a:endParaRPr lang="es-CO">
            <a:latin typeface="Arial" panose="020B0604020202020204" pitchFamily="34" charset="0"/>
            <a:cs typeface="Arial" panose="020B0604020202020204" pitchFamily="34" charset="0"/>
          </a:endParaRPr>
        </a:p>
      </dgm:t>
    </dgm:pt>
    <dgm:pt modelId="{797336E8-BC55-4F12-A29A-6CC75D69AE9A}">
      <dgm:prSet phldrT="[Texto]"/>
      <dgm:spPr/>
      <dgm:t>
        <a:bodyPr/>
        <a:lstStyle/>
        <a:p>
          <a:endParaRPr lang="es-CO" dirty="0">
            <a:latin typeface="Arial" panose="020B0604020202020204" pitchFamily="34" charset="0"/>
            <a:cs typeface="Arial" panose="020B0604020202020204" pitchFamily="34" charset="0"/>
          </a:endParaRPr>
        </a:p>
      </dgm:t>
    </dgm:pt>
    <dgm:pt modelId="{3AC21F0D-8B1B-4AD9-9D7A-9786D02023A8}" type="parTrans" cxnId="{42C41C57-7FD6-4E2B-996F-ECC7CBF5B349}">
      <dgm:prSet/>
      <dgm:spPr/>
      <dgm:t>
        <a:bodyPr/>
        <a:lstStyle/>
        <a:p>
          <a:endParaRPr lang="es-CO">
            <a:latin typeface="Arial" panose="020B0604020202020204" pitchFamily="34" charset="0"/>
            <a:cs typeface="Arial" panose="020B0604020202020204" pitchFamily="34" charset="0"/>
          </a:endParaRPr>
        </a:p>
      </dgm:t>
    </dgm:pt>
    <dgm:pt modelId="{155850E1-2C7D-4C5C-8E38-DCEE6584F234}" type="sibTrans" cxnId="{42C41C57-7FD6-4E2B-996F-ECC7CBF5B349}">
      <dgm:prSet/>
      <dgm:spPr/>
      <dgm:t>
        <a:bodyPr/>
        <a:lstStyle/>
        <a:p>
          <a:endParaRPr lang="es-CO">
            <a:latin typeface="Arial" panose="020B0604020202020204" pitchFamily="34" charset="0"/>
            <a:cs typeface="Arial" panose="020B0604020202020204" pitchFamily="34" charset="0"/>
          </a:endParaRPr>
        </a:p>
      </dgm:t>
    </dgm:pt>
    <dgm:pt modelId="{9FB27827-9182-421E-AEA5-B8062AF24DAD}" type="pres">
      <dgm:prSet presAssocID="{C745EE2A-7E47-4AFE-B90A-B99666969797}" presName="Name0" presStyleCnt="0">
        <dgm:presLayoutVars>
          <dgm:dir/>
          <dgm:resizeHandles val="exact"/>
        </dgm:presLayoutVars>
      </dgm:prSet>
      <dgm:spPr/>
    </dgm:pt>
    <dgm:pt modelId="{AB1AC56D-4CD6-42E1-BF7C-FDE98B58993D}" type="pres">
      <dgm:prSet presAssocID="{11A58C38-5889-42FC-AACC-889BB277BAC0}" presName="compNode" presStyleCnt="0"/>
      <dgm:spPr/>
    </dgm:pt>
    <dgm:pt modelId="{77589B51-DA44-4125-84F1-D30BF30A5D9F}" type="pres">
      <dgm:prSet presAssocID="{11A58C38-5889-42FC-AACC-889BB277BAC0}" presName="pictRect" presStyleLbl="node1" presStyleIdx="0" presStyleCnt="3" custScaleX="187399" custScaleY="157371" custLinFactNeighborX="-4048" custLinFactNeighborY="31094"/>
      <dgm:spPr/>
    </dgm:pt>
    <dgm:pt modelId="{B8981E53-5B60-4E5D-9A24-85851259A4B1}" type="pres">
      <dgm:prSet presAssocID="{11A58C38-5889-42FC-AACC-889BB277BAC0}" presName="textRect" presStyleLbl="revTx" presStyleIdx="0" presStyleCnt="3" custLinFactNeighborX="39565" custLinFactNeighborY="35088">
        <dgm:presLayoutVars>
          <dgm:bulletEnabled val="1"/>
        </dgm:presLayoutVars>
      </dgm:prSet>
      <dgm:spPr/>
    </dgm:pt>
    <dgm:pt modelId="{566C236A-3B50-4C88-9D20-3165D8E289D9}" type="pres">
      <dgm:prSet presAssocID="{C64ADDFC-F8C4-4750-ACF2-1717F973E5CA}" presName="sibTrans" presStyleLbl="sibTrans2D1" presStyleIdx="0" presStyleCnt="0"/>
      <dgm:spPr/>
    </dgm:pt>
    <dgm:pt modelId="{F9E199FD-8293-4BCE-82FC-329F8050AC05}" type="pres">
      <dgm:prSet presAssocID="{30ED95D1-CF89-4639-8148-789EB43DBB23}" presName="compNode" presStyleCnt="0"/>
      <dgm:spPr/>
    </dgm:pt>
    <dgm:pt modelId="{F82E0009-11AD-4D13-B0B2-35D8EB83869B}" type="pres">
      <dgm:prSet presAssocID="{30ED95D1-CF89-4639-8148-789EB43DBB23}" presName="pictRect" presStyleLbl="node1" presStyleIdx="1" presStyleCnt="3" custScaleX="181550" custScaleY="159435" custLinFactNeighborX="9847" custLinFactNeighborY="30692"/>
      <dgm:spPr/>
    </dgm:pt>
    <dgm:pt modelId="{B4FB6979-8D5F-4873-96E0-1DF733A2368B}" type="pres">
      <dgm:prSet presAssocID="{30ED95D1-CF89-4639-8148-789EB43DBB23}" presName="textRect" presStyleLbl="revTx" presStyleIdx="1" presStyleCnt="3" custLinFactNeighborX="47680" custLinFactNeighborY="43319">
        <dgm:presLayoutVars>
          <dgm:bulletEnabled val="1"/>
        </dgm:presLayoutVars>
      </dgm:prSet>
      <dgm:spPr/>
    </dgm:pt>
    <dgm:pt modelId="{7F5F4958-56AB-4EB9-B929-94F413900D46}" type="pres">
      <dgm:prSet presAssocID="{8AFFE711-50C7-4CED-8DAC-143D95285F26}" presName="sibTrans" presStyleLbl="sibTrans2D1" presStyleIdx="0" presStyleCnt="0"/>
      <dgm:spPr/>
    </dgm:pt>
    <dgm:pt modelId="{4CAFD2B3-DB3E-4CDF-BEE3-BD189B7CF8D0}" type="pres">
      <dgm:prSet presAssocID="{797336E8-BC55-4F12-A29A-6CC75D69AE9A}" presName="compNode" presStyleCnt="0"/>
      <dgm:spPr/>
    </dgm:pt>
    <dgm:pt modelId="{2935220A-CE2C-449A-8C8C-8DE6E90ABD22}" type="pres">
      <dgm:prSet presAssocID="{797336E8-BC55-4F12-A29A-6CC75D69AE9A}" presName="pictRect" presStyleLbl="node1" presStyleIdx="2" presStyleCnt="3" custScaleX="185664" custScaleY="163219" custLinFactNeighborX="18698" custLinFactNeighborY="2153"/>
      <dgm:spPr/>
    </dgm:pt>
    <dgm:pt modelId="{14A6E552-2C92-4D64-BE74-4BB353FD4A09}" type="pres">
      <dgm:prSet presAssocID="{797336E8-BC55-4F12-A29A-6CC75D69AE9A}" presName="textRect" presStyleLbl="revTx" presStyleIdx="2" presStyleCnt="3" custLinFactNeighborX="51895" custLinFactNeighborY="-24418">
        <dgm:presLayoutVars>
          <dgm:bulletEnabled val="1"/>
        </dgm:presLayoutVars>
      </dgm:prSet>
      <dgm:spPr/>
    </dgm:pt>
  </dgm:ptLst>
  <dgm:cxnLst>
    <dgm:cxn modelId="{AEB8FE11-3E2D-4D04-8CFA-83FD262D4058}" type="presOf" srcId="{C745EE2A-7E47-4AFE-B90A-B99666969797}" destId="{9FB27827-9182-421E-AEA5-B8062AF24DAD}" srcOrd="0" destOrd="0" presId="urn:microsoft.com/office/officeart/2005/8/layout/pList1"/>
    <dgm:cxn modelId="{A53C8715-1C5F-4EFD-820C-7CFC0C2AA649}" type="presOf" srcId="{11A58C38-5889-42FC-AACC-889BB277BAC0}" destId="{B8981E53-5B60-4E5D-9A24-85851259A4B1}" srcOrd="0" destOrd="0" presId="urn:microsoft.com/office/officeart/2005/8/layout/pList1"/>
    <dgm:cxn modelId="{8DFF856B-1CB8-43D4-BA1E-204F1145C2F9}" srcId="{C745EE2A-7E47-4AFE-B90A-B99666969797}" destId="{11A58C38-5889-42FC-AACC-889BB277BAC0}" srcOrd="0" destOrd="0" parTransId="{7AB4AA5C-6759-43C8-8F38-4679F47A31AD}" sibTransId="{C64ADDFC-F8C4-4750-ACF2-1717F973E5CA}"/>
    <dgm:cxn modelId="{1179026F-8419-4AA1-9F41-4404495ACC96}" type="presOf" srcId="{797336E8-BC55-4F12-A29A-6CC75D69AE9A}" destId="{14A6E552-2C92-4D64-BE74-4BB353FD4A09}" srcOrd="0" destOrd="0" presId="urn:microsoft.com/office/officeart/2005/8/layout/pList1"/>
    <dgm:cxn modelId="{42C41C57-7FD6-4E2B-996F-ECC7CBF5B349}" srcId="{C745EE2A-7E47-4AFE-B90A-B99666969797}" destId="{797336E8-BC55-4F12-A29A-6CC75D69AE9A}" srcOrd="2" destOrd="0" parTransId="{3AC21F0D-8B1B-4AD9-9D7A-9786D02023A8}" sibTransId="{155850E1-2C7D-4C5C-8E38-DCEE6584F234}"/>
    <dgm:cxn modelId="{8E4B2791-FA48-4C6E-BBB0-F7F69081FC5D}" type="presOf" srcId="{C64ADDFC-F8C4-4750-ACF2-1717F973E5CA}" destId="{566C236A-3B50-4C88-9D20-3165D8E289D9}" srcOrd="0" destOrd="0" presId="urn:microsoft.com/office/officeart/2005/8/layout/pList1"/>
    <dgm:cxn modelId="{9F7AC492-E5AA-4174-8A70-928DD1A6E5E0}" type="presOf" srcId="{30ED95D1-CF89-4639-8148-789EB43DBB23}" destId="{B4FB6979-8D5F-4873-96E0-1DF733A2368B}" srcOrd="0" destOrd="0" presId="urn:microsoft.com/office/officeart/2005/8/layout/pList1"/>
    <dgm:cxn modelId="{77F43BF4-E2E8-4C88-99C4-E449D869C23A}" type="presOf" srcId="{8AFFE711-50C7-4CED-8DAC-143D95285F26}" destId="{7F5F4958-56AB-4EB9-B929-94F413900D46}" srcOrd="0" destOrd="0" presId="urn:microsoft.com/office/officeart/2005/8/layout/pList1"/>
    <dgm:cxn modelId="{37EA96F7-5983-4BB0-995E-536E39EBCD8F}" srcId="{C745EE2A-7E47-4AFE-B90A-B99666969797}" destId="{30ED95D1-CF89-4639-8148-789EB43DBB23}" srcOrd="1" destOrd="0" parTransId="{D787C157-1A8B-4752-B24A-5A1E85B14EA2}" sibTransId="{8AFFE711-50C7-4CED-8DAC-143D95285F26}"/>
    <dgm:cxn modelId="{C810A7F5-0F5D-48D8-9D3F-C2E6BC309075}" type="presParOf" srcId="{9FB27827-9182-421E-AEA5-B8062AF24DAD}" destId="{AB1AC56D-4CD6-42E1-BF7C-FDE98B58993D}" srcOrd="0" destOrd="0" presId="urn:microsoft.com/office/officeart/2005/8/layout/pList1"/>
    <dgm:cxn modelId="{A31EBF70-F97A-41BE-9009-36E30C08239E}" type="presParOf" srcId="{AB1AC56D-4CD6-42E1-BF7C-FDE98B58993D}" destId="{77589B51-DA44-4125-84F1-D30BF30A5D9F}" srcOrd="0" destOrd="0" presId="urn:microsoft.com/office/officeart/2005/8/layout/pList1"/>
    <dgm:cxn modelId="{07145802-02C1-4289-A83F-EAF910FD9694}" type="presParOf" srcId="{AB1AC56D-4CD6-42E1-BF7C-FDE98B58993D}" destId="{B8981E53-5B60-4E5D-9A24-85851259A4B1}" srcOrd="1" destOrd="0" presId="urn:microsoft.com/office/officeart/2005/8/layout/pList1"/>
    <dgm:cxn modelId="{978EF2BD-350D-442C-87FC-3E1E4A73610E}" type="presParOf" srcId="{9FB27827-9182-421E-AEA5-B8062AF24DAD}" destId="{566C236A-3B50-4C88-9D20-3165D8E289D9}" srcOrd="1" destOrd="0" presId="urn:microsoft.com/office/officeart/2005/8/layout/pList1"/>
    <dgm:cxn modelId="{AE0B67B4-45A9-41D6-A7F0-4DF53BF7344A}" type="presParOf" srcId="{9FB27827-9182-421E-AEA5-B8062AF24DAD}" destId="{F9E199FD-8293-4BCE-82FC-329F8050AC05}" srcOrd="2" destOrd="0" presId="urn:microsoft.com/office/officeart/2005/8/layout/pList1"/>
    <dgm:cxn modelId="{DFBF050D-7336-4866-AB1E-01644DD66663}" type="presParOf" srcId="{F9E199FD-8293-4BCE-82FC-329F8050AC05}" destId="{F82E0009-11AD-4D13-B0B2-35D8EB83869B}" srcOrd="0" destOrd="0" presId="urn:microsoft.com/office/officeart/2005/8/layout/pList1"/>
    <dgm:cxn modelId="{31D0A1C0-DCE5-4116-8529-195ED2DB760E}" type="presParOf" srcId="{F9E199FD-8293-4BCE-82FC-329F8050AC05}" destId="{B4FB6979-8D5F-4873-96E0-1DF733A2368B}" srcOrd="1" destOrd="0" presId="urn:microsoft.com/office/officeart/2005/8/layout/pList1"/>
    <dgm:cxn modelId="{791EA169-8398-47E6-B898-1F0A9F7B7E90}" type="presParOf" srcId="{9FB27827-9182-421E-AEA5-B8062AF24DAD}" destId="{7F5F4958-56AB-4EB9-B929-94F413900D46}" srcOrd="3" destOrd="0" presId="urn:microsoft.com/office/officeart/2005/8/layout/pList1"/>
    <dgm:cxn modelId="{320E3FB0-98B8-4133-B86D-B0F8FE3BF6F5}" type="presParOf" srcId="{9FB27827-9182-421E-AEA5-B8062AF24DAD}" destId="{4CAFD2B3-DB3E-4CDF-BEE3-BD189B7CF8D0}" srcOrd="4" destOrd="0" presId="urn:microsoft.com/office/officeart/2005/8/layout/pList1"/>
    <dgm:cxn modelId="{711DE72E-4F40-4D09-832C-42C5D6A955B3}" type="presParOf" srcId="{4CAFD2B3-DB3E-4CDF-BEE3-BD189B7CF8D0}" destId="{2935220A-CE2C-449A-8C8C-8DE6E90ABD22}" srcOrd="0" destOrd="0" presId="urn:microsoft.com/office/officeart/2005/8/layout/pList1"/>
    <dgm:cxn modelId="{7AC64FF6-FFDB-40F7-9091-46C3E7DEECD2}" type="presParOf" srcId="{4CAFD2B3-DB3E-4CDF-BEE3-BD189B7CF8D0}" destId="{14A6E552-2C92-4D64-BE74-4BB353FD4A09}" srcOrd="1" destOrd="0" presId="urn:microsoft.com/office/officeart/2005/8/layout/pLis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745EE2A-7E47-4AFE-B90A-B99666969797}" type="doc">
      <dgm:prSet loTypeId="urn:microsoft.com/office/officeart/2005/8/layout/pList1" loCatId="list" qsTypeId="urn:microsoft.com/office/officeart/2005/8/quickstyle/simple4" qsCatId="simple" csTypeId="urn:microsoft.com/office/officeart/2005/8/colors/accent4_5" csCatId="accent4" phldr="1"/>
      <dgm:spPr/>
      <dgm:t>
        <a:bodyPr/>
        <a:lstStyle/>
        <a:p>
          <a:endParaRPr lang="es-CO"/>
        </a:p>
      </dgm:t>
    </dgm:pt>
    <dgm:pt modelId="{11A58C38-5889-42FC-AACC-889BB277BAC0}">
      <dgm:prSet phldrT="[Texto]" custT="1"/>
      <dgm:spPr/>
      <dgm:t>
        <a:bodyPr/>
        <a:lstStyle/>
        <a:p>
          <a:pPr algn="ctr"/>
          <a:endParaRPr lang="es-CO" sz="1600" dirty="0"/>
        </a:p>
      </dgm:t>
    </dgm:pt>
    <dgm:pt modelId="{7AB4AA5C-6759-43C8-8F38-4679F47A31AD}" type="parTrans" cxnId="{8DFF856B-1CB8-43D4-BA1E-204F1145C2F9}">
      <dgm:prSet/>
      <dgm:spPr/>
      <dgm:t>
        <a:bodyPr/>
        <a:lstStyle/>
        <a:p>
          <a:endParaRPr lang="es-CO"/>
        </a:p>
      </dgm:t>
    </dgm:pt>
    <dgm:pt modelId="{C64ADDFC-F8C4-4750-ACF2-1717F973E5CA}" type="sibTrans" cxnId="{8DFF856B-1CB8-43D4-BA1E-204F1145C2F9}">
      <dgm:prSet/>
      <dgm:spPr/>
      <dgm:t>
        <a:bodyPr/>
        <a:lstStyle/>
        <a:p>
          <a:endParaRPr lang="es-CO"/>
        </a:p>
      </dgm:t>
    </dgm:pt>
    <dgm:pt modelId="{797336E8-BC55-4F12-A29A-6CC75D69AE9A}">
      <dgm:prSet phldrT="[Texto]"/>
      <dgm:spPr/>
      <dgm:t>
        <a:bodyPr/>
        <a:lstStyle/>
        <a:p>
          <a:endParaRPr lang="es-CO" dirty="0"/>
        </a:p>
      </dgm:t>
    </dgm:pt>
    <dgm:pt modelId="{3AC21F0D-8B1B-4AD9-9D7A-9786D02023A8}" type="parTrans" cxnId="{42C41C57-7FD6-4E2B-996F-ECC7CBF5B349}">
      <dgm:prSet/>
      <dgm:spPr/>
      <dgm:t>
        <a:bodyPr/>
        <a:lstStyle/>
        <a:p>
          <a:endParaRPr lang="es-CO"/>
        </a:p>
      </dgm:t>
    </dgm:pt>
    <dgm:pt modelId="{155850E1-2C7D-4C5C-8E38-DCEE6584F234}" type="sibTrans" cxnId="{42C41C57-7FD6-4E2B-996F-ECC7CBF5B349}">
      <dgm:prSet/>
      <dgm:spPr/>
      <dgm:t>
        <a:bodyPr/>
        <a:lstStyle/>
        <a:p>
          <a:endParaRPr lang="es-CO"/>
        </a:p>
      </dgm:t>
    </dgm:pt>
    <dgm:pt modelId="{9FB27827-9182-421E-AEA5-B8062AF24DAD}" type="pres">
      <dgm:prSet presAssocID="{C745EE2A-7E47-4AFE-B90A-B99666969797}" presName="Name0" presStyleCnt="0">
        <dgm:presLayoutVars>
          <dgm:dir/>
          <dgm:resizeHandles val="exact"/>
        </dgm:presLayoutVars>
      </dgm:prSet>
      <dgm:spPr/>
    </dgm:pt>
    <dgm:pt modelId="{AB1AC56D-4CD6-42E1-BF7C-FDE98B58993D}" type="pres">
      <dgm:prSet presAssocID="{11A58C38-5889-42FC-AACC-889BB277BAC0}" presName="compNode" presStyleCnt="0"/>
      <dgm:spPr/>
    </dgm:pt>
    <dgm:pt modelId="{77589B51-DA44-4125-84F1-D30BF30A5D9F}" type="pres">
      <dgm:prSet presAssocID="{11A58C38-5889-42FC-AACC-889BB277BAC0}" presName="pictRect" presStyleLbl="node1" presStyleIdx="0" presStyleCnt="2" custScaleX="187399" custScaleY="168103" custLinFactNeighborX="2142" custLinFactNeighborY="-4791"/>
      <dgm:spPr/>
    </dgm:pt>
    <dgm:pt modelId="{B8981E53-5B60-4E5D-9A24-85851259A4B1}" type="pres">
      <dgm:prSet presAssocID="{11A58C38-5889-42FC-AACC-889BB277BAC0}" presName="textRect" presStyleLbl="revTx" presStyleIdx="0" presStyleCnt="2" custLinFactNeighborX="23552" custLinFactNeighborY="14218">
        <dgm:presLayoutVars>
          <dgm:bulletEnabled val="1"/>
        </dgm:presLayoutVars>
      </dgm:prSet>
      <dgm:spPr/>
    </dgm:pt>
    <dgm:pt modelId="{566C236A-3B50-4C88-9D20-3165D8E289D9}" type="pres">
      <dgm:prSet presAssocID="{C64ADDFC-F8C4-4750-ACF2-1717F973E5CA}" presName="sibTrans" presStyleLbl="sibTrans2D1" presStyleIdx="0" presStyleCnt="0"/>
      <dgm:spPr/>
    </dgm:pt>
    <dgm:pt modelId="{4CAFD2B3-DB3E-4CDF-BEE3-BD189B7CF8D0}" type="pres">
      <dgm:prSet presAssocID="{797336E8-BC55-4F12-A29A-6CC75D69AE9A}" presName="compNode" presStyleCnt="0"/>
      <dgm:spPr/>
    </dgm:pt>
    <dgm:pt modelId="{2935220A-CE2C-449A-8C8C-8DE6E90ABD22}" type="pres">
      <dgm:prSet presAssocID="{797336E8-BC55-4F12-A29A-6CC75D69AE9A}" presName="pictRect" presStyleLbl="node1" presStyleIdx="1" presStyleCnt="2" custScaleX="185664" custScaleY="170652" custLinFactNeighborX="307" custLinFactNeighborY="-6626"/>
      <dgm:spPr/>
    </dgm:pt>
    <dgm:pt modelId="{14A6E552-2C92-4D64-BE74-4BB353FD4A09}" type="pres">
      <dgm:prSet presAssocID="{797336E8-BC55-4F12-A29A-6CC75D69AE9A}" presName="textRect" presStyleLbl="revTx" presStyleIdx="1" presStyleCnt="2" custLinFactNeighborX="51895" custLinFactNeighborY="-24418">
        <dgm:presLayoutVars>
          <dgm:bulletEnabled val="1"/>
        </dgm:presLayoutVars>
      </dgm:prSet>
      <dgm:spPr/>
    </dgm:pt>
  </dgm:ptLst>
  <dgm:cxnLst>
    <dgm:cxn modelId="{AEB8FE11-3E2D-4D04-8CFA-83FD262D4058}" type="presOf" srcId="{C745EE2A-7E47-4AFE-B90A-B99666969797}" destId="{9FB27827-9182-421E-AEA5-B8062AF24DAD}" srcOrd="0" destOrd="0" presId="urn:microsoft.com/office/officeart/2005/8/layout/pList1"/>
    <dgm:cxn modelId="{A53C8715-1C5F-4EFD-820C-7CFC0C2AA649}" type="presOf" srcId="{11A58C38-5889-42FC-AACC-889BB277BAC0}" destId="{B8981E53-5B60-4E5D-9A24-85851259A4B1}" srcOrd="0" destOrd="0" presId="urn:microsoft.com/office/officeart/2005/8/layout/pList1"/>
    <dgm:cxn modelId="{8DFF856B-1CB8-43D4-BA1E-204F1145C2F9}" srcId="{C745EE2A-7E47-4AFE-B90A-B99666969797}" destId="{11A58C38-5889-42FC-AACC-889BB277BAC0}" srcOrd="0" destOrd="0" parTransId="{7AB4AA5C-6759-43C8-8F38-4679F47A31AD}" sibTransId="{C64ADDFC-F8C4-4750-ACF2-1717F973E5CA}"/>
    <dgm:cxn modelId="{1179026F-8419-4AA1-9F41-4404495ACC96}" type="presOf" srcId="{797336E8-BC55-4F12-A29A-6CC75D69AE9A}" destId="{14A6E552-2C92-4D64-BE74-4BB353FD4A09}" srcOrd="0" destOrd="0" presId="urn:microsoft.com/office/officeart/2005/8/layout/pList1"/>
    <dgm:cxn modelId="{42C41C57-7FD6-4E2B-996F-ECC7CBF5B349}" srcId="{C745EE2A-7E47-4AFE-B90A-B99666969797}" destId="{797336E8-BC55-4F12-A29A-6CC75D69AE9A}" srcOrd="1" destOrd="0" parTransId="{3AC21F0D-8B1B-4AD9-9D7A-9786D02023A8}" sibTransId="{155850E1-2C7D-4C5C-8E38-DCEE6584F234}"/>
    <dgm:cxn modelId="{8E4B2791-FA48-4C6E-BBB0-F7F69081FC5D}" type="presOf" srcId="{C64ADDFC-F8C4-4750-ACF2-1717F973E5CA}" destId="{566C236A-3B50-4C88-9D20-3165D8E289D9}" srcOrd="0" destOrd="0" presId="urn:microsoft.com/office/officeart/2005/8/layout/pList1"/>
    <dgm:cxn modelId="{C810A7F5-0F5D-48D8-9D3F-C2E6BC309075}" type="presParOf" srcId="{9FB27827-9182-421E-AEA5-B8062AF24DAD}" destId="{AB1AC56D-4CD6-42E1-BF7C-FDE98B58993D}" srcOrd="0" destOrd="0" presId="urn:microsoft.com/office/officeart/2005/8/layout/pList1"/>
    <dgm:cxn modelId="{A31EBF70-F97A-41BE-9009-36E30C08239E}" type="presParOf" srcId="{AB1AC56D-4CD6-42E1-BF7C-FDE98B58993D}" destId="{77589B51-DA44-4125-84F1-D30BF30A5D9F}" srcOrd="0" destOrd="0" presId="urn:microsoft.com/office/officeart/2005/8/layout/pList1"/>
    <dgm:cxn modelId="{07145802-02C1-4289-A83F-EAF910FD9694}" type="presParOf" srcId="{AB1AC56D-4CD6-42E1-BF7C-FDE98B58993D}" destId="{B8981E53-5B60-4E5D-9A24-85851259A4B1}" srcOrd="1" destOrd="0" presId="urn:microsoft.com/office/officeart/2005/8/layout/pList1"/>
    <dgm:cxn modelId="{978EF2BD-350D-442C-87FC-3E1E4A73610E}" type="presParOf" srcId="{9FB27827-9182-421E-AEA5-B8062AF24DAD}" destId="{566C236A-3B50-4C88-9D20-3165D8E289D9}" srcOrd="1" destOrd="0" presId="urn:microsoft.com/office/officeart/2005/8/layout/pList1"/>
    <dgm:cxn modelId="{320E3FB0-98B8-4133-B86D-B0F8FE3BF6F5}" type="presParOf" srcId="{9FB27827-9182-421E-AEA5-B8062AF24DAD}" destId="{4CAFD2B3-DB3E-4CDF-BEE3-BD189B7CF8D0}" srcOrd="2" destOrd="0" presId="urn:microsoft.com/office/officeart/2005/8/layout/pList1"/>
    <dgm:cxn modelId="{711DE72E-4F40-4D09-832C-42C5D6A955B3}" type="presParOf" srcId="{4CAFD2B3-DB3E-4CDF-BEE3-BD189B7CF8D0}" destId="{2935220A-CE2C-449A-8C8C-8DE6E90ABD22}" srcOrd="0" destOrd="0" presId="urn:microsoft.com/office/officeart/2005/8/layout/pList1"/>
    <dgm:cxn modelId="{7AC64FF6-FFDB-40F7-9091-46C3E7DEECD2}" type="presParOf" srcId="{4CAFD2B3-DB3E-4CDF-BEE3-BD189B7CF8D0}" destId="{14A6E552-2C92-4D64-BE74-4BB353FD4A09}" srcOrd="1" destOrd="0" presId="urn:microsoft.com/office/officeart/2005/8/layout/pList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3DE0DF-E3C1-4505-9464-794AEE67AE53}" type="doc">
      <dgm:prSet loTypeId="urn:microsoft.com/office/officeart/2005/8/layout/vList3" loCatId="list" qsTypeId="urn:microsoft.com/office/officeart/2005/8/quickstyle/3d2" qsCatId="3D" csTypeId="urn:microsoft.com/office/officeart/2005/8/colors/accent4_5" csCatId="accent4" phldr="1"/>
      <dgm:spPr/>
    </dgm:pt>
    <dgm:pt modelId="{97ABCCF1-BE13-4779-9E6B-D86A95B6B14B}">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La técnica del paralelismo históricamente ha demostrado ser superior frente a la técnica de la bisectriz del ángulo, a través del presente estudio se puede igualmente confirmar lo dicho por la literatura.</a:t>
          </a:r>
          <a:endParaRPr lang="es-CO" dirty="0">
            <a:latin typeface="Arial" panose="020B0604020202020204" pitchFamily="34" charset="0"/>
            <a:cs typeface="Arial" panose="020B0604020202020204" pitchFamily="34" charset="0"/>
          </a:endParaRPr>
        </a:p>
      </dgm:t>
    </dgm:pt>
    <dgm:pt modelId="{98B3737A-70A3-4FF0-B1BD-8A798BADDB47}" type="parTrans" cxnId="{BEE4D462-E1E7-4DCF-BFD2-AB2E43FD210B}">
      <dgm:prSet/>
      <dgm:spPr/>
      <dgm:t>
        <a:bodyPr/>
        <a:lstStyle/>
        <a:p>
          <a:endParaRPr lang="es-CO">
            <a:latin typeface="Arial" panose="020B0604020202020204" pitchFamily="34" charset="0"/>
            <a:cs typeface="Arial" panose="020B0604020202020204" pitchFamily="34" charset="0"/>
          </a:endParaRPr>
        </a:p>
      </dgm:t>
    </dgm:pt>
    <dgm:pt modelId="{C9BA16B0-6A74-4DE9-BAF3-F0184B3ADA4A}" type="sibTrans" cxnId="{BEE4D462-E1E7-4DCF-BFD2-AB2E43FD210B}">
      <dgm:prSet/>
      <dgm:spPr/>
      <dgm:t>
        <a:bodyPr/>
        <a:lstStyle/>
        <a:p>
          <a:endParaRPr lang="es-CO">
            <a:latin typeface="Arial" panose="020B0604020202020204" pitchFamily="34" charset="0"/>
            <a:cs typeface="Arial" panose="020B0604020202020204" pitchFamily="34" charset="0"/>
          </a:endParaRPr>
        </a:p>
      </dgm:t>
    </dgm:pt>
    <dgm:pt modelId="{7CF4EAAF-DA4E-4CAC-A72D-33283CDA25B0}">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A partir del presente estudio se puede concluir que con la técnica del paralelismo se logra obtener imágenes radiográficas más concordantes con la realidad que con las imágenes obtenidas con la técnica de la bisectriz del ángulo.</a:t>
          </a:r>
          <a:endParaRPr lang="es-CO" dirty="0">
            <a:latin typeface="Arial" panose="020B0604020202020204" pitchFamily="34" charset="0"/>
            <a:cs typeface="Arial" panose="020B0604020202020204" pitchFamily="34" charset="0"/>
          </a:endParaRPr>
        </a:p>
      </dgm:t>
    </dgm:pt>
    <dgm:pt modelId="{616A0440-63FC-43BF-ACC4-9DBF9B535ECD}" type="parTrans" cxnId="{515A1793-0A14-4310-A8EB-75C1DE56F481}">
      <dgm:prSet/>
      <dgm:spPr/>
      <dgm:t>
        <a:bodyPr/>
        <a:lstStyle/>
        <a:p>
          <a:endParaRPr lang="es-CO">
            <a:latin typeface="Arial" panose="020B0604020202020204" pitchFamily="34" charset="0"/>
            <a:cs typeface="Arial" panose="020B0604020202020204" pitchFamily="34" charset="0"/>
          </a:endParaRPr>
        </a:p>
      </dgm:t>
    </dgm:pt>
    <dgm:pt modelId="{A9B02F48-D13A-49FB-A0C9-75F34D1FDEB3}" type="sibTrans" cxnId="{515A1793-0A14-4310-A8EB-75C1DE56F481}">
      <dgm:prSet/>
      <dgm:spPr/>
      <dgm:t>
        <a:bodyPr/>
        <a:lstStyle/>
        <a:p>
          <a:endParaRPr lang="es-CO">
            <a:latin typeface="Arial" panose="020B0604020202020204" pitchFamily="34" charset="0"/>
            <a:cs typeface="Arial" panose="020B0604020202020204" pitchFamily="34" charset="0"/>
          </a:endParaRPr>
        </a:p>
      </dgm:t>
    </dgm:pt>
    <dgm:pt modelId="{6387E8C2-E463-4C9B-B58A-E6FDE8C2CB4D}">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La técnica del paralelismo es la más acertada para determinar la longitud de los órganos dentarios, por medio de esta  se obtienen radiografías más allegadas a la realidad.</a:t>
          </a:r>
        </a:p>
      </dgm:t>
    </dgm:pt>
    <dgm:pt modelId="{564DB020-AA77-449E-96C5-3513F9C199BE}" type="parTrans" cxnId="{F4BEE7CD-2965-4D60-8AEA-189EA3A34A00}">
      <dgm:prSet/>
      <dgm:spPr/>
      <dgm:t>
        <a:bodyPr/>
        <a:lstStyle/>
        <a:p>
          <a:endParaRPr lang="es-CO">
            <a:latin typeface="Arial" panose="020B0604020202020204" pitchFamily="34" charset="0"/>
            <a:cs typeface="Arial" panose="020B0604020202020204" pitchFamily="34" charset="0"/>
          </a:endParaRPr>
        </a:p>
      </dgm:t>
    </dgm:pt>
    <dgm:pt modelId="{09FA6BA3-085A-4CBA-9833-996F63D37216}" type="sibTrans" cxnId="{F4BEE7CD-2965-4D60-8AEA-189EA3A34A00}">
      <dgm:prSet/>
      <dgm:spPr/>
      <dgm:t>
        <a:bodyPr/>
        <a:lstStyle/>
        <a:p>
          <a:endParaRPr lang="es-CO">
            <a:latin typeface="Arial" panose="020B0604020202020204" pitchFamily="34" charset="0"/>
            <a:cs typeface="Arial" panose="020B0604020202020204" pitchFamily="34" charset="0"/>
          </a:endParaRPr>
        </a:p>
      </dgm:t>
    </dgm:pt>
    <dgm:pt modelId="{340F6498-92FA-435C-A3EA-B65543BA0176}" type="pres">
      <dgm:prSet presAssocID="{403DE0DF-E3C1-4505-9464-794AEE67AE53}" presName="linearFlow" presStyleCnt="0">
        <dgm:presLayoutVars>
          <dgm:dir/>
          <dgm:resizeHandles val="exact"/>
        </dgm:presLayoutVars>
      </dgm:prSet>
      <dgm:spPr/>
    </dgm:pt>
    <dgm:pt modelId="{A69CBEE7-C0D2-403A-8459-E09106822277}" type="pres">
      <dgm:prSet presAssocID="{97ABCCF1-BE13-4779-9E6B-D86A95B6B14B}" presName="composite" presStyleCnt="0"/>
      <dgm:spPr/>
    </dgm:pt>
    <dgm:pt modelId="{526C4B05-C84F-4AAE-8AAC-B2F3570C2B01}" type="pres">
      <dgm:prSet presAssocID="{97ABCCF1-BE13-4779-9E6B-D86A95B6B14B}" presName="imgShp" presStyleLbl="fgImgPlace1" presStyleIdx="0" presStyleCnt="3" custLinFactNeighborX="-56235" custLinFactNeighborY="2453"/>
      <dgm:spPr/>
    </dgm:pt>
    <dgm:pt modelId="{355122BB-2A3B-4E0C-9D63-C30328125917}" type="pres">
      <dgm:prSet presAssocID="{97ABCCF1-BE13-4779-9E6B-D86A95B6B14B}" presName="txShp" presStyleLbl="node1" presStyleIdx="0" presStyleCnt="3" custScaleX="125512">
        <dgm:presLayoutVars>
          <dgm:bulletEnabled val="1"/>
        </dgm:presLayoutVars>
      </dgm:prSet>
      <dgm:spPr/>
    </dgm:pt>
    <dgm:pt modelId="{00132780-2E6F-44B1-A584-534B9FC8EB49}" type="pres">
      <dgm:prSet presAssocID="{C9BA16B0-6A74-4DE9-BAF3-F0184B3ADA4A}" presName="spacing" presStyleCnt="0"/>
      <dgm:spPr/>
    </dgm:pt>
    <dgm:pt modelId="{828DD3F6-A3AA-4BB9-8A92-3881B284F556}" type="pres">
      <dgm:prSet presAssocID="{7CF4EAAF-DA4E-4CAC-A72D-33283CDA25B0}" presName="composite" presStyleCnt="0"/>
      <dgm:spPr/>
    </dgm:pt>
    <dgm:pt modelId="{0F8D28D6-C776-48C0-A0FF-CD489932185C}" type="pres">
      <dgm:prSet presAssocID="{7CF4EAAF-DA4E-4CAC-A72D-33283CDA25B0}" presName="imgShp" presStyleLbl="fgImgPlace1" presStyleIdx="1" presStyleCnt="3" custLinFactNeighborX="-51517" custLinFactNeighborY="0"/>
      <dgm:spPr/>
    </dgm:pt>
    <dgm:pt modelId="{D7CBC748-193D-4595-9F0B-A8239C5CD23B}" type="pres">
      <dgm:prSet presAssocID="{7CF4EAAF-DA4E-4CAC-A72D-33283CDA25B0}" presName="txShp" presStyleLbl="node1" presStyleIdx="1" presStyleCnt="3" custScaleX="123102">
        <dgm:presLayoutVars>
          <dgm:bulletEnabled val="1"/>
        </dgm:presLayoutVars>
      </dgm:prSet>
      <dgm:spPr/>
    </dgm:pt>
    <dgm:pt modelId="{BE9A20C5-7C4D-475D-A19A-2C5E72B52BE6}" type="pres">
      <dgm:prSet presAssocID="{A9B02F48-D13A-49FB-A0C9-75F34D1FDEB3}" presName="spacing" presStyleCnt="0"/>
      <dgm:spPr/>
    </dgm:pt>
    <dgm:pt modelId="{E53997DC-11D0-4D28-B1ED-962F58EE6CB9}" type="pres">
      <dgm:prSet presAssocID="{6387E8C2-E463-4C9B-B58A-E6FDE8C2CB4D}" presName="composite" presStyleCnt="0"/>
      <dgm:spPr/>
    </dgm:pt>
    <dgm:pt modelId="{5AB9A4B0-719E-4CDA-BFCB-63A29FF29F5E}" type="pres">
      <dgm:prSet presAssocID="{6387E8C2-E463-4C9B-B58A-E6FDE8C2CB4D}" presName="imgShp" presStyleLbl="fgImgPlace1" presStyleIdx="2" presStyleCnt="3" custLinFactNeighborX="-41705" custLinFactNeighborY="7782"/>
      <dgm:spPr/>
    </dgm:pt>
    <dgm:pt modelId="{F7F6B039-04DD-4FA5-9609-3D98EE5A6FFE}" type="pres">
      <dgm:prSet presAssocID="{6387E8C2-E463-4C9B-B58A-E6FDE8C2CB4D}" presName="txShp" presStyleLbl="node1" presStyleIdx="2" presStyleCnt="3" custScaleX="120923">
        <dgm:presLayoutVars>
          <dgm:bulletEnabled val="1"/>
        </dgm:presLayoutVars>
      </dgm:prSet>
      <dgm:spPr/>
    </dgm:pt>
  </dgm:ptLst>
  <dgm:cxnLst>
    <dgm:cxn modelId="{F392B22C-BFDA-4C8B-9A5E-B8A5E074A088}" type="presOf" srcId="{403DE0DF-E3C1-4505-9464-794AEE67AE53}" destId="{340F6498-92FA-435C-A3EA-B65543BA0176}" srcOrd="0" destOrd="0" presId="urn:microsoft.com/office/officeart/2005/8/layout/vList3"/>
    <dgm:cxn modelId="{BEE4D462-E1E7-4DCF-BFD2-AB2E43FD210B}" srcId="{403DE0DF-E3C1-4505-9464-794AEE67AE53}" destId="{97ABCCF1-BE13-4779-9E6B-D86A95B6B14B}" srcOrd="0" destOrd="0" parTransId="{98B3737A-70A3-4FF0-B1BD-8A798BADDB47}" sibTransId="{C9BA16B0-6A74-4DE9-BAF3-F0184B3ADA4A}"/>
    <dgm:cxn modelId="{515A1793-0A14-4310-A8EB-75C1DE56F481}" srcId="{403DE0DF-E3C1-4505-9464-794AEE67AE53}" destId="{7CF4EAAF-DA4E-4CAC-A72D-33283CDA25B0}" srcOrd="1" destOrd="0" parTransId="{616A0440-63FC-43BF-ACC4-9DBF9B535ECD}" sibTransId="{A9B02F48-D13A-49FB-A0C9-75F34D1FDEB3}"/>
    <dgm:cxn modelId="{5FA1A194-79F9-4319-8E1B-A1195DC60334}" type="presOf" srcId="{7CF4EAAF-DA4E-4CAC-A72D-33283CDA25B0}" destId="{D7CBC748-193D-4595-9F0B-A8239C5CD23B}" srcOrd="0" destOrd="0" presId="urn:microsoft.com/office/officeart/2005/8/layout/vList3"/>
    <dgm:cxn modelId="{020EC2AF-E62E-480E-B024-E63A145F7047}" type="presOf" srcId="{6387E8C2-E463-4C9B-B58A-E6FDE8C2CB4D}" destId="{F7F6B039-04DD-4FA5-9609-3D98EE5A6FFE}" srcOrd="0" destOrd="0" presId="urn:microsoft.com/office/officeart/2005/8/layout/vList3"/>
    <dgm:cxn modelId="{F4BEE7CD-2965-4D60-8AEA-189EA3A34A00}" srcId="{403DE0DF-E3C1-4505-9464-794AEE67AE53}" destId="{6387E8C2-E463-4C9B-B58A-E6FDE8C2CB4D}" srcOrd="2" destOrd="0" parTransId="{564DB020-AA77-449E-96C5-3513F9C199BE}" sibTransId="{09FA6BA3-085A-4CBA-9833-996F63D37216}"/>
    <dgm:cxn modelId="{446890FE-4B27-46C4-8817-84AE46D46C8B}" type="presOf" srcId="{97ABCCF1-BE13-4779-9E6B-D86A95B6B14B}" destId="{355122BB-2A3B-4E0C-9D63-C30328125917}" srcOrd="0" destOrd="0" presId="urn:microsoft.com/office/officeart/2005/8/layout/vList3"/>
    <dgm:cxn modelId="{B684511E-DC09-4766-85F9-F4D5B571D733}" type="presParOf" srcId="{340F6498-92FA-435C-A3EA-B65543BA0176}" destId="{A69CBEE7-C0D2-403A-8459-E09106822277}" srcOrd="0" destOrd="0" presId="urn:microsoft.com/office/officeart/2005/8/layout/vList3"/>
    <dgm:cxn modelId="{FAD1C0CE-0B2D-47EC-8F18-0394F631B5EF}" type="presParOf" srcId="{A69CBEE7-C0D2-403A-8459-E09106822277}" destId="{526C4B05-C84F-4AAE-8AAC-B2F3570C2B01}" srcOrd="0" destOrd="0" presId="urn:microsoft.com/office/officeart/2005/8/layout/vList3"/>
    <dgm:cxn modelId="{67A3C716-1207-415F-A502-986979B21DB9}" type="presParOf" srcId="{A69CBEE7-C0D2-403A-8459-E09106822277}" destId="{355122BB-2A3B-4E0C-9D63-C30328125917}" srcOrd="1" destOrd="0" presId="urn:microsoft.com/office/officeart/2005/8/layout/vList3"/>
    <dgm:cxn modelId="{44D63BFA-BB32-4275-8BE7-298C51CB1115}" type="presParOf" srcId="{340F6498-92FA-435C-A3EA-B65543BA0176}" destId="{00132780-2E6F-44B1-A584-534B9FC8EB49}" srcOrd="1" destOrd="0" presId="urn:microsoft.com/office/officeart/2005/8/layout/vList3"/>
    <dgm:cxn modelId="{001EECB9-0E41-4F7C-8C30-5A2D7F79D4DF}" type="presParOf" srcId="{340F6498-92FA-435C-A3EA-B65543BA0176}" destId="{828DD3F6-A3AA-4BB9-8A92-3881B284F556}" srcOrd="2" destOrd="0" presId="urn:microsoft.com/office/officeart/2005/8/layout/vList3"/>
    <dgm:cxn modelId="{EBECBFC8-C2AA-4E89-A06A-F1526B4C6605}" type="presParOf" srcId="{828DD3F6-A3AA-4BB9-8A92-3881B284F556}" destId="{0F8D28D6-C776-48C0-A0FF-CD489932185C}" srcOrd="0" destOrd="0" presId="urn:microsoft.com/office/officeart/2005/8/layout/vList3"/>
    <dgm:cxn modelId="{0557C3F9-E7ED-4285-84BB-ED718A5662DB}" type="presParOf" srcId="{828DD3F6-A3AA-4BB9-8A92-3881B284F556}" destId="{D7CBC748-193D-4595-9F0B-A8239C5CD23B}" srcOrd="1" destOrd="0" presId="urn:microsoft.com/office/officeart/2005/8/layout/vList3"/>
    <dgm:cxn modelId="{5BC9CFBE-2FDE-4180-9267-9539F100CD08}" type="presParOf" srcId="{340F6498-92FA-435C-A3EA-B65543BA0176}" destId="{BE9A20C5-7C4D-475D-A19A-2C5E72B52BE6}" srcOrd="3" destOrd="0" presId="urn:microsoft.com/office/officeart/2005/8/layout/vList3"/>
    <dgm:cxn modelId="{2D6E199D-50B7-440F-9A4F-715FABCBB614}" type="presParOf" srcId="{340F6498-92FA-435C-A3EA-B65543BA0176}" destId="{E53997DC-11D0-4D28-B1ED-962F58EE6CB9}" srcOrd="4" destOrd="0" presId="urn:microsoft.com/office/officeart/2005/8/layout/vList3"/>
    <dgm:cxn modelId="{F737AF1D-EFBC-4573-B84D-33F273AFB4BE}" type="presParOf" srcId="{E53997DC-11D0-4D28-B1ED-962F58EE6CB9}" destId="{5AB9A4B0-719E-4CDA-BFCB-63A29FF29F5E}" srcOrd="0" destOrd="0" presId="urn:microsoft.com/office/officeart/2005/8/layout/vList3"/>
    <dgm:cxn modelId="{31C20863-B353-49BF-AB9B-93939B336860}" type="presParOf" srcId="{E53997DC-11D0-4D28-B1ED-962F58EE6CB9}" destId="{F7F6B039-04DD-4FA5-9609-3D98EE5A6FFE}" srcOrd="1" destOrd="0" presId="urn:microsoft.com/office/officeart/2005/8/layout/vLis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0CDFCC8-684E-4A92-90BA-7349E32DD0EF}" type="doc">
      <dgm:prSet loTypeId="urn:microsoft.com/office/officeart/2005/8/layout/default" loCatId="list" qsTypeId="urn:microsoft.com/office/officeart/2005/8/quickstyle/3d2" qsCatId="3D" csTypeId="urn:microsoft.com/office/officeart/2005/8/colors/accent4_5" csCatId="accent4" phldr="1"/>
      <dgm:spPr/>
      <dgm:t>
        <a:bodyPr/>
        <a:lstStyle/>
        <a:p>
          <a:endParaRPr lang="es-CO"/>
        </a:p>
      </dgm:t>
    </dgm:pt>
    <dgm:pt modelId="{BFAF7FD8-4E17-4A68-9038-8ED88DD97AF3}">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Se recomienda el uso de la técnica del paralelismo, también llamada del cono largo o la técnica paralela empleando posicionadores radiográficos para tomar radiografías periapicales convencionales.</a:t>
          </a:r>
        </a:p>
        <a:p>
          <a:pPr algn="ctr"/>
          <a:endParaRPr lang="es-CO" dirty="0">
            <a:latin typeface="Arial" panose="020B0604020202020204" pitchFamily="34" charset="0"/>
            <a:cs typeface="Arial" panose="020B0604020202020204" pitchFamily="34" charset="0"/>
          </a:endParaRPr>
        </a:p>
      </dgm:t>
    </dgm:pt>
    <dgm:pt modelId="{80196173-99D7-4078-BBC5-003E2D233AC3}" type="parTrans" cxnId="{1A022E15-15E1-4F34-BF37-8324ECC85DFD}">
      <dgm:prSet/>
      <dgm:spPr/>
      <dgm:t>
        <a:bodyPr/>
        <a:lstStyle/>
        <a:p>
          <a:endParaRPr lang="es-CO">
            <a:latin typeface="Arial" panose="020B0604020202020204" pitchFamily="34" charset="0"/>
            <a:cs typeface="Arial" panose="020B0604020202020204" pitchFamily="34" charset="0"/>
          </a:endParaRPr>
        </a:p>
      </dgm:t>
    </dgm:pt>
    <dgm:pt modelId="{171BB07C-0C89-44AD-8E5C-71D3EA7B40AF}" type="sibTrans" cxnId="{1A022E15-15E1-4F34-BF37-8324ECC85DFD}">
      <dgm:prSet/>
      <dgm:spPr/>
      <dgm:t>
        <a:bodyPr/>
        <a:lstStyle/>
        <a:p>
          <a:endParaRPr lang="es-CO">
            <a:latin typeface="Arial" panose="020B0604020202020204" pitchFamily="34" charset="0"/>
            <a:cs typeface="Arial" panose="020B0604020202020204" pitchFamily="34" charset="0"/>
          </a:endParaRPr>
        </a:p>
      </dgm:t>
    </dgm:pt>
    <dgm:pt modelId="{5E60469F-FFF0-4EEA-8FDC-F3EF9F68F660}">
      <dgm:prSet phldrT="[Texto]"/>
      <dgm:spPr/>
      <dgm:t>
        <a:bodyPr/>
        <a:lstStyle/>
        <a:p>
          <a:pPr algn="just"/>
          <a:r>
            <a:rPr lang="es-CO" dirty="0">
              <a:solidFill>
                <a:schemeClr val="tx1"/>
              </a:solidFill>
              <a:latin typeface="Arial" panose="020B0604020202020204" pitchFamily="34" charset="0"/>
              <a:cs typeface="Arial" panose="020B0604020202020204" pitchFamily="34" charset="0"/>
            </a:rPr>
            <a:t>Es importante también conocer y saber desarrollar la técnica de la bisectriz del ángulo pues existen ocasiones donde esta técnica debe ser empleada.</a:t>
          </a:r>
          <a:endParaRPr lang="es-CO" dirty="0">
            <a:solidFill>
              <a:schemeClr val="tx1"/>
            </a:solidFill>
            <a:highlight>
              <a:srgbClr val="FFFF00"/>
            </a:highlight>
            <a:latin typeface="Arial" panose="020B0604020202020204" pitchFamily="34" charset="0"/>
            <a:cs typeface="Arial" panose="020B0604020202020204" pitchFamily="34" charset="0"/>
          </a:endParaRPr>
        </a:p>
      </dgm:t>
    </dgm:pt>
    <dgm:pt modelId="{A943A2E3-6BDC-4F03-AE6A-9C19AE76AE60}" type="parTrans" cxnId="{31331AB0-23A4-4BC1-BFF4-8F29C41C65BD}">
      <dgm:prSet/>
      <dgm:spPr/>
      <dgm:t>
        <a:bodyPr/>
        <a:lstStyle/>
        <a:p>
          <a:endParaRPr lang="es-CO">
            <a:latin typeface="Arial" panose="020B0604020202020204" pitchFamily="34" charset="0"/>
            <a:cs typeface="Arial" panose="020B0604020202020204" pitchFamily="34" charset="0"/>
          </a:endParaRPr>
        </a:p>
      </dgm:t>
    </dgm:pt>
    <dgm:pt modelId="{3DC0855F-97F0-40D4-8F75-1E7E159DCBCD}" type="sibTrans" cxnId="{31331AB0-23A4-4BC1-BFF4-8F29C41C65BD}">
      <dgm:prSet/>
      <dgm:spPr/>
      <dgm:t>
        <a:bodyPr/>
        <a:lstStyle/>
        <a:p>
          <a:endParaRPr lang="es-CO">
            <a:latin typeface="Arial" panose="020B0604020202020204" pitchFamily="34" charset="0"/>
            <a:cs typeface="Arial" panose="020B0604020202020204" pitchFamily="34" charset="0"/>
          </a:endParaRPr>
        </a:p>
      </dgm:t>
    </dgm:pt>
    <dgm:pt modelId="{86A3C123-F6DD-4BFC-B3A3-806B33431A89}" type="pres">
      <dgm:prSet presAssocID="{40CDFCC8-684E-4A92-90BA-7349E32DD0EF}" presName="diagram" presStyleCnt="0">
        <dgm:presLayoutVars>
          <dgm:dir/>
          <dgm:resizeHandles val="exact"/>
        </dgm:presLayoutVars>
      </dgm:prSet>
      <dgm:spPr/>
    </dgm:pt>
    <dgm:pt modelId="{E2DD762A-2229-4EC9-9319-F1ECBC488815}" type="pres">
      <dgm:prSet presAssocID="{BFAF7FD8-4E17-4A68-9038-8ED88DD97AF3}" presName="node" presStyleLbl="node1" presStyleIdx="0" presStyleCnt="2" custScaleX="172883" custLinFactNeighborX="-1188" custLinFactNeighborY="1879">
        <dgm:presLayoutVars>
          <dgm:bulletEnabled val="1"/>
        </dgm:presLayoutVars>
      </dgm:prSet>
      <dgm:spPr/>
    </dgm:pt>
    <dgm:pt modelId="{733EDC8D-B535-4CB4-A360-55E414DE58BA}" type="pres">
      <dgm:prSet presAssocID="{171BB07C-0C89-44AD-8E5C-71D3EA7B40AF}" presName="sibTrans" presStyleCnt="0"/>
      <dgm:spPr/>
    </dgm:pt>
    <dgm:pt modelId="{CB641CE7-51C1-426D-9EF5-11C792AB8820}" type="pres">
      <dgm:prSet presAssocID="{5E60469F-FFF0-4EEA-8FDC-F3EF9F68F660}" presName="node" presStyleLbl="node1" presStyleIdx="1" presStyleCnt="2" custScaleX="172054" custLinFactNeighborY="-685">
        <dgm:presLayoutVars>
          <dgm:bulletEnabled val="1"/>
        </dgm:presLayoutVars>
      </dgm:prSet>
      <dgm:spPr/>
    </dgm:pt>
  </dgm:ptLst>
  <dgm:cxnLst>
    <dgm:cxn modelId="{1A022E15-15E1-4F34-BF37-8324ECC85DFD}" srcId="{40CDFCC8-684E-4A92-90BA-7349E32DD0EF}" destId="{BFAF7FD8-4E17-4A68-9038-8ED88DD97AF3}" srcOrd="0" destOrd="0" parTransId="{80196173-99D7-4078-BBC5-003E2D233AC3}" sibTransId="{171BB07C-0C89-44AD-8E5C-71D3EA7B40AF}"/>
    <dgm:cxn modelId="{AD330720-3B77-4F89-92EE-699E401CAD8E}" type="presOf" srcId="{BFAF7FD8-4E17-4A68-9038-8ED88DD97AF3}" destId="{E2DD762A-2229-4EC9-9319-F1ECBC488815}" srcOrd="0" destOrd="0" presId="urn:microsoft.com/office/officeart/2005/8/layout/default"/>
    <dgm:cxn modelId="{11311236-D725-4330-8074-929DCECC3D96}" type="presOf" srcId="{5E60469F-FFF0-4EEA-8FDC-F3EF9F68F660}" destId="{CB641CE7-51C1-426D-9EF5-11C792AB8820}" srcOrd="0" destOrd="0" presId="urn:microsoft.com/office/officeart/2005/8/layout/default"/>
    <dgm:cxn modelId="{31331AB0-23A4-4BC1-BFF4-8F29C41C65BD}" srcId="{40CDFCC8-684E-4A92-90BA-7349E32DD0EF}" destId="{5E60469F-FFF0-4EEA-8FDC-F3EF9F68F660}" srcOrd="1" destOrd="0" parTransId="{A943A2E3-6BDC-4F03-AE6A-9C19AE76AE60}" sibTransId="{3DC0855F-97F0-40D4-8F75-1E7E159DCBCD}"/>
    <dgm:cxn modelId="{7C85A8C1-E01C-4218-9DE0-B39D099384A5}" type="presOf" srcId="{40CDFCC8-684E-4A92-90BA-7349E32DD0EF}" destId="{86A3C123-F6DD-4BFC-B3A3-806B33431A89}" srcOrd="0" destOrd="0" presId="urn:microsoft.com/office/officeart/2005/8/layout/default"/>
    <dgm:cxn modelId="{93A61A2C-1CC3-44CF-86C7-4576CFDA263E}" type="presParOf" srcId="{86A3C123-F6DD-4BFC-B3A3-806B33431A89}" destId="{E2DD762A-2229-4EC9-9319-F1ECBC488815}" srcOrd="0" destOrd="0" presId="urn:microsoft.com/office/officeart/2005/8/layout/default"/>
    <dgm:cxn modelId="{71140059-EFA1-4618-9405-93EF1C1F4945}" type="presParOf" srcId="{86A3C123-F6DD-4BFC-B3A3-806B33431A89}" destId="{733EDC8D-B535-4CB4-A360-55E414DE58BA}" srcOrd="1" destOrd="0" presId="urn:microsoft.com/office/officeart/2005/8/layout/default"/>
    <dgm:cxn modelId="{6190AC59-33D7-4E35-9FAA-9ACD1316C4E2}" type="presParOf" srcId="{86A3C123-F6DD-4BFC-B3A3-806B33431A89}" destId="{CB641CE7-51C1-426D-9EF5-11C792AB8820}" srcOrd="2"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404BE6-63E9-4CFE-97AF-C0FC94B8829C}">
      <dsp:nvSpPr>
        <dsp:cNvPr id="0" name=""/>
        <dsp:cNvSpPr/>
      </dsp:nvSpPr>
      <dsp:spPr>
        <a:xfrm>
          <a:off x="0" y="840687"/>
          <a:ext cx="1809401" cy="1590430"/>
        </a:xfrm>
        <a:prstGeom prst="roundRect">
          <a:avLst/>
        </a:prstGeom>
        <a:solidFill>
          <a:schemeClr val="accent4">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marL="0" lvl="0" indent="0" algn="ctr" defTabSz="1022350">
            <a:lnSpc>
              <a:spcPct val="90000"/>
            </a:lnSpc>
            <a:spcBef>
              <a:spcPct val="0"/>
            </a:spcBef>
            <a:spcAft>
              <a:spcPct val="35000"/>
            </a:spcAft>
            <a:buNone/>
          </a:pPr>
          <a:r>
            <a:rPr lang="es-CO" sz="2300" kern="1200" dirty="0">
              <a:solidFill>
                <a:schemeClr val="tx1"/>
              </a:solidFill>
              <a:latin typeface="Arial" panose="020B0604020202020204" pitchFamily="34" charset="0"/>
              <a:cs typeface="Arial" panose="020B0604020202020204" pitchFamily="34" charset="0"/>
            </a:rPr>
            <a:t>Radiografía periapical</a:t>
          </a:r>
        </a:p>
      </dsp:txBody>
      <dsp:txXfrm>
        <a:off x="77638" y="918325"/>
        <a:ext cx="1654125" cy="1435154"/>
      </dsp:txXfrm>
    </dsp:sp>
    <dsp:sp modelId="{F79606C5-1D5F-495F-AD73-95EDD6C161B1}">
      <dsp:nvSpPr>
        <dsp:cNvPr id="0" name=""/>
        <dsp:cNvSpPr/>
      </dsp:nvSpPr>
      <dsp:spPr>
        <a:xfrm rot="19695322">
          <a:off x="1752278" y="875275"/>
          <a:ext cx="763680" cy="0"/>
        </a:xfrm>
        <a:custGeom>
          <a:avLst/>
          <a:gdLst/>
          <a:ahLst/>
          <a:cxnLst/>
          <a:rect l="0" t="0" r="0" b="0"/>
          <a:pathLst>
            <a:path>
              <a:moveTo>
                <a:pt x="0" y="0"/>
              </a:moveTo>
              <a:lnTo>
                <a:pt x="763680" y="0"/>
              </a:lnTo>
            </a:path>
          </a:pathLst>
        </a:custGeom>
        <a:noFill/>
        <a:ln w="12700" cap="flat" cmpd="sng" algn="ctr">
          <a:solidFill>
            <a:schemeClr val="accent4">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5231DD-403A-42B0-88B0-4739958480B9}">
      <dsp:nvSpPr>
        <dsp:cNvPr id="0" name=""/>
        <dsp:cNvSpPr/>
      </dsp:nvSpPr>
      <dsp:spPr>
        <a:xfrm>
          <a:off x="2169967" y="0"/>
          <a:ext cx="1667745" cy="674376"/>
        </a:xfrm>
        <a:prstGeom prst="roundRect">
          <a:avLst/>
        </a:prstGeom>
        <a:solidFill>
          <a:schemeClr val="accent4">
            <a:shade val="80000"/>
            <a:hueOff val="-256642"/>
            <a:satOff val="0"/>
            <a:lumOff val="169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s-CO" sz="1900" kern="1200" dirty="0">
              <a:solidFill>
                <a:schemeClr val="tx1"/>
              </a:solidFill>
              <a:latin typeface="Arial" panose="020B0604020202020204" pitchFamily="34" charset="0"/>
              <a:cs typeface="Arial" panose="020B0604020202020204" pitchFamily="34" charset="0"/>
            </a:rPr>
            <a:t>Técnica de paralelismo </a:t>
          </a:r>
        </a:p>
      </dsp:txBody>
      <dsp:txXfrm>
        <a:off x="2202887" y="32920"/>
        <a:ext cx="1601905" cy="608536"/>
      </dsp:txXfrm>
    </dsp:sp>
    <dsp:sp modelId="{E1E1FA15-ED72-483B-85F8-647B156BAE5F}">
      <dsp:nvSpPr>
        <dsp:cNvPr id="0" name=""/>
        <dsp:cNvSpPr/>
      </dsp:nvSpPr>
      <dsp:spPr>
        <a:xfrm rot="1781380">
          <a:off x="1767526" y="2309709"/>
          <a:ext cx="637957" cy="0"/>
        </a:xfrm>
        <a:custGeom>
          <a:avLst/>
          <a:gdLst/>
          <a:ahLst/>
          <a:cxnLst/>
          <a:rect l="0" t="0" r="0" b="0"/>
          <a:pathLst>
            <a:path>
              <a:moveTo>
                <a:pt x="0" y="0"/>
              </a:moveTo>
              <a:lnTo>
                <a:pt x="637957" y="0"/>
              </a:lnTo>
            </a:path>
          </a:pathLst>
        </a:custGeom>
        <a:noFill/>
        <a:ln w="12700" cap="flat" cmpd="sng" algn="ctr">
          <a:solidFill>
            <a:schemeClr val="accent4">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92DAAB-05DC-4AED-89C3-B34533934D0B}">
      <dsp:nvSpPr>
        <dsp:cNvPr id="0" name=""/>
        <dsp:cNvSpPr/>
      </dsp:nvSpPr>
      <dsp:spPr>
        <a:xfrm>
          <a:off x="2100709" y="2467700"/>
          <a:ext cx="1708599" cy="674376"/>
        </a:xfrm>
        <a:prstGeom prst="roundRect">
          <a:avLst/>
        </a:prstGeom>
        <a:solidFill>
          <a:schemeClr val="accent4">
            <a:shade val="80000"/>
            <a:hueOff val="-513283"/>
            <a:satOff val="0"/>
            <a:lumOff val="338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s-CO" sz="1400" kern="1200" dirty="0">
              <a:solidFill>
                <a:schemeClr val="tx1"/>
              </a:solidFill>
              <a:latin typeface="Arial" panose="020B0604020202020204" pitchFamily="34" charset="0"/>
              <a:cs typeface="Arial" panose="020B0604020202020204" pitchFamily="34" charset="0"/>
            </a:rPr>
            <a:t>Técnica de la bisectriz del ángulo </a:t>
          </a:r>
        </a:p>
      </dsp:txBody>
      <dsp:txXfrm>
        <a:off x="2133629" y="2500620"/>
        <a:ext cx="1642759" cy="6085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6F3FD-B352-4124-92B1-73DA717196AF}">
      <dsp:nvSpPr>
        <dsp:cNvPr id="0" name=""/>
        <dsp:cNvSpPr/>
      </dsp:nvSpPr>
      <dsp:spPr>
        <a:xfrm>
          <a:off x="787802" y="333319"/>
          <a:ext cx="2337776" cy="1711988"/>
        </a:xfrm>
        <a:prstGeom prst="roundRect">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73C8BA5-7A2E-407F-AD5C-5E919EAA7EAB}">
      <dsp:nvSpPr>
        <dsp:cNvPr id="0" name=""/>
        <dsp:cNvSpPr/>
      </dsp:nvSpPr>
      <dsp:spPr>
        <a:xfrm>
          <a:off x="7268077" y="2355217"/>
          <a:ext cx="2061311" cy="803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7368" tIns="277368" rIns="277368" bIns="0" numCol="1" spcCol="1270" anchor="t" anchorCtr="0">
          <a:noAutofit/>
        </a:bodyPr>
        <a:lstStyle/>
        <a:p>
          <a:pPr marL="0" lvl="0" indent="0" algn="ctr" defTabSz="1733550">
            <a:lnSpc>
              <a:spcPct val="90000"/>
            </a:lnSpc>
            <a:spcBef>
              <a:spcPct val="0"/>
            </a:spcBef>
            <a:spcAft>
              <a:spcPct val="35000"/>
            </a:spcAft>
            <a:buNone/>
          </a:pPr>
          <a:endParaRPr lang="es-CO" sz="3900" kern="1200" dirty="0">
            <a:latin typeface="Arial" panose="020B0604020202020204" pitchFamily="34" charset="0"/>
            <a:cs typeface="Arial" panose="020B0604020202020204" pitchFamily="34" charset="0"/>
          </a:endParaRPr>
        </a:p>
      </dsp:txBody>
      <dsp:txXfrm>
        <a:off x="7268077" y="2355217"/>
        <a:ext cx="2061311" cy="803084"/>
      </dsp:txXfrm>
    </dsp:sp>
    <dsp:sp modelId="{95AB57C3-E4A4-4A85-B7BF-894DCEBDBB7D}">
      <dsp:nvSpPr>
        <dsp:cNvPr id="0" name=""/>
        <dsp:cNvSpPr/>
      </dsp:nvSpPr>
      <dsp:spPr>
        <a:xfrm>
          <a:off x="3484314" y="364369"/>
          <a:ext cx="2299590" cy="1673170"/>
        </a:xfrm>
        <a:prstGeom prst="roundRect">
          <a:avLst/>
        </a:prstGeom>
        <a:gradFill rotWithShape="0">
          <a:gsLst>
            <a:gs pos="0">
              <a:schemeClr val="accent4">
                <a:shade val="80000"/>
                <a:hueOff val="-128321"/>
                <a:satOff val="0"/>
                <a:lumOff val="8469"/>
                <a:alphaOff val="0"/>
                <a:satMod val="103000"/>
                <a:lumMod val="102000"/>
                <a:tint val="94000"/>
              </a:schemeClr>
            </a:gs>
            <a:gs pos="50000">
              <a:schemeClr val="accent4">
                <a:shade val="80000"/>
                <a:hueOff val="-128321"/>
                <a:satOff val="0"/>
                <a:lumOff val="8469"/>
                <a:alphaOff val="0"/>
                <a:satMod val="110000"/>
                <a:lumMod val="100000"/>
                <a:shade val="100000"/>
              </a:schemeClr>
            </a:gs>
            <a:gs pos="100000">
              <a:schemeClr val="accent4">
                <a:shade val="80000"/>
                <a:hueOff val="-128321"/>
                <a:satOff val="0"/>
                <a:lumOff val="846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6D53769-69D1-40FB-A409-77CB238E1242}">
      <dsp:nvSpPr>
        <dsp:cNvPr id="0" name=""/>
        <dsp:cNvSpPr/>
      </dsp:nvSpPr>
      <dsp:spPr>
        <a:xfrm>
          <a:off x="3522226" y="570051"/>
          <a:ext cx="2141090" cy="14642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just" defTabSz="622300">
            <a:lnSpc>
              <a:spcPct val="90000"/>
            </a:lnSpc>
            <a:spcBef>
              <a:spcPct val="0"/>
            </a:spcBef>
            <a:spcAft>
              <a:spcPct val="35000"/>
            </a:spcAft>
            <a:buNone/>
          </a:pPr>
          <a:r>
            <a:rPr lang="es-CO" sz="1400" kern="1200" dirty="0" err="1">
              <a:latin typeface="Arial" panose="020B0604020202020204" pitchFamily="34" charset="0"/>
              <a:ea typeface="Calibri" panose="020F0502020204030204" pitchFamily="34" charset="0"/>
              <a:cs typeface="Arial" panose="020B0604020202020204" pitchFamily="34" charset="0"/>
            </a:rPr>
            <a:t>Fosberg</a:t>
          </a:r>
          <a:r>
            <a:rPr lang="es-CO" sz="1400" kern="1200" dirty="0">
              <a:latin typeface="Arial" panose="020B0604020202020204" pitchFamily="34" charset="0"/>
              <a:ea typeface="Calibri" panose="020F0502020204030204" pitchFamily="34" charset="0"/>
              <a:cs typeface="Arial" panose="020B0604020202020204" pitchFamily="34" charset="0"/>
            </a:rPr>
            <a:t>. J y </a:t>
          </a:r>
          <a:r>
            <a:rPr lang="es-CO" sz="1400" kern="1200" dirty="0" err="1">
              <a:latin typeface="Arial" panose="020B0604020202020204" pitchFamily="34" charset="0"/>
              <a:ea typeface="Calibri" panose="020F0502020204030204" pitchFamily="34" charset="0"/>
              <a:cs typeface="Arial" panose="020B0604020202020204" pitchFamily="34" charset="0"/>
            </a:rPr>
            <a:t>Halse</a:t>
          </a:r>
          <a:r>
            <a:rPr lang="es-CO" sz="1400" kern="1200" dirty="0">
              <a:latin typeface="Arial" panose="020B0604020202020204" pitchFamily="34" charset="0"/>
              <a:ea typeface="Calibri" panose="020F0502020204030204" pitchFamily="34" charset="0"/>
              <a:cs typeface="Arial" panose="020B0604020202020204" pitchFamily="34" charset="0"/>
            </a:rPr>
            <a:t>. A.  En 1994 </a:t>
          </a:r>
          <a:r>
            <a:rPr lang="es-ES" sz="1400" kern="1200" dirty="0">
              <a:latin typeface="Arial" panose="020B0604020202020204" pitchFamily="34" charset="0"/>
              <a:cs typeface="Arial" panose="020B0604020202020204" pitchFamily="34" charset="0"/>
            </a:rPr>
            <a:t>compararon ambas técnicas para el estudio de lesiones periapicales.</a:t>
          </a:r>
          <a:endParaRPr lang="es-CO" sz="1400" kern="1200" dirty="0">
            <a:latin typeface="Arial" panose="020B0604020202020204" pitchFamily="34" charset="0"/>
            <a:cs typeface="Arial" panose="020B0604020202020204" pitchFamily="34" charset="0"/>
          </a:endParaRPr>
        </a:p>
      </dsp:txBody>
      <dsp:txXfrm>
        <a:off x="3522226" y="570051"/>
        <a:ext cx="2141090" cy="1464259"/>
      </dsp:txXfrm>
    </dsp:sp>
    <dsp:sp modelId="{350A6257-1509-478A-9383-3492E02C6671}">
      <dsp:nvSpPr>
        <dsp:cNvPr id="0" name=""/>
        <dsp:cNvSpPr/>
      </dsp:nvSpPr>
      <dsp:spPr>
        <a:xfrm>
          <a:off x="6154390" y="355743"/>
          <a:ext cx="2458483" cy="1628929"/>
        </a:xfrm>
        <a:prstGeom prst="roundRect">
          <a:avLst/>
        </a:prstGeom>
        <a:gradFill rotWithShape="0">
          <a:gsLst>
            <a:gs pos="0">
              <a:schemeClr val="accent4">
                <a:shade val="80000"/>
                <a:hueOff val="-256642"/>
                <a:satOff val="0"/>
                <a:lumOff val="16938"/>
                <a:alphaOff val="0"/>
                <a:satMod val="103000"/>
                <a:lumMod val="102000"/>
                <a:tint val="94000"/>
              </a:schemeClr>
            </a:gs>
            <a:gs pos="50000">
              <a:schemeClr val="accent4">
                <a:shade val="80000"/>
                <a:hueOff val="-256642"/>
                <a:satOff val="0"/>
                <a:lumOff val="16938"/>
                <a:alphaOff val="0"/>
                <a:satMod val="110000"/>
                <a:lumMod val="100000"/>
                <a:shade val="100000"/>
              </a:schemeClr>
            </a:gs>
            <a:gs pos="100000">
              <a:schemeClr val="accent4">
                <a:shade val="80000"/>
                <a:hueOff val="-256642"/>
                <a:satOff val="0"/>
                <a:lumOff val="1693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0192B8F-902D-4B69-80A5-EC610B13C4C2}">
      <dsp:nvSpPr>
        <dsp:cNvPr id="0" name=""/>
        <dsp:cNvSpPr/>
      </dsp:nvSpPr>
      <dsp:spPr>
        <a:xfrm>
          <a:off x="316548" y="2671337"/>
          <a:ext cx="1958248" cy="1335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just" defTabSz="622300">
            <a:lnSpc>
              <a:spcPct val="90000"/>
            </a:lnSpc>
            <a:spcBef>
              <a:spcPct val="0"/>
            </a:spcBef>
            <a:spcAft>
              <a:spcPct val="35000"/>
            </a:spcAft>
            <a:buNone/>
          </a:pPr>
          <a:endParaRPr lang="es-CO" sz="1400" kern="1200" dirty="0">
            <a:latin typeface="Arial" panose="020B0604020202020204" pitchFamily="34" charset="0"/>
            <a:cs typeface="Arial" panose="020B0604020202020204" pitchFamily="34" charset="0"/>
          </a:endParaRPr>
        </a:p>
      </dsp:txBody>
      <dsp:txXfrm>
        <a:off x="316548" y="2671337"/>
        <a:ext cx="1958248" cy="1335333"/>
      </dsp:txXfrm>
    </dsp:sp>
    <dsp:sp modelId="{4B928FB6-3216-4C86-8F8A-23E7DF4551FA}">
      <dsp:nvSpPr>
        <dsp:cNvPr id="0" name=""/>
        <dsp:cNvSpPr/>
      </dsp:nvSpPr>
      <dsp:spPr>
        <a:xfrm>
          <a:off x="2052461" y="2559532"/>
          <a:ext cx="2502152" cy="1850972"/>
        </a:xfrm>
        <a:prstGeom prst="roundRect">
          <a:avLst/>
        </a:prstGeom>
        <a:gradFill rotWithShape="0">
          <a:gsLst>
            <a:gs pos="0">
              <a:schemeClr val="accent4">
                <a:shade val="80000"/>
                <a:hueOff val="-384962"/>
                <a:satOff val="0"/>
                <a:lumOff val="25406"/>
                <a:alphaOff val="0"/>
                <a:satMod val="103000"/>
                <a:lumMod val="102000"/>
                <a:tint val="94000"/>
              </a:schemeClr>
            </a:gs>
            <a:gs pos="50000">
              <a:schemeClr val="accent4">
                <a:shade val="80000"/>
                <a:hueOff val="-384962"/>
                <a:satOff val="0"/>
                <a:lumOff val="25406"/>
                <a:alphaOff val="0"/>
                <a:satMod val="110000"/>
                <a:lumMod val="100000"/>
                <a:shade val="100000"/>
              </a:schemeClr>
            </a:gs>
            <a:gs pos="100000">
              <a:schemeClr val="accent4">
                <a:shade val="80000"/>
                <a:hueOff val="-384962"/>
                <a:satOff val="0"/>
                <a:lumOff val="25406"/>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40BC838-D1CE-471F-9DB6-E8D396C92284}">
      <dsp:nvSpPr>
        <dsp:cNvPr id="0" name=""/>
        <dsp:cNvSpPr/>
      </dsp:nvSpPr>
      <dsp:spPr>
        <a:xfrm>
          <a:off x="849499" y="439898"/>
          <a:ext cx="2053184" cy="1341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just" defTabSz="622300">
            <a:lnSpc>
              <a:spcPct val="90000"/>
            </a:lnSpc>
            <a:spcBef>
              <a:spcPct val="0"/>
            </a:spcBef>
            <a:spcAft>
              <a:spcPct val="35000"/>
            </a:spcAft>
            <a:buNone/>
          </a:pPr>
          <a:r>
            <a:rPr lang="es-CO" sz="1400" kern="1200" dirty="0">
              <a:latin typeface="Arial" panose="020B0604020202020204" pitchFamily="34" charset="0"/>
              <a:cs typeface="Arial" panose="020B0604020202020204" pitchFamily="34" charset="0"/>
            </a:rPr>
            <a:t>Comparaciones entre ambas técnicas han arrojado que es posible evitar errores en las fases del tratamiento empleando la técnica del paralelismo. </a:t>
          </a:r>
        </a:p>
      </dsp:txBody>
      <dsp:txXfrm>
        <a:off x="849499" y="439898"/>
        <a:ext cx="2053184" cy="1341573"/>
      </dsp:txXfrm>
    </dsp:sp>
    <dsp:sp modelId="{884B0178-E41C-43DF-8FCD-5ED3BF850DAF}">
      <dsp:nvSpPr>
        <dsp:cNvPr id="0" name=""/>
        <dsp:cNvSpPr/>
      </dsp:nvSpPr>
      <dsp:spPr>
        <a:xfrm>
          <a:off x="5169370" y="2550212"/>
          <a:ext cx="2401517" cy="1860295"/>
        </a:xfrm>
        <a:prstGeom prst="roundRect">
          <a:avLst/>
        </a:prstGeom>
        <a:gradFill rotWithShape="0">
          <a:gsLst>
            <a:gs pos="0">
              <a:schemeClr val="accent4">
                <a:shade val="80000"/>
                <a:hueOff val="-513283"/>
                <a:satOff val="0"/>
                <a:lumOff val="33875"/>
                <a:alphaOff val="0"/>
                <a:satMod val="103000"/>
                <a:lumMod val="102000"/>
                <a:tint val="94000"/>
              </a:schemeClr>
            </a:gs>
            <a:gs pos="50000">
              <a:schemeClr val="accent4">
                <a:shade val="80000"/>
                <a:hueOff val="-513283"/>
                <a:satOff val="0"/>
                <a:lumOff val="33875"/>
                <a:alphaOff val="0"/>
                <a:satMod val="110000"/>
                <a:lumMod val="100000"/>
                <a:shade val="100000"/>
              </a:schemeClr>
            </a:gs>
            <a:gs pos="100000">
              <a:schemeClr val="accent4">
                <a:shade val="80000"/>
                <a:hueOff val="-513283"/>
                <a:satOff val="0"/>
                <a:lumOff val="3387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8B3D391-4FF7-4712-84F8-78D173EDBF76}">
      <dsp:nvSpPr>
        <dsp:cNvPr id="0" name=""/>
        <dsp:cNvSpPr/>
      </dsp:nvSpPr>
      <dsp:spPr>
        <a:xfrm>
          <a:off x="6187845" y="356532"/>
          <a:ext cx="2391589" cy="1221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just" defTabSz="622300">
            <a:lnSpc>
              <a:spcPct val="90000"/>
            </a:lnSpc>
            <a:spcBef>
              <a:spcPct val="0"/>
            </a:spcBef>
            <a:spcAft>
              <a:spcPct val="35000"/>
            </a:spcAft>
            <a:buNone/>
          </a:pPr>
          <a:r>
            <a:rPr lang="es-ES" sz="1400" kern="1200" dirty="0">
              <a:latin typeface="Arial" panose="020B0604020202020204" pitchFamily="34" charset="0"/>
              <a:cs typeface="Arial" panose="020B0604020202020204" pitchFamily="34" charset="0"/>
            </a:rPr>
            <a:t>En el 2013, </a:t>
          </a:r>
          <a:r>
            <a:rPr lang="es-CO" sz="1400" kern="1200" dirty="0">
              <a:latin typeface="Arial" panose="020B0604020202020204" pitchFamily="34" charset="0"/>
              <a:ea typeface="Calibri" panose="020F0502020204030204" pitchFamily="34" charset="0"/>
              <a:cs typeface="Arial" panose="020B0604020202020204" pitchFamily="34" charset="0"/>
            </a:rPr>
            <a:t>M </a:t>
          </a:r>
          <a:r>
            <a:rPr lang="es-CO" sz="1400" kern="1200" dirty="0" err="1">
              <a:latin typeface="Arial" panose="020B0604020202020204" pitchFamily="34" charset="0"/>
              <a:ea typeface="Calibri" panose="020F0502020204030204" pitchFamily="34" charset="0"/>
              <a:cs typeface="Arial" panose="020B0604020202020204" pitchFamily="34" charset="0"/>
            </a:rPr>
            <a:t>Fahim</a:t>
          </a:r>
          <a:r>
            <a:rPr lang="es-CO" sz="1400" kern="1200" dirty="0">
              <a:latin typeface="Arial" panose="020B0604020202020204" pitchFamily="34" charset="0"/>
              <a:ea typeface="Calibri" panose="020F0502020204030204" pitchFamily="34" charset="0"/>
              <a:cs typeface="Arial" panose="020B0604020202020204" pitchFamily="34" charset="0"/>
            </a:rPr>
            <a:t> y colaboradores, </a:t>
          </a:r>
          <a:r>
            <a:rPr lang="es-ES" sz="1400" kern="1200" dirty="0">
              <a:latin typeface="Arial" panose="020B0604020202020204" pitchFamily="34" charset="0"/>
              <a:cs typeface="Arial" panose="020B0604020202020204" pitchFamily="34" charset="0"/>
            </a:rPr>
            <a:t>compararon el uso de las técnicas radiográficas para la determinación de la longitud de trabajo en tratamientos endodónticos.</a:t>
          </a:r>
          <a:endParaRPr lang="es-CO" sz="1400" kern="1200" dirty="0">
            <a:latin typeface="Arial" panose="020B0604020202020204" pitchFamily="34" charset="0"/>
            <a:cs typeface="Arial" panose="020B0604020202020204" pitchFamily="34" charset="0"/>
          </a:endParaRPr>
        </a:p>
      </dsp:txBody>
      <dsp:txXfrm>
        <a:off x="6187845" y="356532"/>
        <a:ext cx="2391589" cy="12217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3DA092-C5C4-4C52-9943-6116FFA2123B}">
      <dsp:nvSpPr>
        <dsp:cNvPr id="0" name=""/>
        <dsp:cNvSpPr/>
      </dsp:nvSpPr>
      <dsp:spPr>
        <a:xfrm>
          <a:off x="3558599" y="2695378"/>
          <a:ext cx="123708" cy="123708"/>
        </a:xfrm>
        <a:prstGeom prst="ellipse">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E9F3B2E-F180-451F-AE9B-AD3388312CA8}">
      <dsp:nvSpPr>
        <dsp:cNvPr id="0" name=""/>
        <dsp:cNvSpPr/>
      </dsp:nvSpPr>
      <dsp:spPr>
        <a:xfrm>
          <a:off x="3450230" y="2869044"/>
          <a:ext cx="123708" cy="123708"/>
        </a:xfrm>
        <a:prstGeom prst="ellipse">
          <a:avLst/>
        </a:prstGeom>
        <a:gradFill rotWithShape="0">
          <a:gsLst>
            <a:gs pos="0">
              <a:schemeClr val="accent4">
                <a:shade val="80000"/>
                <a:hueOff val="-57031"/>
                <a:satOff val="0"/>
                <a:lumOff val="3764"/>
                <a:alphaOff val="0"/>
                <a:satMod val="103000"/>
                <a:lumMod val="102000"/>
                <a:tint val="94000"/>
              </a:schemeClr>
            </a:gs>
            <a:gs pos="50000">
              <a:schemeClr val="accent4">
                <a:shade val="80000"/>
                <a:hueOff val="-57031"/>
                <a:satOff val="0"/>
                <a:lumOff val="3764"/>
                <a:alphaOff val="0"/>
                <a:satMod val="110000"/>
                <a:lumMod val="100000"/>
                <a:shade val="100000"/>
              </a:schemeClr>
            </a:gs>
            <a:gs pos="100000">
              <a:schemeClr val="accent4">
                <a:shade val="80000"/>
                <a:hueOff val="-57031"/>
                <a:satOff val="0"/>
                <a:lumOff val="376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F047D3B-F46E-4355-9577-5AD0E6BAAB9A}">
      <dsp:nvSpPr>
        <dsp:cNvPr id="0" name=""/>
        <dsp:cNvSpPr/>
      </dsp:nvSpPr>
      <dsp:spPr>
        <a:xfrm>
          <a:off x="3321079" y="3019401"/>
          <a:ext cx="123708" cy="123708"/>
        </a:xfrm>
        <a:prstGeom prst="ellipse">
          <a:avLst/>
        </a:prstGeom>
        <a:gradFill rotWithShape="0">
          <a:gsLst>
            <a:gs pos="0">
              <a:schemeClr val="accent4">
                <a:shade val="80000"/>
                <a:hueOff val="-114063"/>
                <a:satOff val="0"/>
                <a:lumOff val="7528"/>
                <a:alphaOff val="0"/>
                <a:satMod val="103000"/>
                <a:lumMod val="102000"/>
                <a:tint val="94000"/>
              </a:schemeClr>
            </a:gs>
            <a:gs pos="50000">
              <a:schemeClr val="accent4">
                <a:shade val="80000"/>
                <a:hueOff val="-114063"/>
                <a:satOff val="0"/>
                <a:lumOff val="7528"/>
                <a:alphaOff val="0"/>
                <a:satMod val="110000"/>
                <a:lumMod val="100000"/>
                <a:shade val="100000"/>
              </a:schemeClr>
            </a:gs>
            <a:gs pos="100000">
              <a:schemeClr val="accent4">
                <a:shade val="80000"/>
                <a:hueOff val="-114063"/>
                <a:satOff val="0"/>
                <a:lumOff val="752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DFC0284-70FB-419E-A020-2BDB5328F73B}">
      <dsp:nvSpPr>
        <dsp:cNvPr id="0" name=""/>
        <dsp:cNvSpPr/>
      </dsp:nvSpPr>
      <dsp:spPr>
        <a:xfrm>
          <a:off x="3475467" y="947558"/>
          <a:ext cx="123708" cy="123708"/>
        </a:xfrm>
        <a:prstGeom prst="ellipse">
          <a:avLst/>
        </a:prstGeom>
        <a:gradFill rotWithShape="0">
          <a:gsLst>
            <a:gs pos="0">
              <a:schemeClr val="accent4">
                <a:shade val="80000"/>
                <a:hueOff val="-171094"/>
                <a:satOff val="0"/>
                <a:lumOff val="11292"/>
                <a:alphaOff val="0"/>
                <a:satMod val="103000"/>
                <a:lumMod val="102000"/>
                <a:tint val="94000"/>
              </a:schemeClr>
            </a:gs>
            <a:gs pos="50000">
              <a:schemeClr val="accent4">
                <a:shade val="80000"/>
                <a:hueOff val="-171094"/>
                <a:satOff val="0"/>
                <a:lumOff val="11292"/>
                <a:alphaOff val="0"/>
                <a:satMod val="110000"/>
                <a:lumMod val="100000"/>
                <a:shade val="100000"/>
              </a:schemeClr>
            </a:gs>
            <a:gs pos="100000">
              <a:schemeClr val="accent4">
                <a:shade val="80000"/>
                <a:hueOff val="-171094"/>
                <a:satOff val="0"/>
                <a:lumOff val="1129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C0A17F-033B-40BB-8678-0ECFFF2B1FC5}">
      <dsp:nvSpPr>
        <dsp:cNvPr id="0" name=""/>
        <dsp:cNvSpPr/>
      </dsp:nvSpPr>
      <dsp:spPr>
        <a:xfrm>
          <a:off x="3599177" y="830611"/>
          <a:ext cx="123708" cy="123708"/>
        </a:xfrm>
        <a:prstGeom prst="ellipse">
          <a:avLst/>
        </a:prstGeom>
        <a:gradFill rotWithShape="0">
          <a:gsLst>
            <a:gs pos="0">
              <a:schemeClr val="accent4">
                <a:shade val="80000"/>
                <a:hueOff val="-228126"/>
                <a:satOff val="0"/>
                <a:lumOff val="15056"/>
                <a:alphaOff val="0"/>
                <a:satMod val="103000"/>
                <a:lumMod val="102000"/>
                <a:tint val="94000"/>
              </a:schemeClr>
            </a:gs>
            <a:gs pos="50000">
              <a:schemeClr val="accent4">
                <a:shade val="80000"/>
                <a:hueOff val="-228126"/>
                <a:satOff val="0"/>
                <a:lumOff val="15056"/>
                <a:alphaOff val="0"/>
                <a:satMod val="110000"/>
                <a:lumMod val="100000"/>
                <a:shade val="100000"/>
              </a:schemeClr>
            </a:gs>
            <a:gs pos="100000">
              <a:schemeClr val="accent4">
                <a:shade val="80000"/>
                <a:hueOff val="-228126"/>
                <a:satOff val="0"/>
                <a:lumOff val="15056"/>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177C5EE-2689-4397-8B42-5655A746491C}">
      <dsp:nvSpPr>
        <dsp:cNvPr id="0" name=""/>
        <dsp:cNvSpPr/>
      </dsp:nvSpPr>
      <dsp:spPr>
        <a:xfrm>
          <a:off x="3805520" y="750583"/>
          <a:ext cx="123708" cy="123708"/>
        </a:xfrm>
        <a:prstGeom prst="ellipse">
          <a:avLst/>
        </a:prstGeom>
        <a:gradFill rotWithShape="0">
          <a:gsLst>
            <a:gs pos="0">
              <a:schemeClr val="accent4">
                <a:shade val="80000"/>
                <a:hueOff val="-285157"/>
                <a:satOff val="0"/>
                <a:lumOff val="18819"/>
                <a:alphaOff val="0"/>
                <a:satMod val="103000"/>
                <a:lumMod val="102000"/>
                <a:tint val="94000"/>
              </a:schemeClr>
            </a:gs>
            <a:gs pos="50000">
              <a:schemeClr val="accent4">
                <a:shade val="80000"/>
                <a:hueOff val="-285157"/>
                <a:satOff val="0"/>
                <a:lumOff val="18819"/>
                <a:alphaOff val="0"/>
                <a:satMod val="110000"/>
                <a:lumMod val="100000"/>
                <a:shade val="100000"/>
              </a:schemeClr>
            </a:gs>
            <a:gs pos="100000">
              <a:schemeClr val="accent4">
                <a:shade val="80000"/>
                <a:hueOff val="-285157"/>
                <a:satOff val="0"/>
                <a:lumOff val="1881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1EBCB29-6E5E-4083-BFCB-2E0C8C56C134}">
      <dsp:nvSpPr>
        <dsp:cNvPr id="0" name=""/>
        <dsp:cNvSpPr/>
      </dsp:nvSpPr>
      <dsp:spPr>
        <a:xfrm>
          <a:off x="3970299" y="849070"/>
          <a:ext cx="123708" cy="123708"/>
        </a:xfrm>
        <a:prstGeom prst="ellipse">
          <a:avLst/>
        </a:prstGeom>
        <a:gradFill rotWithShape="0">
          <a:gsLst>
            <a:gs pos="0">
              <a:schemeClr val="accent4">
                <a:shade val="80000"/>
                <a:hueOff val="-342189"/>
                <a:satOff val="0"/>
                <a:lumOff val="22583"/>
                <a:alphaOff val="0"/>
                <a:satMod val="103000"/>
                <a:lumMod val="102000"/>
                <a:tint val="94000"/>
              </a:schemeClr>
            </a:gs>
            <a:gs pos="50000">
              <a:schemeClr val="accent4">
                <a:shade val="80000"/>
                <a:hueOff val="-342189"/>
                <a:satOff val="0"/>
                <a:lumOff val="22583"/>
                <a:alphaOff val="0"/>
                <a:satMod val="110000"/>
                <a:lumMod val="100000"/>
                <a:shade val="100000"/>
              </a:schemeClr>
            </a:gs>
            <a:gs pos="100000">
              <a:schemeClr val="accent4">
                <a:shade val="80000"/>
                <a:hueOff val="-342189"/>
                <a:satOff val="0"/>
                <a:lumOff val="2258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DD5E263-ACCB-4195-A938-4BD06B4E10BE}">
      <dsp:nvSpPr>
        <dsp:cNvPr id="0" name=""/>
        <dsp:cNvSpPr/>
      </dsp:nvSpPr>
      <dsp:spPr>
        <a:xfrm>
          <a:off x="4204845" y="973393"/>
          <a:ext cx="123708" cy="123708"/>
        </a:xfrm>
        <a:prstGeom prst="ellipse">
          <a:avLst/>
        </a:prstGeom>
        <a:gradFill rotWithShape="0">
          <a:gsLst>
            <a:gs pos="0">
              <a:schemeClr val="accent4">
                <a:shade val="80000"/>
                <a:hueOff val="-399220"/>
                <a:satOff val="0"/>
                <a:lumOff val="26347"/>
                <a:alphaOff val="0"/>
                <a:satMod val="103000"/>
                <a:lumMod val="102000"/>
                <a:tint val="94000"/>
              </a:schemeClr>
            </a:gs>
            <a:gs pos="50000">
              <a:schemeClr val="accent4">
                <a:shade val="80000"/>
                <a:hueOff val="-399220"/>
                <a:satOff val="0"/>
                <a:lumOff val="26347"/>
                <a:alphaOff val="0"/>
                <a:satMod val="110000"/>
                <a:lumMod val="100000"/>
                <a:shade val="100000"/>
              </a:schemeClr>
            </a:gs>
            <a:gs pos="100000">
              <a:schemeClr val="accent4">
                <a:shade val="80000"/>
                <a:hueOff val="-399220"/>
                <a:satOff val="0"/>
                <a:lumOff val="2634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073C10B-F524-4A86-B85B-8E35D2BD3DCC}">
      <dsp:nvSpPr>
        <dsp:cNvPr id="0" name=""/>
        <dsp:cNvSpPr/>
      </dsp:nvSpPr>
      <dsp:spPr>
        <a:xfrm>
          <a:off x="3805520" y="958391"/>
          <a:ext cx="123708" cy="123708"/>
        </a:xfrm>
        <a:prstGeom prst="ellipse">
          <a:avLst/>
        </a:prstGeom>
        <a:gradFill rotWithShape="0">
          <a:gsLst>
            <a:gs pos="0">
              <a:schemeClr val="accent4">
                <a:shade val="80000"/>
                <a:hueOff val="-456252"/>
                <a:satOff val="0"/>
                <a:lumOff val="30111"/>
                <a:alphaOff val="0"/>
                <a:satMod val="103000"/>
                <a:lumMod val="102000"/>
                <a:tint val="94000"/>
              </a:schemeClr>
            </a:gs>
            <a:gs pos="50000">
              <a:schemeClr val="accent4">
                <a:shade val="80000"/>
                <a:hueOff val="-456252"/>
                <a:satOff val="0"/>
                <a:lumOff val="30111"/>
                <a:alphaOff val="0"/>
                <a:satMod val="110000"/>
                <a:lumMod val="100000"/>
                <a:shade val="100000"/>
              </a:schemeClr>
            </a:gs>
            <a:gs pos="100000">
              <a:schemeClr val="accent4">
                <a:shade val="80000"/>
                <a:hueOff val="-456252"/>
                <a:satOff val="0"/>
                <a:lumOff val="3011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9437B5F-9E94-491C-9B55-D67E15637065}">
      <dsp:nvSpPr>
        <dsp:cNvPr id="0" name=""/>
        <dsp:cNvSpPr/>
      </dsp:nvSpPr>
      <dsp:spPr>
        <a:xfrm>
          <a:off x="3805520" y="1166199"/>
          <a:ext cx="123708" cy="123708"/>
        </a:xfrm>
        <a:prstGeom prst="ellipse">
          <a:avLst/>
        </a:prstGeom>
        <a:gradFill rotWithShape="0">
          <a:gsLst>
            <a:gs pos="0">
              <a:schemeClr val="accent4">
                <a:shade val="80000"/>
                <a:hueOff val="-513283"/>
                <a:satOff val="0"/>
                <a:lumOff val="33875"/>
                <a:alphaOff val="0"/>
                <a:satMod val="103000"/>
                <a:lumMod val="102000"/>
                <a:tint val="94000"/>
              </a:schemeClr>
            </a:gs>
            <a:gs pos="50000">
              <a:schemeClr val="accent4">
                <a:shade val="80000"/>
                <a:hueOff val="-513283"/>
                <a:satOff val="0"/>
                <a:lumOff val="33875"/>
                <a:alphaOff val="0"/>
                <a:satMod val="110000"/>
                <a:lumMod val="100000"/>
                <a:shade val="100000"/>
              </a:schemeClr>
            </a:gs>
            <a:gs pos="100000">
              <a:schemeClr val="accent4">
                <a:shade val="80000"/>
                <a:hueOff val="-513283"/>
                <a:satOff val="0"/>
                <a:lumOff val="3387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9B30F78-DDA9-4009-94DE-B34901658E1E}">
      <dsp:nvSpPr>
        <dsp:cNvPr id="0" name=""/>
        <dsp:cNvSpPr/>
      </dsp:nvSpPr>
      <dsp:spPr>
        <a:xfrm>
          <a:off x="2617744" y="3139703"/>
          <a:ext cx="5648421" cy="1392436"/>
        </a:xfrm>
        <a:prstGeom prst="roundRect">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64756" tIns="64770" rIns="64770" bIns="64770" numCol="1" spcCol="1270" anchor="ctr" anchorCtr="0">
          <a:noAutofit/>
        </a:bodyPr>
        <a:lstStyle/>
        <a:p>
          <a:pPr marL="0" lvl="0" indent="0" algn="just" defTabSz="755650">
            <a:lnSpc>
              <a:spcPct val="90000"/>
            </a:lnSpc>
            <a:spcBef>
              <a:spcPct val="0"/>
            </a:spcBef>
            <a:spcAft>
              <a:spcPct val="35000"/>
            </a:spcAft>
            <a:buNone/>
          </a:pPr>
          <a:r>
            <a:rPr lang="es-CO" sz="1700" kern="1200" dirty="0">
              <a:solidFill>
                <a:schemeClr val="tx1"/>
              </a:solidFill>
              <a:latin typeface="Arial" panose="020B0604020202020204" pitchFamily="34" charset="0"/>
              <a:cs typeface="Arial" panose="020B0604020202020204" pitchFamily="34" charset="0"/>
            </a:rPr>
            <a:t>Emplear posicionadores radiográficos no es obligatorio y existe falta del equipamiento necesario, conocimiento y diferencias del operador.</a:t>
          </a:r>
        </a:p>
      </dsp:txBody>
      <dsp:txXfrm>
        <a:off x="2685717" y="3207676"/>
        <a:ext cx="5512475" cy="1256490"/>
      </dsp:txXfrm>
    </dsp:sp>
    <dsp:sp modelId="{C9FFD180-EF3E-43D3-8EFA-6391518D4159}">
      <dsp:nvSpPr>
        <dsp:cNvPr id="0" name=""/>
        <dsp:cNvSpPr/>
      </dsp:nvSpPr>
      <dsp:spPr>
        <a:xfrm>
          <a:off x="872189" y="2587510"/>
          <a:ext cx="2034603" cy="1912389"/>
        </a:xfrm>
        <a:prstGeom prst="ellipse">
          <a:avLst/>
        </a:prstGeom>
        <a:blipFill rotWithShape="1">
          <a:blip xmlns:r="http://schemas.openxmlformats.org/officeDocument/2006/relationships" r:embed="rId1"/>
          <a:srcRect/>
          <a:stretch>
            <a:fillRect l="-17000" r="-17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2D585A98-1C6A-4D30-9757-767CE4AC07F7}">
      <dsp:nvSpPr>
        <dsp:cNvPr id="0" name=""/>
        <dsp:cNvSpPr/>
      </dsp:nvSpPr>
      <dsp:spPr>
        <a:xfrm>
          <a:off x="2768369" y="1342483"/>
          <a:ext cx="5148572" cy="1259171"/>
        </a:xfrm>
        <a:prstGeom prst="roundRect">
          <a:avLst/>
        </a:prstGeom>
        <a:gradFill rotWithShape="0">
          <a:gsLst>
            <a:gs pos="0">
              <a:schemeClr val="accent4">
                <a:shade val="80000"/>
                <a:hueOff val="-513283"/>
                <a:satOff val="0"/>
                <a:lumOff val="33875"/>
                <a:alphaOff val="0"/>
                <a:satMod val="103000"/>
                <a:lumMod val="102000"/>
                <a:tint val="94000"/>
              </a:schemeClr>
            </a:gs>
            <a:gs pos="50000">
              <a:schemeClr val="accent4">
                <a:shade val="80000"/>
                <a:hueOff val="-513283"/>
                <a:satOff val="0"/>
                <a:lumOff val="33875"/>
                <a:alphaOff val="0"/>
                <a:satMod val="110000"/>
                <a:lumMod val="100000"/>
                <a:shade val="100000"/>
              </a:schemeClr>
            </a:gs>
            <a:gs pos="100000">
              <a:schemeClr val="accent4">
                <a:shade val="80000"/>
                <a:hueOff val="-513283"/>
                <a:satOff val="0"/>
                <a:lumOff val="3387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64756" tIns="60960" rIns="60960" bIns="60960" numCol="1" spcCol="1270" anchor="ctr" anchorCtr="0">
          <a:noAutofit/>
        </a:bodyPr>
        <a:lstStyle/>
        <a:p>
          <a:pPr marL="0" lvl="0" indent="0" algn="just" defTabSz="711200">
            <a:lnSpc>
              <a:spcPct val="90000"/>
            </a:lnSpc>
            <a:spcBef>
              <a:spcPct val="0"/>
            </a:spcBef>
            <a:spcAft>
              <a:spcPct val="35000"/>
            </a:spcAft>
            <a:buNone/>
          </a:pPr>
          <a:r>
            <a:rPr lang="es-CO" sz="1600" kern="1200" dirty="0">
              <a:solidFill>
                <a:schemeClr val="tx1"/>
              </a:solidFill>
              <a:latin typeface="Arial" panose="020B0604020202020204" pitchFamily="34" charset="0"/>
              <a:cs typeface="Arial" panose="020B0604020202020204" pitchFamily="34" charset="0"/>
            </a:rPr>
            <a:t>El uso de posicionadores radiográficos puede mejorar la manipulación y capacidad de reproducción de una imagen.</a:t>
          </a:r>
        </a:p>
      </dsp:txBody>
      <dsp:txXfrm>
        <a:off x="2829837" y="1403951"/>
        <a:ext cx="5025636" cy="1136235"/>
      </dsp:txXfrm>
    </dsp:sp>
    <dsp:sp modelId="{96B166CF-4C31-4919-B1C3-91C6ED311CF2}">
      <dsp:nvSpPr>
        <dsp:cNvPr id="0" name=""/>
        <dsp:cNvSpPr/>
      </dsp:nvSpPr>
      <dsp:spPr>
        <a:xfrm>
          <a:off x="1005534" y="344063"/>
          <a:ext cx="2243200" cy="1983009"/>
        </a:xfrm>
        <a:prstGeom prst="ellipse">
          <a:avLst/>
        </a:prstGeom>
        <a:blipFill rotWithShape="1">
          <a:blip xmlns:r="http://schemas.openxmlformats.org/officeDocument/2006/relationships" r:embed="rId2"/>
          <a:srcRect/>
          <a:stretch>
            <a:fillRect l="-25000" r="-25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08543-92B7-498F-AE8F-D632AC68D974}">
      <dsp:nvSpPr>
        <dsp:cNvPr id="0" name=""/>
        <dsp:cNvSpPr/>
      </dsp:nvSpPr>
      <dsp:spPr>
        <a:xfrm>
          <a:off x="744" y="145603"/>
          <a:ext cx="2902148" cy="1741289"/>
        </a:xfrm>
        <a:prstGeom prst="rect">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solidFill>
                <a:schemeClr val="tx1"/>
              </a:solidFill>
              <a:latin typeface="Arial" panose="020B0604020202020204" pitchFamily="34" charset="0"/>
              <a:cs typeface="Arial" panose="020B0604020202020204" pitchFamily="34" charset="0"/>
            </a:rPr>
            <a:t>Test de Shapiro </a:t>
          </a:r>
          <a:r>
            <a:rPr lang="es-CO" sz="2000" kern="1200" dirty="0" err="1">
              <a:solidFill>
                <a:schemeClr val="tx1"/>
              </a:solidFill>
              <a:latin typeface="Arial" panose="020B0604020202020204" pitchFamily="34" charset="0"/>
              <a:cs typeface="Arial" panose="020B0604020202020204" pitchFamily="34" charset="0"/>
            </a:rPr>
            <a:t>Wilk</a:t>
          </a:r>
          <a:endParaRPr lang="es-CO" sz="2000" kern="1200" dirty="0">
            <a:solidFill>
              <a:schemeClr val="tx1"/>
            </a:solidFill>
            <a:latin typeface="Arial" panose="020B0604020202020204" pitchFamily="34" charset="0"/>
            <a:cs typeface="Arial" panose="020B0604020202020204" pitchFamily="34" charset="0"/>
          </a:endParaRPr>
        </a:p>
      </dsp:txBody>
      <dsp:txXfrm>
        <a:off x="744" y="145603"/>
        <a:ext cx="2902148" cy="1741289"/>
      </dsp:txXfrm>
    </dsp:sp>
    <dsp:sp modelId="{30E071F6-DFC1-4F9F-BD22-70E404368D06}">
      <dsp:nvSpPr>
        <dsp:cNvPr id="0" name=""/>
        <dsp:cNvSpPr/>
      </dsp:nvSpPr>
      <dsp:spPr>
        <a:xfrm>
          <a:off x="3193107" y="145603"/>
          <a:ext cx="2902148" cy="1741289"/>
        </a:xfrm>
        <a:prstGeom prst="rect">
          <a:avLst/>
        </a:prstGeom>
        <a:gradFill rotWithShape="0">
          <a:gsLst>
            <a:gs pos="0">
              <a:schemeClr val="accent4">
                <a:alpha val="90000"/>
                <a:hueOff val="0"/>
                <a:satOff val="0"/>
                <a:lumOff val="0"/>
                <a:alphaOff val="-13333"/>
                <a:satMod val="103000"/>
                <a:lumMod val="102000"/>
                <a:tint val="94000"/>
              </a:schemeClr>
            </a:gs>
            <a:gs pos="50000">
              <a:schemeClr val="accent4">
                <a:alpha val="90000"/>
                <a:hueOff val="0"/>
                <a:satOff val="0"/>
                <a:lumOff val="0"/>
                <a:alphaOff val="-13333"/>
                <a:satMod val="110000"/>
                <a:lumMod val="100000"/>
                <a:shade val="100000"/>
              </a:schemeClr>
            </a:gs>
            <a:gs pos="100000">
              <a:schemeClr val="accent4">
                <a:alpha val="90000"/>
                <a:hueOff val="0"/>
                <a:satOff val="0"/>
                <a:lumOff val="0"/>
                <a:alphaOff val="-13333"/>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None/>
          </a:pPr>
          <a:r>
            <a:rPr lang="es-CO" sz="2000" kern="1200" dirty="0">
              <a:solidFill>
                <a:schemeClr val="tx1"/>
              </a:solidFill>
              <a:latin typeface="Arial" panose="020B0604020202020204" pitchFamily="34" charset="0"/>
              <a:cs typeface="Arial" panose="020B0604020202020204" pitchFamily="34" charset="0"/>
            </a:rPr>
            <a:t>Estadística descriptiva a través de medidas de tendencia central y de dispersión</a:t>
          </a:r>
        </a:p>
      </dsp:txBody>
      <dsp:txXfrm>
        <a:off x="3193107" y="145603"/>
        <a:ext cx="2902148" cy="1741289"/>
      </dsp:txXfrm>
    </dsp:sp>
    <dsp:sp modelId="{BD2B3E9B-9707-4F8F-B846-06058F569AE7}">
      <dsp:nvSpPr>
        <dsp:cNvPr id="0" name=""/>
        <dsp:cNvSpPr/>
      </dsp:nvSpPr>
      <dsp:spPr>
        <a:xfrm>
          <a:off x="744" y="2177107"/>
          <a:ext cx="2902148" cy="1741289"/>
        </a:xfrm>
        <a:prstGeom prst="rect">
          <a:avLst/>
        </a:prstGeom>
        <a:gradFill rotWithShape="0">
          <a:gsLst>
            <a:gs pos="0">
              <a:schemeClr val="accent4">
                <a:alpha val="90000"/>
                <a:hueOff val="0"/>
                <a:satOff val="0"/>
                <a:lumOff val="0"/>
                <a:alphaOff val="-26667"/>
                <a:satMod val="103000"/>
                <a:lumMod val="102000"/>
                <a:tint val="94000"/>
              </a:schemeClr>
            </a:gs>
            <a:gs pos="50000">
              <a:schemeClr val="accent4">
                <a:alpha val="90000"/>
                <a:hueOff val="0"/>
                <a:satOff val="0"/>
                <a:lumOff val="0"/>
                <a:alphaOff val="-26667"/>
                <a:satMod val="110000"/>
                <a:lumMod val="100000"/>
                <a:shade val="100000"/>
              </a:schemeClr>
            </a:gs>
            <a:gs pos="100000">
              <a:schemeClr val="accent4">
                <a:alpha val="90000"/>
                <a:hueOff val="0"/>
                <a:satOff val="0"/>
                <a:lumOff val="0"/>
                <a:alphaOff val="-26667"/>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solidFill>
                <a:schemeClr val="tx1"/>
              </a:solidFill>
              <a:latin typeface="Arial" panose="020B0604020202020204" pitchFamily="34" charset="0"/>
              <a:cs typeface="Arial" panose="020B0604020202020204" pitchFamily="34" charset="0"/>
            </a:rPr>
            <a:t>Coeficiente de correlación y concordancia de Lin </a:t>
          </a:r>
        </a:p>
      </dsp:txBody>
      <dsp:txXfrm>
        <a:off x="744" y="2177107"/>
        <a:ext cx="2902148" cy="1741289"/>
      </dsp:txXfrm>
    </dsp:sp>
    <dsp:sp modelId="{4D8DAE49-CD05-402C-BD7D-5C3CB5273AFB}">
      <dsp:nvSpPr>
        <dsp:cNvPr id="0" name=""/>
        <dsp:cNvSpPr/>
      </dsp:nvSpPr>
      <dsp:spPr>
        <a:xfrm>
          <a:off x="3193107" y="2177107"/>
          <a:ext cx="2902148" cy="1741289"/>
        </a:xfrm>
        <a:prstGeom prst="rect">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solidFill>
                <a:schemeClr val="tx1"/>
              </a:solidFill>
              <a:latin typeface="Arial" panose="020B0604020202020204" pitchFamily="34" charset="0"/>
              <a:cs typeface="Arial" panose="020B0604020202020204" pitchFamily="34" charset="0"/>
            </a:rPr>
            <a:t>Límites de acuerdo de </a:t>
          </a:r>
          <a:r>
            <a:rPr lang="es-CO" sz="2000" kern="1200" dirty="0" err="1">
              <a:solidFill>
                <a:schemeClr val="tx1"/>
              </a:solidFill>
              <a:latin typeface="Arial" panose="020B0604020202020204" pitchFamily="34" charset="0"/>
              <a:cs typeface="Arial" panose="020B0604020202020204" pitchFamily="34" charset="0"/>
            </a:rPr>
            <a:t>Bland&amp;Altman</a:t>
          </a:r>
          <a:endParaRPr lang="es-CO" sz="2000" kern="1200" dirty="0">
            <a:solidFill>
              <a:schemeClr val="tx1"/>
            </a:solidFill>
            <a:latin typeface="Arial" panose="020B0604020202020204" pitchFamily="34" charset="0"/>
            <a:cs typeface="Arial" panose="020B0604020202020204" pitchFamily="34" charset="0"/>
          </a:endParaRPr>
        </a:p>
      </dsp:txBody>
      <dsp:txXfrm>
        <a:off x="3193107" y="2177107"/>
        <a:ext cx="2902148" cy="17412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89B51-DA44-4125-84F1-D30BF30A5D9F}">
      <dsp:nvSpPr>
        <dsp:cNvPr id="0" name=""/>
        <dsp:cNvSpPr/>
      </dsp:nvSpPr>
      <dsp:spPr>
        <a:xfrm>
          <a:off x="621970" y="412851"/>
          <a:ext cx="3546114" cy="2051773"/>
        </a:xfrm>
        <a:prstGeom prst="roundRect">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8981E53-5B60-4E5D-9A24-85851259A4B1}">
      <dsp:nvSpPr>
        <dsp:cNvPr id="0" name=""/>
        <dsp:cNvSpPr/>
      </dsp:nvSpPr>
      <dsp:spPr>
        <a:xfrm>
          <a:off x="1328027" y="1734345"/>
          <a:ext cx="1892280" cy="702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es-CO" sz="1400" kern="1200" dirty="0">
              <a:latin typeface="Arial" panose="020B0604020202020204" pitchFamily="34" charset="0"/>
              <a:cs typeface="Arial" panose="020B0604020202020204" pitchFamily="34" charset="0"/>
            </a:rPr>
            <a:t>2007, D. </a:t>
          </a:r>
          <a:r>
            <a:rPr lang="es-CO" sz="1400" kern="1200" dirty="0" err="1">
              <a:latin typeface="Arial" panose="020B0604020202020204" pitchFamily="34" charset="0"/>
              <a:cs typeface="Arial" panose="020B0604020202020204" pitchFamily="34" charset="0"/>
            </a:rPr>
            <a:t>Kazzi</a:t>
          </a:r>
          <a:r>
            <a:rPr lang="es-CO" sz="1400" kern="1200" dirty="0">
              <a:latin typeface="Arial" panose="020B0604020202020204" pitchFamily="34" charset="0"/>
              <a:cs typeface="Arial" panose="020B0604020202020204" pitchFamily="34" charset="0"/>
            </a:rPr>
            <a:t> et al.</a:t>
          </a:r>
        </a:p>
      </dsp:txBody>
      <dsp:txXfrm>
        <a:off x="1328027" y="1734345"/>
        <a:ext cx="1892280" cy="702035"/>
      </dsp:txXfrm>
    </dsp:sp>
    <dsp:sp modelId="{F82E0009-11AD-4D13-B0B2-35D8EB83869B}">
      <dsp:nvSpPr>
        <dsp:cNvPr id="0" name=""/>
        <dsp:cNvSpPr/>
      </dsp:nvSpPr>
      <dsp:spPr>
        <a:xfrm>
          <a:off x="4693612" y="384872"/>
          <a:ext cx="3435434" cy="2078683"/>
        </a:xfrm>
        <a:prstGeom prst="roundRect">
          <a:avLst/>
        </a:prstGeom>
        <a:gradFill rotWithShape="0">
          <a:gsLst>
            <a:gs pos="0">
              <a:schemeClr val="accent4">
                <a:alpha val="90000"/>
                <a:hueOff val="0"/>
                <a:satOff val="0"/>
                <a:lumOff val="0"/>
                <a:alphaOff val="-20000"/>
                <a:satMod val="103000"/>
                <a:lumMod val="102000"/>
                <a:tint val="94000"/>
              </a:schemeClr>
            </a:gs>
            <a:gs pos="50000">
              <a:schemeClr val="accent4">
                <a:alpha val="90000"/>
                <a:hueOff val="0"/>
                <a:satOff val="0"/>
                <a:lumOff val="0"/>
                <a:alphaOff val="-20000"/>
                <a:satMod val="110000"/>
                <a:lumMod val="100000"/>
                <a:shade val="100000"/>
              </a:schemeClr>
            </a:gs>
            <a:gs pos="100000">
              <a:schemeClr val="accent4">
                <a:alpha val="90000"/>
                <a:hueOff val="0"/>
                <a:satOff val="0"/>
                <a:lumOff val="0"/>
                <a:alphaOff val="-2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4FB6979-8D5F-4873-96E0-1DF733A2368B}">
      <dsp:nvSpPr>
        <dsp:cNvPr id="0" name=""/>
        <dsp:cNvSpPr/>
      </dsp:nvSpPr>
      <dsp:spPr>
        <a:xfrm>
          <a:off x="5806310" y="1908017"/>
          <a:ext cx="1892280" cy="702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es-CO" sz="1400" kern="1200" dirty="0" err="1">
              <a:latin typeface="Arial" panose="020B0604020202020204" pitchFamily="34" charset="0"/>
              <a:cs typeface="Arial" panose="020B0604020202020204" pitchFamily="34" charset="0"/>
            </a:rPr>
            <a:t>Chunn</a:t>
          </a:r>
          <a:r>
            <a:rPr lang="es-CO" sz="1400" kern="1200" dirty="0">
              <a:latin typeface="Arial" panose="020B0604020202020204" pitchFamily="34" charset="0"/>
              <a:cs typeface="Arial" panose="020B0604020202020204" pitchFamily="34" charset="0"/>
            </a:rPr>
            <a:t> et al</a:t>
          </a:r>
        </a:p>
      </dsp:txBody>
      <dsp:txXfrm>
        <a:off x="5806310" y="1908017"/>
        <a:ext cx="1892280" cy="702035"/>
      </dsp:txXfrm>
    </dsp:sp>
    <dsp:sp modelId="{2935220A-CE2C-449A-8C8C-8DE6E90ABD22}">
      <dsp:nvSpPr>
        <dsp:cNvPr id="0" name=""/>
        <dsp:cNvSpPr/>
      </dsp:nvSpPr>
      <dsp:spPr>
        <a:xfrm>
          <a:off x="2881174" y="2611293"/>
          <a:ext cx="3513283" cy="2128018"/>
        </a:xfrm>
        <a:prstGeom prst="roundRect">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4A6E552-2C92-4D64-BE74-4BB353FD4A09}">
      <dsp:nvSpPr>
        <dsp:cNvPr id="0" name=""/>
        <dsp:cNvSpPr/>
      </dsp:nvSpPr>
      <dsp:spPr>
        <a:xfrm>
          <a:off x="4383437" y="4179713"/>
          <a:ext cx="1892280" cy="702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es-CO" sz="1400" kern="1200" dirty="0" err="1">
              <a:latin typeface="Arial" panose="020B0604020202020204" pitchFamily="34" charset="0"/>
              <a:ea typeface="Calibri" panose="020F0502020204030204" pitchFamily="34" charset="0"/>
              <a:cs typeface="Arial" panose="020B0604020202020204" pitchFamily="34" charset="0"/>
            </a:rPr>
            <a:t>Alothmani</a:t>
          </a:r>
          <a:r>
            <a:rPr lang="es-CO" sz="1400" kern="1200" dirty="0">
              <a:latin typeface="Arial" panose="020B0604020202020204" pitchFamily="34" charset="0"/>
              <a:ea typeface="Calibri" panose="020F0502020204030204" pitchFamily="34" charset="0"/>
              <a:cs typeface="Arial" panose="020B0604020202020204" pitchFamily="34" charset="0"/>
            </a:rPr>
            <a:t> y colaboradores, 2013</a:t>
          </a:r>
          <a:endParaRPr lang="es-CO" sz="1400" kern="1200" dirty="0">
            <a:latin typeface="Arial" panose="020B0604020202020204" pitchFamily="34" charset="0"/>
            <a:cs typeface="Arial" panose="020B0604020202020204" pitchFamily="34" charset="0"/>
          </a:endParaRPr>
        </a:p>
      </dsp:txBody>
      <dsp:txXfrm>
        <a:off x="4383437" y="4179713"/>
        <a:ext cx="1892280" cy="7020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89B51-DA44-4125-84F1-D30BF30A5D9F}">
      <dsp:nvSpPr>
        <dsp:cNvPr id="0" name=""/>
        <dsp:cNvSpPr/>
      </dsp:nvSpPr>
      <dsp:spPr>
        <a:xfrm>
          <a:off x="621970" y="412851"/>
          <a:ext cx="3546114" cy="2051773"/>
        </a:xfrm>
        <a:prstGeom prst="roundRect">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8981E53-5B60-4E5D-9A24-85851259A4B1}">
      <dsp:nvSpPr>
        <dsp:cNvPr id="0" name=""/>
        <dsp:cNvSpPr/>
      </dsp:nvSpPr>
      <dsp:spPr>
        <a:xfrm>
          <a:off x="2274167" y="1931561"/>
          <a:ext cx="1892280" cy="702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s-CO" sz="1600" kern="1200" dirty="0">
              <a:latin typeface="Arial" panose="020B0604020202020204" pitchFamily="34" charset="0"/>
              <a:cs typeface="Arial" panose="020B0604020202020204" pitchFamily="34" charset="0"/>
            </a:rPr>
            <a:t>2013, </a:t>
          </a:r>
          <a:r>
            <a:rPr lang="en-US" sz="1600" kern="1200" dirty="0">
              <a:latin typeface="Arial" panose="020B0604020202020204" pitchFamily="34" charset="0"/>
              <a:ea typeface="Calibri" panose="020F0502020204030204" pitchFamily="34" charset="0"/>
              <a:cs typeface="Arial" panose="020B0604020202020204" pitchFamily="34" charset="0"/>
            </a:rPr>
            <a:t>M Fahim</a:t>
          </a:r>
          <a:r>
            <a:rPr lang="es-CO" sz="1600" kern="1200" dirty="0">
              <a:latin typeface="Arial" panose="020B0604020202020204" pitchFamily="34" charset="0"/>
              <a:cs typeface="Arial" panose="020B0604020202020204" pitchFamily="34" charset="0"/>
            </a:rPr>
            <a:t> et al.</a:t>
          </a:r>
        </a:p>
      </dsp:txBody>
      <dsp:txXfrm>
        <a:off x="2274167" y="1931561"/>
        <a:ext cx="1892280" cy="702035"/>
      </dsp:txXfrm>
    </dsp:sp>
    <dsp:sp modelId="{F82E0009-11AD-4D13-B0B2-35D8EB83869B}">
      <dsp:nvSpPr>
        <dsp:cNvPr id="0" name=""/>
        <dsp:cNvSpPr/>
      </dsp:nvSpPr>
      <dsp:spPr>
        <a:xfrm>
          <a:off x="4620324" y="400883"/>
          <a:ext cx="3435434" cy="2078683"/>
        </a:xfrm>
        <a:prstGeom prst="roundRect">
          <a:avLst/>
        </a:prstGeom>
        <a:gradFill rotWithShape="0">
          <a:gsLst>
            <a:gs pos="0">
              <a:schemeClr val="accent4">
                <a:alpha val="90000"/>
                <a:hueOff val="0"/>
                <a:satOff val="0"/>
                <a:lumOff val="0"/>
                <a:alphaOff val="-20000"/>
                <a:satMod val="103000"/>
                <a:lumMod val="102000"/>
                <a:tint val="94000"/>
              </a:schemeClr>
            </a:gs>
            <a:gs pos="50000">
              <a:schemeClr val="accent4">
                <a:alpha val="90000"/>
                <a:hueOff val="0"/>
                <a:satOff val="0"/>
                <a:lumOff val="0"/>
                <a:alphaOff val="-20000"/>
                <a:satMod val="110000"/>
                <a:lumMod val="100000"/>
                <a:shade val="100000"/>
              </a:schemeClr>
            </a:gs>
            <a:gs pos="100000">
              <a:schemeClr val="accent4">
                <a:alpha val="90000"/>
                <a:hueOff val="0"/>
                <a:satOff val="0"/>
                <a:lumOff val="0"/>
                <a:alphaOff val="-2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4FB6979-8D5F-4873-96E0-1DF733A2368B}">
      <dsp:nvSpPr>
        <dsp:cNvPr id="0" name=""/>
        <dsp:cNvSpPr/>
      </dsp:nvSpPr>
      <dsp:spPr>
        <a:xfrm>
          <a:off x="6107807" y="1996073"/>
          <a:ext cx="1892280" cy="702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marL="0" lvl="0" indent="0" algn="ctr" defTabSz="622300">
            <a:lnSpc>
              <a:spcPct val="90000"/>
            </a:lnSpc>
            <a:spcBef>
              <a:spcPct val="0"/>
            </a:spcBef>
            <a:spcAft>
              <a:spcPct val="35000"/>
            </a:spcAft>
            <a:buNone/>
          </a:pPr>
          <a:r>
            <a:rPr lang="es-CO" sz="1400" kern="1200" dirty="0">
              <a:latin typeface="Arial" panose="020B0604020202020204" pitchFamily="34" charset="0"/>
              <a:cs typeface="Arial" panose="020B0604020202020204" pitchFamily="34" charset="0"/>
            </a:rPr>
            <a:t>2017, </a:t>
          </a:r>
          <a:r>
            <a:rPr lang="es-CO" sz="1400" kern="1200" dirty="0">
              <a:latin typeface="Arial" panose="020B0604020202020204" pitchFamily="34" charset="0"/>
              <a:ea typeface="Calibri" panose="020F0502020204030204" pitchFamily="34" charset="0"/>
              <a:cs typeface="Arial" panose="020B0604020202020204" pitchFamily="34" charset="0"/>
            </a:rPr>
            <a:t>Mohamed </a:t>
          </a:r>
          <a:r>
            <a:rPr lang="es-CO" sz="1400" kern="1200" dirty="0" err="1">
              <a:latin typeface="Arial" panose="020B0604020202020204" pitchFamily="34" charset="0"/>
              <a:ea typeface="Calibri" panose="020F0502020204030204" pitchFamily="34" charset="0"/>
              <a:cs typeface="Arial" panose="020B0604020202020204" pitchFamily="34" charset="0"/>
            </a:rPr>
            <a:t>Hamed</a:t>
          </a:r>
          <a:r>
            <a:rPr lang="es-CO" sz="1400" kern="1200" dirty="0">
              <a:latin typeface="Arial" panose="020B0604020202020204" pitchFamily="34" charset="0"/>
              <a:ea typeface="Calibri" panose="020F0502020204030204" pitchFamily="34" charset="0"/>
              <a:cs typeface="Arial" panose="020B0604020202020204" pitchFamily="34" charset="0"/>
            </a:rPr>
            <a:t>. </a:t>
          </a:r>
          <a:endParaRPr lang="es-CO" sz="1400" kern="1200" dirty="0">
            <a:latin typeface="Arial" panose="020B0604020202020204" pitchFamily="34" charset="0"/>
            <a:cs typeface="Arial" panose="020B0604020202020204" pitchFamily="34" charset="0"/>
          </a:endParaRPr>
        </a:p>
      </dsp:txBody>
      <dsp:txXfrm>
        <a:off x="6107807" y="1996073"/>
        <a:ext cx="1892280" cy="702035"/>
      </dsp:txXfrm>
    </dsp:sp>
    <dsp:sp modelId="{2935220A-CE2C-449A-8C8C-8DE6E90ABD22}">
      <dsp:nvSpPr>
        <dsp:cNvPr id="0" name=""/>
        <dsp:cNvSpPr/>
      </dsp:nvSpPr>
      <dsp:spPr>
        <a:xfrm>
          <a:off x="2881174" y="2611293"/>
          <a:ext cx="3513283" cy="2128018"/>
        </a:xfrm>
        <a:prstGeom prst="roundRect">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4A6E552-2C92-4D64-BE74-4BB353FD4A09}">
      <dsp:nvSpPr>
        <dsp:cNvPr id="0" name=""/>
        <dsp:cNvSpPr/>
      </dsp:nvSpPr>
      <dsp:spPr>
        <a:xfrm>
          <a:off x="4319856" y="4127699"/>
          <a:ext cx="1892280" cy="702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808" tIns="241808" rIns="241808" bIns="0" numCol="1" spcCol="1270" anchor="t" anchorCtr="0">
          <a:noAutofit/>
        </a:bodyPr>
        <a:lstStyle/>
        <a:p>
          <a:pPr marL="0" lvl="0" indent="0" algn="ctr" defTabSz="1511300">
            <a:lnSpc>
              <a:spcPct val="90000"/>
            </a:lnSpc>
            <a:spcBef>
              <a:spcPct val="0"/>
            </a:spcBef>
            <a:spcAft>
              <a:spcPct val="35000"/>
            </a:spcAft>
            <a:buNone/>
          </a:pPr>
          <a:endParaRPr lang="es-CO" sz="3400" kern="1200" dirty="0">
            <a:latin typeface="Arial" panose="020B0604020202020204" pitchFamily="34" charset="0"/>
            <a:cs typeface="Arial" panose="020B0604020202020204" pitchFamily="34" charset="0"/>
          </a:endParaRPr>
        </a:p>
      </dsp:txBody>
      <dsp:txXfrm>
        <a:off x="4319856" y="4127699"/>
        <a:ext cx="1892280" cy="7020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89B51-DA44-4125-84F1-D30BF30A5D9F}">
      <dsp:nvSpPr>
        <dsp:cNvPr id="0" name=""/>
        <dsp:cNvSpPr/>
      </dsp:nvSpPr>
      <dsp:spPr>
        <a:xfrm>
          <a:off x="54694" y="981725"/>
          <a:ext cx="4184806" cy="2586442"/>
        </a:xfrm>
        <a:prstGeom prst="roundRect">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8981E53-5B60-4E5D-9A24-85851259A4B1}">
      <dsp:nvSpPr>
        <dsp:cNvPr id="0" name=""/>
        <dsp:cNvSpPr/>
      </dsp:nvSpPr>
      <dsp:spPr>
        <a:xfrm>
          <a:off x="1508654" y="3235757"/>
          <a:ext cx="2233099" cy="828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endParaRPr lang="es-CO" sz="1600" kern="1200" dirty="0"/>
        </a:p>
      </dsp:txBody>
      <dsp:txXfrm>
        <a:off x="1508654" y="3235757"/>
        <a:ext cx="2233099" cy="828479"/>
      </dsp:txXfrm>
    </dsp:sp>
    <dsp:sp modelId="{2935220A-CE2C-449A-8C8C-8DE6E90ABD22}">
      <dsp:nvSpPr>
        <dsp:cNvPr id="0" name=""/>
        <dsp:cNvSpPr/>
      </dsp:nvSpPr>
      <dsp:spPr>
        <a:xfrm>
          <a:off x="4421927" y="943687"/>
          <a:ext cx="4146062" cy="2625661"/>
        </a:xfrm>
        <a:prstGeom prst="roundRect">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4A6E552-2C92-4D64-BE74-4BB353FD4A09}">
      <dsp:nvSpPr>
        <dsp:cNvPr id="0" name=""/>
        <dsp:cNvSpPr/>
      </dsp:nvSpPr>
      <dsp:spPr>
        <a:xfrm>
          <a:off x="6334896" y="2925471"/>
          <a:ext cx="2233099" cy="8284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7368" tIns="277368" rIns="277368" bIns="0" numCol="1" spcCol="1270" anchor="t" anchorCtr="0">
          <a:noAutofit/>
        </a:bodyPr>
        <a:lstStyle/>
        <a:p>
          <a:pPr marL="0" lvl="0" indent="0" algn="ctr" defTabSz="1733550">
            <a:lnSpc>
              <a:spcPct val="90000"/>
            </a:lnSpc>
            <a:spcBef>
              <a:spcPct val="0"/>
            </a:spcBef>
            <a:spcAft>
              <a:spcPct val="35000"/>
            </a:spcAft>
            <a:buNone/>
          </a:pPr>
          <a:endParaRPr lang="es-CO" sz="3900" kern="1200" dirty="0"/>
        </a:p>
      </dsp:txBody>
      <dsp:txXfrm>
        <a:off x="6334896" y="2925471"/>
        <a:ext cx="2233099" cy="82847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5122BB-2A3B-4E0C-9D63-C30328125917}">
      <dsp:nvSpPr>
        <dsp:cNvPr id="0" name=""/>
        <dsp:cNvSpPr/>
      </dsp:nvSpPr>
      <dsp:spPr>
        <a:xfrm rot="10800000">
          <a:off x="670030" y="580"/>
          <a:ext cx="6764563" cy="1129502"/>
        </a:xfrm>
        <a:prstGeom prst="homePlate">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8079" tIns="57150" rIns="106680" bIns="57150" numCol="1" spcCol="1270" anchor="ctr" anchorCtr="0">
          <a:noAutofit/>
        </a:bodyPr>
        <a:lstStyle/>
        <a:p>
          <a:pPr marL="0" lvl="0" indent="0" algn="just" defTabSz="666750">
            <a:lnSpc>
              <a:spcPct val="90000"/>
            </a:lnSpc>
            <a:spcBef>
              <a:spcPct val="0"/>
            </a:spcBef>
            <a:spcAft>
              <a:spcPct val="35000"/>
            </a:spcAft>
            <a:buNone/>
          </a:pPr>
          <a:r>
            <a:rPr lang="es-CO" sz="1500" kern="1200" dirty="0">
              <a:solidFill>
                <a:schemeClr val="tx1"/>
              </a:solidFill>
              <a:latin typeface="Arial" panose="020B0604020202020204" pitchFamily="34" charset="0"/>
              <a:cs typeface="Arial" panose="020B0604020202020204" pitchFamily="34" charset="0"/>
            </a:rPr>
            <a:t>La técnica del paralelismo históricamente ha demostrado ser superior frente a la técnica de la bisectriz del ángulo, a través del presente estudio se puede igualmente confirmar lo dicho por la literatura.</a:t>
          </a:r>
          <a:endParaRPr lang="es-CO" sz="1500" kern="1200" dirty="0">
            <a:latin typeface="Arial" panose="020B0604020202020204" pitchFamily="34" charset="0"/>
            <a:cs typeface="Arial" panose="020B0604020202020204" pitchFamily="34" charset="0"/>
          </a:endParaRPr>
        </a:p>
      </dsp:txBody>
      <dsp:txXfrm rot="10800000">
        <a:off x="952405" y="580"/>
        <a:ext cx="6482188" cy="1129502"/>
      </dsp:txXfrm>
    </dsp:sp>
    <dsp:sp modelId="{526C4B05-C84F-4AAE-8AAC-B2F3570C2B01}">
      <dsp:nvSpPr>
        <dsp:cNvPr id="0" name=""/>
        <dsp:cNvSpPr/>
      </dsp:nvSpPr>
      <dsp:spPr>
        <a:xfrm>
          <a:off x="157597" y="28287"/>
          <a:ext cx="1129502" cy="1129502"/>
        </a:xfrm>
        <a:prstGeom prst="ellipse">
          <a:avLst/>
        </a:prstGeom>
        <a:solidFill>
          <a:schemeClr val="accent4">
            <a:tint val="50000"/>
            <a:alpha val="9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D7CBC748-193D-4595-9F0B-A8239C5CD23B}">
      <dsp:nvSpPr>
        <dsp:cNvPr id="0" name=""/>
        <dsp:cNvSpPr/>
      </dsp:nvSpPr>
      <dsp:spPr>
        <a:xfrm rot="10800000">
          <a:off x="734974" y="1467248"/>
          <a:ext cx="6634674" cy="1129502"/>
        </a:xfrm>
        <a:prstGeom prst="homePlate">
          <a:avLst/>
        </a:prstGeom>
        <a:gradFill rotWithShape="0">
          <a:gsLst>
            <a:gs pos="0">
              <a:schemeClr val="accent4">
                <a:alpha val="90000"/>
                <a:hueOff val="0"/>
                <a:satOff val="0"/>
                <a:lumOff val="0"/>
                <a:alphaOff val="-20000"/>
                <a:satMod val="103000"/>
                <a:lumMod val="102000"/>
                <a:tint val="94000"/>
              </a:schemeClr>
            </a:gs>
            <a:gs pos="50000">
              <a:schemeClr val="accent4">
                <a:alpha val="90000"/>
                <a:hueOff val="0"/>
                <a:satOff val="0"/>
                <a:lumOff val="0"/>
                <a:alphaOff val="-20000"/>
                <a:satMod val="110000"/>
                <a:lumMod val="100000"/>
                <a:shade val="100000"/>
              </a:schemeClr>
            </a:gs>
            <a:gs pos="100000">
              <a:schemeClr val="accent4">
                <a:alpha val="90000"/>
                <a:hueOff val="0"/>
                <a:satOff val="0"/>
                <a:lumOff val="0"/>
                <a:alphaOff val="-2000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8079" tIns="57150" rIns="106680" bIns="57150" numCol="1" spcCol="1270" anchor="ctr" anchorCtr="0">
          <a:noAutofit/>
        </a:bodyPr>
        <a:lstStyle/>
        <a:p>
          <a:pPr marL="0" lvl="0" indent="0" algn="just" defTabSz="666750">
            <a:lnSpc>
              <a:spcPct val="90000"/>
            </a:lnSpc>
            <a:spcBef>
              <a:spcPct val="0"/>
            </a:spcBef>
            <a:spcAft>
              <a:spcPct val="35000"/>
            </a:spcAft>
            <a:buNone/>
          </a:pPr>
          <a:r>
            <a:rPr lang="es-CO" sz="1500" kern="1200" dirty="0">
              <a:solidFill>
                <a:schemeClr val="tx1"/>
              </a:solidFill>
              <a:latin typeface="Arial" panose="020B0604020202020204" pitchFamily="34" charset="0"/>
              <a:cs typeface="Arial" panose="020B0604020202020204" pitchFamily="34" charset="0"/>
            </a:rPr>
            <a:t>A partir del presente estudio se puede concluir que con la técnica del paralelismo se logra obtener imágenes radiográficas más concordantes con la realidad que con las imágenes obtenidas con la técnica de la bisectriz del ángulo.</a:t>
          </a:r>
          <a:endParaRPr lang="es-CO" sz="1500" kern="1200" dirty="0">
            <a:latin typeface="Arial" panose="020B0604020202020204" pitchFamily="34" charset="0"/>
            <a:cs typeface="Arial" panose="020B0604020202020204" pitchFamily="34" charset="0"/>
          </a:endParaRPr>
        </a:p>
      </dsp:txBody>
      <dsp:txXfrm rot="10800000">
        <a:off x="1017349" y="1467248"/>
        <a:ext cx="6352299" cy="1129502"/>
      </dsp:txXfrm>
    </dsp:sp>
    <dsp:sp modelId="{0F8D28D6-C776-48C0-A0FF-CD489932185C}">
      <dsp:nvSpPr>
        <dsp:cNvPr id="0" name=""/>
        <dsp:cNvSpPr/>
      </dsp:nvSpPr>
      <dsp:spPr>
        <a:xfrm>
          <a:off x="210887" y="1467248"/>
          <a:ext cx="1129502" cy="1129502"/>
        </a:xfrm>
        <a:prstGeom prst="ellipse">
          <a:avLst/>
        </a:prstGeom>
        <a:solidFill>
          <a:schemeClr val="accent4">
            <a:tint val="50000"/>
            <a:alpha val="90000"/>
            <a:hueOff val="-59283"/>
            <a:satOff val="0"/>
            <a:lumOff val="4274"/>
            <a:alphaOff val="-2000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F7F6B039-04DD-4FA5-9609-3D98EE5A6FFE}">
      <dsp:nvSpPr>
        <dsp:cNvPr id="0" name=""/>
        <dsp:cNvSpPr/>
      </dsp:nvSpPr>
      <dsp:spPr>
        <a:xfrm rot="10800000">
          <a:off x="794154" y="2933916"/>
          <a:ext cx="6517235" cy="1129502"/>
        </a:xfrm>
        <a:prstGeom prst="homePlate">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8079" tIns="57150" rIns="106680" bIns="57150" numCol="1" spcCol="1270" anchor="ctr" anchorCtr="0">
          <a:noAutofit/>
        </a:bodyPr>
        <a:lstStyle/>
        <a:p>
          <a:pPr marL="0" lvl="0" indent="0" algn="just" defTabSz="666750">
            <a:lnSpc>
              <a:spcPct val="90000"/>
            </a:lnSpc>
            <a:spcBef>
              <a:spcPct val="0"/>
            </a:spcBef>
            <a:spcAft>
              <a:spcPct val="35000"/>
            </a:spcAft>
            <a:buNone/>
          </a:pPr>
          <a:r>
            <a:rPr lang="es-CO" sz="1500" kern="1200" dirty="0">
              <a:solidFill>
                <a:schemeClr val="tx1"/>
              </a:solidFill>
              <a:latin typeface="Arial" panose="020B0604020202020204" pitchFamily="34" charset="0"/>
              <a:cs typeface="Arial" panose="020B0604020202020204" pitchFamily="34" charset="0"/>
            </a:rPr>
            <a:t>La técnica del paralelismo es la más acertada para determinar la longitud de los órganos dentarios, por medio de esta  se obtienen radiografías más allegadas a la realidad.</a:t>
          </a:r>
        </a:p>
      </dsp:txBody>
      <dsp:txXfrm rot="10800000">
        <a:off x="1076529" y="2933916"/>
        <a:ext cx="6234860" cy="1129502"/>
      </dsp:txXfrm>
    </dsp:sp>
    <dsp:sp modelId="{5AB9A4B0-719E-4CDA-BFCB-63A29FF29F5E}">
      <dsp:nvSpPr>
        <dsp:cNvPr id="0" name=""/>
        <dsp:cNvSpPr/>
      </dsp:nvSpPr>
      <dsp:spPr>
        <a:xfrm>
          <a:off x="322174" y="2934497"/>
          <a:ext cx="1129502" cy="1129502"/>
        </a:xfrm>
        <a:prstGeom prst="ellipse">
          <a:avLst/>
        </a:prstGeom>
        <a:solidFill>
          <a:schemeClr val="accent4">
            <a:tint val="50000"/>
            <a:alpha val="90000"/>
            <a:hueOff val="-118567"/>
            <a:satOff val="0"/>
            <a:lumOff val="8549"/>
            <a:alphaOff val="-4000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DD762A-2229-4EC9-9319-F1ECBC488815}">
      <dsp:nvSpPr>
        <dsp:cNvPr id="0" name=""/>
        <dsp:cNvSpPr/>
      </dsp:nvSpPr>
      <dsp:spPr>
        <a:xfrm>
          <a:off x="980680" y="39618"/>
          <a:ext cx="5740800" cy="1992376"/>
        </a:xfrm>
        <a:prstGeom prst="rect">
          <a:avLst/>
        </a:prstGeom>
        <a:gradFill rotWithShape="0">
          <a:gsLst>
            <a:gs pos="0">
              <a:schemeClr val="accent4">
                <a:alpha val="90000"/>
                <a:hueOff val="0"/>
                <a:satOff val="0"/>
                <a:lumOff val="0"/>
                <a:alphaOff val="0"/>
                <a:satMod val="103000"/>
                <a:lumMod val="102000"/>
                <a:tint val="94000"/>
              </a:schemeClr>
            </a:gs>
            <a:gs pos="50000">
              <a:schemeClr val="accent4">
                <a:alpha val="90000"/>
                <a:hueOff val="0"/>
                <a:satOff val="0"/>
                <a:lumOff val="0"/>
                <a:alphaOff val="0"/>
                <a:satMod val="110000"/>
                <a:lumMod val="100000"/>
                <a:shade val="100000"/>
              </a:schemeClr>
            </a:gs>
            <a:gs pos="100000">
              <a:schemeClr val="accent4">
                <a:alpha val="9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es-CO" sz="2100" kern="1200" dirty="0">
              <a:solidFill>
                <a:schemeClr val="tx1"/>
              </a:solidFill>
              <a:latin typeface="Arial" panose="020B0604020202020204" pitchFamily="34" charset="0"/>
              <a:cs typeface="Arial" panose="020B0604020202020204" pitchFamily="34" charset="0"/>
            </a:rPr>
            <a:t>Se recomienda el uso de la técnica del paralelismo, también llamada del cono largo o la técnica paralela empleando posicionadores radiográficos para tomar radiografías periapicales convencionales.</a:t>
          </a:r>
        </a:p>
        <a:p>
          <a:pPr marL="0" lvl="0" indent="0" algn="ctr" defTabSz="933450">
            <a:lnSpc>
              <a:spcPct val="90000"/>
            </a:lnSpc>
            <a:spcBef>
              <a:spcPct val="0"/>
            </a:spcBef>
            <a:spcAft>
              <a:spcPct val="35000"/>
            </a:spcAft>
            <a:buNone/>
          </a:pPr>
          <a:endParaRPr lang="es-CO" sz="2100" kern="1200" dirty="0">
            <a:latin typeface="Arial" panose="020B0604020202020204" pitchFamily="34" charset="0"/>
            <a:cs typeface="Arial" panose="020B0604020202020204" pitchFamily="34" charset="0"/>
          </a:endParaRPr>
        </a:p>
      </dsp:txBody>
      <dsp:txXfrm>
        <a:off x="980680" y="39618"/>
        <a:ext cx="5740800" cy="1992376"/>
      </dsp:txXfrm>
    </dsp:sp>
    <dsp:sp modelId="{CB641CE7-51C1-426D-9EF5-11C792AB8820}">
      <dsp:nvSpPr>
        <dsp:cNvPr id="0" name=""/>
        <dsp:cNvSpPr/>
      </dsp:nvSpPr>
      <dsp:spPr>
        <a:xfrm>
          <a:off x="1033893" y="2312973"/>
          <a:ext cx="5713272" cy="1992376"/>
        </a:xfrm>
        <a:prstGeom prst="rect">
          <a:avLst/>
        </a:prstGeom>
        <a:gradFill rotWithShape="0">
          <a:gsLst>
            <a:gs pos="0">
              <a:schemeClr val="accent4">
                <a:alpha val="90000"/>
                <a:hueOff val="0"/>
                <a:satOff val="0"/>
                <a:lumOff val="0"/>
                <a:alphaOff val="-40000"/>
                <a:satMod val="103000"/>
                <a:lumMod val="102000"/>
                <a:tint val="94000"/>
              </a:schemeClr>
            </a:gs>
            <a:gs pos="50000">
              <a:schemeClr val="accent4">
                <a:alpha val="90000"/>
                <a:hueOff val="0"/>
                <a:satOff val="0"/>
                <a:lumOff val="0"/>
                <a:alphaOff val="-40000"/>
                <a:satMod val="110000"/>
                <a:lumMod val="100000"/>
                <a:shade val="100000"/>
              </a:schemeClr>
            </a:gs>
            <a:gs pos="100000">
              <a:schemeClr val="accent4">
                <a:alpha val="90000"/>
                <a:hueOff val="0"/>
                <a:satOff val="0"/>
                <a:lumOff val="0"/>
                <a:alphaOff val="-4000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es-CO" sz="2100" kern="1200" dirty="0">
              <a:solidFill>
                <a:schemeClr val="tx1"/>
              </a:solidFill>
              <a:latin typeface="Arial" panose="020B0604020202020204" pitchFamily="34" charset="0"/>
              <a:cs typeface="Arial" panose="020B0604020202020204" pitchFamily="34" charset="0"/>
            </a:rPr>
            <a:t>Es importante también conocer y saber desarrollar la técnica de la bisectriz del ángulo pues existen ocasiones donde esta técnica debe ser empleada.</a:t>
          </a:r>
          <a:endParaRPr lang="es-CO" sz="2100" kern="1200" dirty="0">
            <a:solidFill>
              <a:schemeClr val="tx1"/>
            </a:solidFill>
            <a:highlight>
              <a:srgbClr val="FFFF00"/>
            </a:highlight>
            <a:latin typeface="Arial" panose="020B0604020202020204" pitchFamily="34" charset="0"/>
            <a:cs typeface="Arial" panose="020B0604020202020204" pitchFamily="34" charset="0"/>
          </a:endParaRPr>
        </a:p>
      </dsp:txBody>
      <dsp:txXfrm>
        <a:off x="1033893" y="2312973"/>
        <a:ext cx="5713272" cy="1992376"/>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F5395D-D002-4B2B-AF46-839D1556F50E}" type="datetimeFigureOut">
              <a:rPr lang="es-CO" smtClean="0"/>
              <a:t>3/08/2018</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5C072C-0117-4F4F-A516-078C8372A52E}" type="slidenum">
              <a:rPr lang="es-CO" smtClean="0"/>
              <a:t>‹Nº›</a:t>
            </a:fld>
            <a:endParaRPr lang="es-CO"/>
          </a:p>
        </p:txBody>
      </p:sp>
    </p:spTree>
    <p:extLst>
      <p:ext uri="{BB962C8B-B14F-4D97-AF65-F5344CB8AC3E}">
        <p14:creationId xmlns:p14="http://schemas.microsoft.com/office/powerpoint/2010/main" val="3185892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2109320-BF4A-4574-8BD8-36469229F4F0}" type="datetime1">
              <a:rPr lang="es-CO" smtClean="0"/>
              <a:t>3/08/2018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3181598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914258B-E2BE-4C90-9586-469D93AF2ABB}" type="datetime1">
              <a:rPr lang="es-CO" smtClean="0"/>
              <a:t>3/08/2018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181348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3B66D4-E8F2-45C2-9B1C-A70669F8CA8E}" type="datetime1">
              <a:rPr lang="es-CO" smtClean="0"/>
              <a:t>3/08/2018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2694971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93538E-E954-4FF5-9826-DD7BC0111D6C}" type="datetime1">
              <a:rPr lang="es-CO" smtClean="0"/>
              <a:t>3/08/2018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121904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C7761E5-D1AB-4730-B036-0A6D31952222}" type="datetime1">
              <a:rPr lang="es-CO" smtClean="0"/>
              <a:t>3/08/2018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3354638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DD8143D-A646-4D07-9056-4A2D3A505630}" type="datetime1">
              <a:rPr lang="es-CO" smtClean="0"/>
              <a:t>3/08/2018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1722994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85629B5-1001-4179-8A68-D81366222807}" type="datetime1">
              <a:rPr lang="es-CO" smtClean="0"/>
              <a:t>3/08/2018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2729001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9EF1FB1-68D6-4FA1-96F9-3F163C155FD6}" type="datetime1">
              <a:rPr lang="es-CO" smtClean="0"/>
              <a:t>3/08/2018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3120610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550526-9659-4BFD-B234-46C54394A252}" type="datetime1">
              <a:rPr lang="es-CO" smtClean="0"/>
              <a:t>3/08/2018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4054250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0F343431-82A6-4B2E-B936-588628457FB9}" type="datetime1">
              <a:rPr lang="es-CO" smtClean="0"/>
              <a:t>3/08/2018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2302543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5E8804A6-F87A-467C-A0EE-65B9C1431205}" type="datetime1">
              <a:rPr lang="es-CO" smtClean="0"/>
              <a:t>3/08/2018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9826A12-ECA5-4A7E-8433-752D245D1C11}" type="slidenum">
              <a:rPr lang="es-CO" smtClean="0"/>
              <a:t>‹Nº›</a:t>
            </a:fld>
            <a:endParaRPr lang="es-CO"/>
          </a:p>
        </p:txBody>
      </p:sp>
    </p:spTree>
    <p:extLst>
      <p:ext uri="{BB962C8B-B14F-4D97-AF65-F5344CB8AC3E}">
        <p14:creationId xmlns:p14="http://schemas.microsoft.com/office/powerpoint/2010/main" val="935707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1334AB-33D7-493E-BBF2-CA8DEC3EDA88}" type="datetime1">
              <a:rPr lang="es-CO" smtClean="0"/>
              <a:t>3/08/2018</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826A12-ECA5-4A7E-8433-752D245D1C11}" type="slidenum">
              <a:rPr lang="es-CO" smtClean="0"/>
              <a:t>‹Nº›</a:t>
            </a:fld>
            <a:endParaRPr lang="es-CO"/>
          </a:p>
        </p:txBody>
      </p:sp>
    </p:spTree>
    <p:extLst>
      <p:ext uri="{BB962C8B-B14F-4D97-AF65-F5344CB8AC3E}">
        <p14:creationId xmlns:p14="http://schemas.microsoft.com/office/powerpoint/2010/main" val="5360456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2.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4.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6.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7.png"/><Relationship Id="rId7" Type="http://schemas.openxmlformats.org/officeDocument/2006/relationships/diagramLayout" Target="../diagrams/layout5.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image" Target="../media/image9.png"/><Relationship Id="rId10" Type="http://schemas.microsoft.com/office/2007/relationships/diagramDrawing" Target="../diagrams/drawing5.xml"/><Relationship Id="rId4" Type="http://schemas.openxmlformats.org/officeDocument/2006/relationships/image" Target="../media/image8.png"/><Relationship Id="rId9" Type="http://schemas.openxmlformats.org/officeDocument/2006/relationships/diagramColors" Target="../diagrams/colors5.xml"/></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7.png"/><Relationship Id="rId7" Type="http://schemas.openxmlformats.org/officeDocument/2006/relationships/diagramLayout" Target="../diagrams/layout6.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6.xml"/><Relationship Id="rId5" Type="http://schemas.openxmlformats.org/officeDocument/2006/relationships/image" Target="../media/image9.png"/><Relationship Id="rId10" Type="http://schemas.microsoft.com/office/2007/relationships/diagramDrawing" Target="../diagrams/drawing6.xml"/><Relationship Id="rId4" Type="http://schemas.openxmlformats.org/officeDocument/2006/relationships/image" Target="../media/image8.png"/><Relationship Id="rId9" Type="http://schemas.openxmlformats.org/officeDocument/2006/relationships/diagramColors" Target="../diagrams/colors6.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image" Target="../media/image7.png"/><Relationship Id="rId7" Type="http://schemas.openxmlformats.org/officeDocument/2006/relationships/diagramLayout" Target="../diagrams/layout7.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image" Target="../media/image9.png"/><Relationship Id="rId10" Type="http://schemas.microsoft.com/office/2007/relationships/diagramDrawing" Target="../diagrams/drawing7.xml"/><Relationship Id="rId4" Type="http://schemas.openxmlformats.org/officeDocument/2006/relationships/image" Target="../media/image8.png"/><Relationship Id="rId9" Type="http://schemas.openxmlformats.org/officeDocument/2006/relationships/diagramColors" Target="../diagrams/colors7.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image" Target="../media/image7.png"/><Relationship Id="rId7" Type="http://schemas.openxmlformats.org/officeDocument/2006/relationships/diagramLayout" Target="../diagrams/layout8.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8.xml"/><Relationship Id="rId5" Type="http://schemas.openxmlformats.org/officeDocument/2006/relationships/image" Target="../media/image9.png"/><Relationship Id="rId10" Type="http://schemas.microsoft.com/office/2007/relationships/diagramDrawing" Target="../diagrams/drawing8.xml"/><Relationship Id="rId4" Type="http://schemas.openxmlformats.org/officeDocument/2006/relationships/image" Target="../media/image8.png"/><Relationship Id="rId9" Type="http://schemas.openxmlformats.org/officeDocument/2006/relationships/diagramColors" Target="../diagrams/colors8.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image" Target="../media/image7.png"/><Relationship Id="rId7" Type="http://schemas.openxmlformats.org/officeDocument/2006/relationships/diagramLayout" Target="../diagrams/layout9.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9.xml"/><Relationship Id="rId5" Type="http://schemas.openxmlformats.org/officeDocument/2006/relationships/image" Target="../media/image9.png"/><Relationship Id="rId10" Type="http://schemas.microsoft.com/office/2007/relationships/diagramDrawing" Target="../diagrams/drawing9.xml"/><Relationship Id="rId4" Type="http://schemas.openxmlformats.org/officeDocument/2006/relationships/image" Target="../media/image8.png"/><Relationship Id="rId9" Type="http://schemas.openxmlformats.org/officeDocument/2006/relationships/diagramColors" Target="../diagrams/colors9.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2.jpg"/><Relationship Id="rId3" Type="http://schemas.openxmlformats.org/officeDocument/2006/relationships/image" Target="../media/image7.png"/><Relationship Id="rId7" Type="http://schemas.openxmlformats.org/officeDocument/2006/relationships/diagramLayout" Target="../diagrams/layout1.xml"/><Relationship Id="rId12"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1.xml"/><Relationship Id="rId11" Type="http://schemas.openxmlformats.org/officeDocument/2006/relationships/image" Target="../media/image10.png"/><Relationship Id="rId5" Type="http://schemas.openxmlformats.org/officeDocument/2006/relationships/image" Target="../media/image9.png"/><Relationship Id="rId10" Type="http://schemas.microsoft.com/office/2007/relationships/diagramDrawing" Target="../diagrams/drawing1.xml"/><Relationship Id="rId4" Type="http://schemas.openxmlformats.org/officeDocument/2006/relationships/image" Target="../media/image8.png"/><Relationship Id="rId9" Type="http://schemas.openxmlformats.org/officeDocument/2006/relationships/diagramColors" Target="../diagrams/colors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2.xml"/><Relationship Id="rId7" Type="http://schemas.openxmlformats.org/officeDocument/2006/relationships/image" Target="../media/image1.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9.png"/><Relationship Id="rId4" Type="http://schemas.openxmlformats.org/officeDocument/2006/relationships/diagramQuickStyle" Target="../diagrams/quickStyle2.xml"/><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3.xml"/><Relationship Id="rId7" Type="http://schemas.openxmlformats.org/officeDocument/2006/relationships/image" Target="../media/image1.e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9.png"/><Relationship Id="rId4" Type="http://schemas.openxmlformats.org/officeDocument/2006/relationships/diagramQuickStyle" Target="../diagrams/quickStyle3.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9.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7.png"/><Relationship Id="rId7" Type="http://schemas.openxmlformats.org/officeDocument/2006/relationships/diagramLayout" Target="../diagrams/layout4.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image" Target="../media/image9.png"/><Relationship Id="rId10" Type="http://schemas.microsoft.com/office/2007/relationships/diagramDrawing" Target="../diagrams/drawing4.xml"/><Relationship Id="rId4" Type="http://schemas.openxmlformats.org/officeDocument/2006/relationships/image" Target="../media/image8.png"/><Relationship Id="rId9" Type="http://schemas.openxmlformats.org/officeDocument/2006/relationships/diagramColors" Target="../diagrams/colors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rcRect/>
          <a:stretch>
            <a:fillRect/>
          </a:stretch>
        </p:blipFill>
        <p:spPr bwMode="auto">
          <a:xfrm>
            <a:off x="4332341" y="1"/>
            <a:ext cx="4825997" cy="6855606"/>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CuadroTexto 7"/>
          <p:cNvSpPr txBox="1">
            <a:spLocks noChangeArrowheads="1"/>
          </p:cNvSpPr>
          <p:nvPr/>
        </p:nvSpPr>
        <p:spPr bwMode="auto">
          <a:xfrm>
            <a:off x="4540921" y="4623602"/>
            <a:ext cx="4386263"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 altLang="es-ES" sz="2000" b="1" dirty="0">
                <a:solidFill>
                  <a:schemeClr val="bg1"/>
                </a:solidFill>
                <a:latin typeface="Century Gothic" panose="020B0502020202020204" pitchFamily="34" charset="0"/>
              </a:rPr>
              <a:t>Universidad de Cartagena </a:t>
            </a:r>
          </a:p>
          <a:p>
            <a:pPr algn="ctr" eaLnBrk="1" hangingPunct="1">
              <a:spcBef>
                <a:spcPct val="0"/>
              </a:spcBef>
              <a:buFontTx/>
              <a:buNone/>
            </a:pPr>
            <a:r>
              <a:rPr lang="es-ES" altLang="es-ES" sz="2000" b="1" dirty="0">
                <a:solidFill>
                  <a:schemeClr val="bg1"/>
                </a:solidFill>
                <a:latin typeface="Century Gothic" panose="020B0502020202020204" pitchFamily="34" charset="0"/>
              </a:rPr>
              <a:t>Facultad de Odontología</a:t>
            </a:r>
          </a:p>
          <a:p>
            <a:pPr algn="ctr" eaLnBrk="1" hangingPunct="1">
              <a:spcBef>
                <a:spcPct val="0"/>
              </a:spcBef>
              <a:buFontTx/>
              <a:buNone/>
            </a:pPr>
            <a:r>
              <a:rPr lang="es-ES" altLang="es-ES" sz="2000" b="1" dirty="0">
                <a:solidFill>
                  <a:schemeClr val="bg1"/>
                </a:solidFill>
                <a:latin typeface="Century Gothic" panose="020B0502020202020204" pitchFamily="34" charset="0"/>
              </a:rPr>
              <a:t>2018</a:t>
            </a:r>
          </a:p>
          <a:p>
            <a:pPr eaLnBrk="1" hangingPunct="1">
              <a:spcBef>
                <a:spcPct val="0"/>
              </a:spcBef>
              <a:buFontTx/>
              <a:buNone/>
            </a:pPr>
            <a:endParaRPr lang="es-ES" altLang="es-ES" sz="2000" b="1" dirty="0">
              <a:solidFill>
                <a:schemeClr val="bg1"/>
              </a:solidFill>
              <a:latin typeface="Century Gothic" panose="020B0502020202020204" pitchFamily="34" charset="0"/>
            </a:endParaRPr>
          </a:p>
          <a:p>
            <a:pPr eaLnBrk="1" hangingPunct="1">
              <a:spcBef>
                <a:spcPct val="0"/>
              </a:spcBef>
              <a:buFontTx/>
              <a:buNone/>
            </a:pPr>
            <a:endParaRPr lang="es-ES" altLang="es-ES" sz="2400" dirty="0">
              <a:solidFill>
                <a:schemeClr val="bg1"/>
              </a:solidFill>
              <a:latin typeface="Century Gothic" panose="020B0502020202020204" pitchFamily="34" charset="0"/>
            </a:endParaRPr>
          </a:p>
        </p:txBody>
      </p:sp>
      <p:pic>
        <p:nvPicPr>
          <p:cNvPr id="2053" name="Imagen 8" descr="SELLOS CERTIFICACIO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5666" y="5987965"/>
            <a:ext cx="1796062" cy="81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Imagen 14"/>
          <p:cNvPicPr>
            <a:picLocks noChangeAspect="1"/>
          </p:cNvPicPr>
          <p:nvPr/>
        </p:nvPicPr>
        <p:blipFill rotWithShape="1">
          <a:blip r:embed="rId4">
            <a:extLst>
              <a:ext uri="{28A0092B-C50C-407E-A947-70E740481C1C}">
                <a14:useLocalDpi xmlns:a14="http://schemas.microsoft.com/office/drawing/2010/main" val="0"/>
              </a:ext>
            </a:extLst>
          </a:blip>
          <a:srcRect l="48684" r="1"/>
          <a:stretch/>
        </p:blipFill>
        <p:spPr bwMode="auto">
          <a:xfrm>
            <a:off x="-1" y="1"/>
            <a:ext cx="3576919" cy="6802256"/>
          </a:xfrm>
          <a:prstGeom prst="rect">
            <a:avLst/>
          </a:prstGeom>
          <a:noFill/>
          <a:ln>
            <a:noFill/>
          </a:ln>
          <a:extLst>
            <a:ext uri="{909E8E84-426E-40DD-AFC4-6F175D3DCCD1}">
              <a14:hiddenFill xmlns:a14="http://schemas.microsoft.com/office/drawing/2010/main">
                <a:solidFill>
                  <a:srgbClr val="FFFFFF">
                    <a:alpha val="5098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Imagen 4" descr="LOGO OFICIAL COLO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234116" y="231775"/>
            <a:ext cx="153987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Conector recto 9"/>
          <p:cNvCxnSpPr>
            <a:cxnSpLocks noChangeShapeType="1"/>
          </p:cNvCxnSpPr>
          <p:nvPr/>
        </p:nvCxnSpPr>
        <p:spPr bwMode="auto">
          <a:xfrm>
            <a:off x="7881939" y="288926"/>
            <a:ext cx="0" cy="5857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2057" name="Imagen 1" descr="MEDALLA-FINAL-01.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904163" y="192089"/>
            <a:ext cx="711200"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Imagen 12"/>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184775" y="146051"/>
            <a:ext cx="941388" cy="858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uadroTexto 7"/>
          <p:cNvSpPr txBox="1">
            <a:spLocks noChangeArrowheads="1"/>
          </p:cNvSpPr>
          <p:nvPr/>
        </p:nvSpPr>
        <p:spPr bwMode="auto">
          <a:xfrm>
            <a:off x="44759" y="2029442"/>
            <a:ext cx="4332341" cy="5474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buNone/>
            </a:pPr>
            <a:r>
              <a:rPr lang="es-CO" baseline="-25000" dirty="0"/>
              <a:t>*</a:t>
            </a:r>
            <a:r>
              <a:rPr lang="es-CO" sz="1400" dirty="0"/>
              <a:t>Odontólogo, Universidad de Cartagena. </a:t>
            </a:r>
          </a:p>
          <a:p>
            <a:pPr algn="ctr">
              <a:buNone/>
            </a:pPr>
            <a:r>
              <a:rPr lang="es-CO" sz="1400" dirty="0"/>
              <a:t>Maestría en Endodoncia. Universidad Autónoma de San Luis Potosí, México. </a:t>
            </a:r>
          </a:p>
          <a:p>
            <a:pPr algn="ctr">
              <a:buNone/>
            </a:pPr>
            <a:r>
              <a:rPr lang="es-CO" sz="1400" dirty="0"/>
              <a:t>Profesor titular de la Facultad de Odontología, Universidad de Cartagena.</a:t>
            </a:r>
          </a:p>
          <a:p>
            <a:pPr>
              <a:buNone/>
            </a:pPr>
            <a:endParaRPr lang="es-CO" sz="1400" b="1" dirty="0"/>
          </a:p>
          <a:p>
            <a:pPr algn="ctr">
              <a:buNone/>
            </a:pPr>
            <a:r>
              <a:rPr lang="es-CO" sz="1400" b="1" dirty="0"/>
              <a:t>** </a:t>
            </a:r>
            <a:r>
              <a:rPr lang="es-CO" sz="1400" dirty="0"/>
              <a:t>Estudiante X Semestre. </a:t>
            </a:r>
          </a:p>
          <a:p>
            <a:pPr algn="ctr">
              <a:buNone/>
            </a:pPr>
            <a:r>
              <a:rPr lang="es-CO" sz="1400" dirty="0"/>
              <a:t>Facultad de Odontología. </a:t>
            </a:r>
          </a:p>
          <a:p>
            <a:pPr algn="ctr">
              <a:buNone/>
            </a:pPr>
            <a:r>
              <a:rPr lang="es-CO" sz="1400" dirty="0"/>
              <a:t>Universidad de Cartagena</a:t>
            </a:r>
          </a:p>
          <a:p>
            <a:pPr algn="ctr">
              <a:buNone/>
            </a:pPr>
            <a:endParaRPr lang="es-CO" sz="1400" dirty="0"/>
          </a:p>
          <a:p>
            <a:pPr algn="ctr">
              <a:buNone/>
            </a:pPr>
            <a:r>
              <a:rPr lang="es-CO" sz="1400" dirty="0"/>
              <a:t>***Odontólogo, Universidad de Cartagena. </a:t>
            </a:r>
          </a:p>
          <a:p>
            <a:pPr algn="ctr">
              <a:buNone/>
            </a:pPr>
            <a:r>
              <a:rPr lang="es-CO" sz="1400" dirty="0" err="1"/>
              <a:t>Periodoncista</a:t>
            </a:r>
            <a:r>
              <a:rPr lang="es-CO" sz="1400" dirty="0"/>
              <a:t>, Pontificia Universidad Javeriana. </a:t>
            </a:r>
          </a:p>
          <a:p>
            <a:pPr algn="ctr">
              <a:buNone/>
            </a:pPr>
            <a:r>
              <a:rPr lang="es-CO" sz="1400" dirty="0"/>
              <a:t>Doctor en Ciencias Biomédicas, Universidad de Cartagena. </a:t>
            </a:r>
          </a:p>
          <a:p>
            <a:pPr algn="ctr">
              <a:buNone/>
            </a:pPr>
            <a:r>
              <a:rPr lang="es-CO" sz="1400" dirty="0"/>
              <a:t>Profesor de la Facultad de Odontología, Universidad de Cartagena.</a:t>
            </a:r>
          </a:p>
          <a:p>
            <a:pPr algn="ctr">
              <a:buNone/>
            </a:pPr>
            <a:r>
              <a:rPr lang="es-CO" sz="1400" dirty="0"/>
              <a:t> Director del Grupo GITOUC.</a:t>
            </a:r>
          </a:p>
          <a:p>
            <a:pPr algn="ctr">
              <a:buNone/>
            </a:pPr>
            <a:endParaRPr lang="es-CO" sz="1400" dirty="0"/>
          </a:p>
          <a:p>
            <a:pPr algn="ctr">
              <a:buNone/>
            </a:pPr>
            <a:endParaRPr lang="es-CO" sz="1400" dirty="0"/>
          </a:p>
          <a:p>
            <a:pPr>
              <a:buNone/>
            </a:pPr>
            <a:endParaRPr lang="es-CO" sz="1600" dirty="0"/>
          </a:p>
          <a:p>
            <a:pPr>
              <a:spcBef>
                <a:spcPct val="0"/>
              </a:spcBef>
              <a:buNone/>
            </a:pPr>
            <a:endParaRPr lang="es-ES" altLang="es-ES" sz="1800" dirty="0">
              <a:latin typeface="Century Gothic" panose="020B0502020202020204" pitchFamily="34" charset="0"/>
            </a:endParaRPr>
          </a:p>
        </p:txBody>
      </p:sp>
      <p:sp>
        <p:nvSpPr>
          <p:cNvPr id="12" name="Título 1"/>
          <p:cNvSpPr txBox="1">
            <a:spLocks/>
          </p:cNvSpPr>
          <p:nvPr/>
        </p:nvSpPr>
        <p:spPr>
          <a:xfrm>
            <a:off x="4629823" y="919163"/>
            <a:ext cx="4297361" cy="17383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s-CO" sz="2400" b="1" dirty="0">
              <a:latin typeface="Arial" panose="020B0604020202020204" pitchFamily="34" charset="0"/>
              <a:cs typeface="Arial" panose="020B0604020202020204" pitchFamily="34" charset="0"/>
            </a:endParaRPr>
          </a:p>
        </p:txBody>
      </p:sp>
      <p:sp>
        <p:nvSpPr>
          <p:cNvPr id="13" name="CuadroTexto 7"/>
          <p:cNvSpPr txBox="1">
            <a:spLocks noChangeArrowheads="1"/>
          </p:cNvSpPr>
          <p:nvPr/>
        </p:nvSpPr>
        <p:spPr bwMode="auto">
          <a:xfrm>
            <a:off x="4481390" y="3139237"/>
            <a:ext cx="4386263"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 altLang="es-ES" sz="2000" b="1" dirty="0">
                <a:solidFill>
                  <a:schemeClr val="bg1"/>
                </a:solidFill>
                <a:latin typeface="Century Gothic" panose="020B0502020202020204" pitchFamily="34" charset="0"/>
              </a:rPr>
              <a:t>*Jacobo Iván Ramos Manotas</a:t>
            </a:r>
          </a:p>
          <a:p>
            <a:pPr algn="ctr" eaLnBrk="1" hangingPunct="1">
              <a:spcBef>
                <a:spcPct val="0"/>
              </a:spcBef>
              <a:buFontTx/>
              <a:buNone/>
            </a:pPr>
            <a:r>
              <a:rPr lang="es-ES" altLang="es-ES" sz="2000" b="1" dirty="0">
                <a:solidFill>
                  <a:schemeClr val="bg1"/>
                </a:solidFill>
                <a:latin typeface="Century Gothic" panose="020B0502020202020204" pitchFamily="34" charset="0"/>
              </a:rPr>
              <a:t>**Zara Pérez Quiñones</a:t>
            </a:r>
          </a:p>
          <a:p>
            <a:pPr algn="ctr" eaLnBrk="1" hangingPunct="1">
              <a:spcBef>
                <a:spcPct val="0"/>
              </a:spcBef>
              <a:buFontTx/>
              <a:buNone/>
            </a:pPr>
            <a:r>
              <a:rPr lang="es-ES" altLang="es-ES" sz="2000" b="1" dirty="0">
                <a:solidFill>
                  <a:schemeClr val="bg1"/>
                </a:solidFill>
                <a:latin typeface="Century Gothic" panose="020B0502020202020204" pitchFamily="34" charset="0"/>
              </a:rPr>
              <a:t>***Antonio José Díaz Caballero</a:t>
            </a:r>
          </a:p>
          <a:p>
            <a:pPr eaLnBrk="1" hangingPunct="1">
              <a:spcBef>
                <a:spcPct val="0"/>
              </a:spcBef>
              <a:buFontTx/>
              <a:buNone/>
            </a:pPr>
            <a:endParaRPr lang="es-ES" altLang="es-ES" sz="2000" b="1" dirty="0">
              <a:solidFill>
                <a:schemeClr val="bg1"/>
              </a:solidFill>
              <a:latin typeface="Century Gothic" panose="020B0502020202020204" pitchFamily="34" charset="0"/>
            </a:endParaRPr>
          </a:p>
          <a:p>
            <a:pPr eaLnBrk="1" hangingPunct="1">
              <a:spcBef>
                <a:spcPct val="0"/>
              </a:spcBef>
              <a:buFontTx/>
              <a:buNone/>
            </a:pPr>
            <a:endParaRPr lang="es-ES" altLang="es-ES" sz="2400" dirty="0">
              <a:solidFill>
                <a:schemeClr val="bg1"/>
              </a:solidFill>
              <a:latin typeface="Century Gothic" panose="020B0502020202020204" pitchFamily="34" charset="0"/>
            </a:endParaRPr>
          </a:p>
        </p:txBody>
      </p:sp>
      <p:sp>
        <p:nvSpPr>
          <p:cNvPr id="3" name="Rectángulo 2">
            <a:extLst>
              <a:ext uri="{FF2B5EF4-FFF2-40B4-BE49-F238E27FC236}">
                <a16:creationId xmlns:a16="http://schemas.microsoft.com/office/drawing/2014/main" id="{876D997D-719F-4EA3-8371-C6264F55BA1E}"/>
              </a:ext>
            </a:extLst>
          </p:cNvPr>
          <p:cNvSpPr/>
          <p:nvPr/>
        </p:nvSpPr>
        <p:spPr>
          <a:xfrm>
            <a:off x="4492503" y="1356437"/>
            <a:ext cx="4572000" cy="1346010"/>
          </a:xfrm>
          <a:prstGeom prst="rect">
            <a:avLst/>
          </a:prstGeom>
        </p:spPr>
        <p:txBody>
          <a:bodyPr>
            <a:spAutoFit/>
          </a:bodyPr>
          <a:lstStyle/>
          <a:p>
            <a:pPr algn="ctr">
              <a:lnSpc>
                <a:spcPct val="115000"/>
              </a:lnSpc>
              <a:spcAft>
                <a:spcPts val="1000"/>
              </a:spcAft>
            </a:pPr>
            <a:r>
              <a:rPr lang="es-CO" b="1" dirty="0">
                <a:latin typeface="Arial" panose="020B0604020202020204" pitchFamily="34" charset="0"/>
                <a:ea typeface="Calibri" panose="020F0502020204030204" pitchFamily="34" charset="0"/>
                <a:cs typeface="Times New Roman" panose="02020603050405020304" pitchFamily="18" charset="0"/>
              </a:rPr>
              <a:t>CONCORDANCIA ENTRE DOS TÉCNICAS RADIOGRÁFICAS PARA DETERMINAR LA LONGITUD REAL DE LOS ÓRGANOS DENTARIOS</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Marcador de número de diapositiva 1">
            <a:extLst>
              <a:ext uri="{FF2B5EF4-FFF2-40B4-BE49-F238E27FC236}">
                <a16:creationId xmlns:a16="http://schemas.microsoft.com/office/drawing/2014/main" id="{21F87103-97DC-4E27-A929-9B213BBC55DC}"/>
              </a:ext>
            </a:extLst>
          </p:cNvPr>
          <p:cNvSpPr>
            <a:spLocks noGrp="1"/>
          </p:cNvSpPr>
          <p:nvPr>
            <p:ph type="sldNum" sz="quarter" idx="12"/>
          </p:nvPr>
        </p:nvSpPr>
        <p:spPr>
          <a:xfrm>
            <a:off x="6935666" y="6330144"/>
            <a:ext cx="2057400" cy="365125"/>
          </a:xfrm>
        </p:spPr>
        <p:txBody>
          <a:bodyPr/>
          <a:lstStyle/>
          <a:p>
            <a:fld id="{59826A12-ECA5-4A7E-8433-752D245D1C11}" type="slidenum">
              <a:rPr lang="es-CO" smtClean="0"/>
              <a:t>1</a:t>
            </a:fld>
            <a:endParaRPr lang="es-CO" dirty="0"/>
          </a:p>
        </p:txBody>
      </p:sp>
    </p:spTree>
    <p:extLst>
      <p:ext uri="{BB962C8B-B14F-4D97-AF65-F5344CB8AC3E}">
        <p14:creationId xmlns:p14="http://schemas.microsoft.com/office/powerpoint/2010/main" val="4229149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8126"/>
            <a:ext cx="7886700" cy="1325563"/>
          </a:xfrm>
        </p:spPr>
        <p:txBody>
          <a:bodyPr>
            <a:normAutofit/>
          </a:bodyPr>
          <a:lstStyle/>
          <a:p>
            <a:pPr algn="ctr"/>
            <a:r>
              <a:rPr lang="es-CO" dirty="0">
                <a:latin typeface="Arial" panose="020B0604020202020204" pitchFamily="34" charset="0"/>
                <a:cs typeface="Arial" panose="020B0604020202020204" pitchFamily="34" charset="0"/>
              </a:rPr>
              <a:t>RESULTADOS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ángulo: esquinas redondeadas 10">
            <a:extLst>
              <a:ext uri="{FF2B5EF4-FFF2-40B4-BE49-F238E27FC236}">
                <a16:creationId xmlns:a16="http://schemas.microsoft.com/office/drawing/2014/main" id="{F335EF75-2EFB-4B81-980B-78DB8249C1D1}"/>
              </a:ext>
            </a:extLst>
          </p:cNvPr>
          <p:cNvSpPr/>
          <p:nvPr/>
        </p:nvSpPr>
        <p:spPr>
          <a:xfrm>
            <a:off x="628650" y="1423689"/>
            <a:ext cx="3976254" cy="2302019"/>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just"/>
            <a:r>
              <a:rPr lang="es-CO" dirty="0">
                <a:solidFill>
                  <a:schemeClr val="tx1"/>
                </a:solidFill>
                <a:latin typeface="Arial" panose="020B0604020202020204" pitchFamily="34" charset="0"/>
                <a:cs typeface="Arial" panose="020B0604020202020204" pitchFamily="34" charset="0"/>
              </a:rPr>
              <a:t>La estadística descriptiva determinó que la media de las mediciones fue de </a:t>
            </a:r>
          </a:p>
          <a:p>
            <a:pPr algn="just"/>
            <a:endParaRPr lang="es-CO"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19,56 para LRP</a:t>
            </a:r>
          </a:p>
          <a:p>
            <a:pPr marL="285750" indent="-285750" algn="ctr">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19,25 para LRB</a:t>
            </a:r>
          </a:p>
          <a:p>
            <a:pPr marL="285750" indent="-285750" algn="ctr">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19,83 para LR</a:t>
            </a:r>
          </a:p>
        </p:txBody>
      </p:sp>
      <p:sp>
        <p:nvSpPr>
          <p:cNvPr id="14" name="Rectángulo: esquinas redondeadas 13">
            <a:extLst>
              <a:ext uri="{FF2B5EF4-FFF2-40B4-BE49-F238E27FC236}">
                <a16:creationId xmlns:a16="http://schemas.microsoft.com/office/drawing/2014/main" id="{93A6FEF6-DF21-4A3C-B296-CF675CEC1BB3}"/>
              </a:ext>
            </a:extLst>
          </p:cNvPr>
          <p:cNvSpPr/>
          <p:nvPr/>
        </p:nvSpPr>
        <p:spPr>
          <a:xfrm>
            <a:off x="4749805" y="2908443"/>
            <a:ext cx="3920837" cy="2479963"/>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just"/>
            <a:endParaRPr lang="es-CO" dirty="0">
              <a:solidFill>
                <a:schemeClr val="tx1"/>
              </a:solidFill>
            </a:endParaRPr>
          </a:p>
          <a:p>
            <a:pPr algn="just"/>
            <a:endParaRPr lang="es-CO" dirty="0">
              <a:solidFill>
                <a:schemeClr val="tx1"/>
              </a:solidFill>
            </a:endParaRPr>
          </a:p>
          <a:p>
            <a:pPr algn="just"/>
            <a:endParaRPr lang="es-CO" dirty="0">
              <a:solidFill>
                <a:schemeClr val="tx1"/>
              </a:solidFill>
            </a:endParaRPr>
          </a:p>
          <a:p>
            <a:pPr algn="just"/>
            <a:endParaRPr lang="es-CO" dirty="0">
              <a:solidFill>
                <a:schemeClr val="tx1"/>
              </a:solidFill>
            </a:endParaRPr>
          </a:p>
          <a:p>
            <a:pPr algn="just"/>
            <a:endParaRPr lang="es-CO" dirty="0">
              <a:solidFill>
                <a:schemeClr val="tx1"/>
              </a:solidFill>
              <a:latin typeface="Arial" panose="020B0604020202020204" pitchFamily="34" charset="0"/>
              <a:cs typeface="Arial" panose="020B0604020202020204" pitchFamily="34" charset="0"/>
            </a:endParaRPr>
          </a:p>
          <a:p>
            <a:pPr algn="just"/>
            <a:r>
              <a:rPr lang="es-CO" dirty="0">
                <a:solidFill>
                  <a:schemeClr val="tx1"/>
                </a:solidFill>
                <a:latin typeface="Arial" panose="020B0604020202020204" pitchFamily="34" charset="0"/>
                <a:cs typeface="Arial" panose="020B0604020202020204" pitchFamily="34" charset="0"/>
              </a:rPr>
              <a:t>El test de Shapiro </a:t>
            </a:r>
            <a:r>
              <a:rPr lang="es-CO" dirty="0" err="1">
                <a:solidFill>
                  <a:schemeClr val="tx1"/>
                </a:solidFill>
                <a:latin typeface="Arial" panose="020B0604020202020204" pitchFamily="34" charset="0"/>
                <a:cs typeface="Arial" panose="020B0604020202020204" pitchFamily="34" charset="0"/>
              </a:rPr>
              <a:t>Wilk</a:t>
            </a:r>
            <a:r>
              <a:rPr lang="es-CO" dirty="0">
                <a:solidFill>
                  <a:schemeClr val="tx1"/>
                </a:solidFill>
                <a:latin typeface="Arial" panose="020B0604020202020204" pitchFamily="34" charset="0"/>
                <a:cs typeface="Arial" panose="020B0604020202020204" pitchFamily="34" charset="0"/>
              </a:rPr>
              <a:t> determinó que existe normalidad en los datos</a:t>
            </a:r>
          </a:p>
          <a:p>
            <a:pPr algn="just"/>
            <a:endParaRPr lang="es-CO" dirty="0">
              <a:solidFill>
                <a:schemeClr val="tx1"/>
              </a:solidFill>
              <a:latin typeface="Arial" panose="020B0604020202020204" pitchFamily="34" charset="0"/>
              <a:cs typeface="Arial" panose="020B0604020202020204" pitchFamily="34" charset="0"/>
            </a:endParaRPr>
          </a:p>
          <a:p>
            <a:pPr marL="285750" indent="-285750" algn="ctr">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LRP: 0,957</a:t>
            </a:r>
          </a:p>
          <a:p>
            <a:pPr marL="285750" indent="-285750" algn="ctr">
              <a:buFont typeface="Arial" panose="020B0604020202020204" pitchFamily="34" charset="0"/>
              <a:buChar char="•"/>
            </a:pPr>
            <a:r>
              <a:rPr lang="es-CO" dirty="0">
                <a:solidFill>
                  <a:schemeClr val="tx1"/>
                </a:solidFill>
                <a:latin typeface="Arial" panose="020B0604020202020204" pitchFamily="34" charset="0"/>
                <a:ea typeface="Calibri" panose="020F0502020204030204" pitchFamily="34" charset="0"/>
                <a:cs typeface="Arial" panose="020B0604020202020204" pitchFamily="34" charset="0"/>
              </a:rPr>
              <a:t>LRB: </a:t>
            </a:r>
            <a:r>
              <a:rPr lang="es-CO" dirty="0">
                <a:solidFill>
                  <a:schemeClr val="tx1"/>
                </a:solidFill>
                <a:latin typeface="Arial" panose="020B0604020202020204" pitchFamily="34" charset="0"/>
                <a:cs typeface="Arial" panose="020B0604020202020204" pitchFamily="34" charset="0"/>
              </a:rPr>
              <a:t>0,978</a:t>
            </a:r>
          </a:p>
          <a:p>
            <a:pPr marL="285750" indent="-285750" algn="ctr">
              <a:buFont typeface="Arial" panose="020B0604020202020204" pitchFamily="34" charset="0"/>
              <a:buChar char="•"/>
            </a:pPr>
            <a:r>
              <a:rPr lang="es-CO" dirty="0">
                <a:solidFill>
                  <a:schemeClr val="tx1"/>
                </a:solidFill>
                <a:latin typeface="Arial" panose="020B0604020202020204" pitchFamily="34" charset="0"/>
                <a:ea typeface="Calibri" panose="020F0502020204030204" pitchFamily="34" charset="0"/>
                <a:cs typeface="Arial" panose="020B0604020202020204" pitchFamily="34" charset="0"/>
              </a:rPr>
              <a:t>LR: </a:t>
            </a:r>
            <a:r>
              <a:rPr lang="es-CO" dirty="0">
                <a:solidFill>
                  <a:schemeClr val="tx1"/>
                </a:solidFill>
                <a:latin typeface="Arial" panose="020B0604020202020204" pitchFamily="34" charset="0"/>
                <a:cs typeface="Arial" panose="020B0604020202020204" pitchFamily="34" charset="0"/>
              </a:rPr>
              <a:t>0,930</a:t>
            </a:r>
            <a:endParaRPr lang="es-CO"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285750" indent="-285750" algn="ctr">
              <a:buFont typeface="Arial" panose="020B0604020202020204" pitchFamily="34" charset="0"/>
              <a:buChar char="•"/>
            </a:pPr>
            <a:endParaRPr lang="es-CO"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gn="ctr">
              <a:buFont typeface="Arial" panose="020B0604020202020204" pitchFamily="34" charset="0"/>
              <a:buChar char="•"/>
            </a:pPr>
            <a:endParaRPr lang="es-CO"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lgn="ctr">
              <a:buFont typeface="Arial" panose="020B0604020202020204" pitchFamily="34" charset="0"/>
              <a:buChar char="•"/>
            </a:pPr>
            <a:endParaRPr lang="es-CO" dirty="0">
              <a:solidFill>
                <a:schemeClr val="tx1"/>
              </a:solidFill>
            </a:endParaRPr>
          </a:p>
          <a:p>
            <a:pPr algn="ctr"/>
            <a:endParaRPr lang="es-CO" dirty="0"/>
          </a:p>
          <a:p>
            <a:pPr algn="ctr"/>
            <a:endParaRPr lang="es-CO" dirty="0"/>
          </a:p>
          <a:p>
            <a:pPr algn="ctr"/>
            <a:endParaRPr lang="es-CO" dirty="0"/>
          </a:p>
        </p:txBody>
      </p:sp>
      <p:sp>
        <p:nvSpPr>
          <p:cNvPr id="15" name="Marcador de número de diapositiva 14">
            <a:extLst>
              <a:ext uri="{FF2B5EF4-FFF2-40B4-BE49-F238E27FC236}">
                <a16:creationId xmlns:a16="http://schemas.microsoft.com/office/drawing/2014/main" id="{64A5CD66-69FB-44A7-8928-6AC1B0E98D30}"/>
              </a:ext>
            </a:extLst>
          </p:cNvPr>
          <p:cNvSpPr>
            <a:spLocks noGrp="1"/>
          </p:cNvSpPr>
          <p:nvPr>
            <p:ph type="sldNum" sz="quarter" idx="12"/>
          </p:nvPr>
        </p:nvSpPr>
        <p:spPr>
          <a:xfrm>
            <a:off x="6865945" y="6492875"/>
            <a:ext cx="2057400" cy="365125"/>
          </a:xfrm>
        </p:spPr>
        <p:txBody>
          <a:bodyPr/>
          <a:lstStyle/>
          <a:p>
            <a:fld id="{59826A12-ECA5-4A7E-8433-752D245D1C11}" type="slidenum">
              <a:rPr lang="es-CO" smtClean="0"/>
              <a:t>10</a:t>
            </a:fld>
            <a:endParaRPr lang="es-CO" dirty="0"/>
          </a:p>
        </p:txBody>
      </p:sp>
    </p:spTree>
    <p:extLst>
      <p:ext uri="{BB962C8B-B14F-4D97-AF65-F5344CB8AC3E}">
        <p14:creationId xmlns:p14="http://schemas.microsoft.com/office/powerpoint/2010/main" val="2737594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8126"/>
            <a:ext cx="7886700" cy="1325563"/>
          </a:xfrm>
        </p:spPr>
        <p:txBody>
          <a:bodyPr>
            <a:normAutofit/>
          </a:bodyPr>
          <a:lstStyle/>
          <a:p>
            <a:pPr algn="ctr"/>
            <a:r>
              <a:rPr lang="es-CO" dirty="0">
                <a:latin typeface="Arial" panose="020B0604020202020204" pitchFamily="34" charset="0"/>
                <a:cs typeface="Arial" panose="020B0604020202020204" pitchFamily="34" charset="0"/>
              </a:rPr>
              <a:t>RESULTADOS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a:extLst>
              <a:ext uri="{FF2B5EF4-FFF2-40B4-BE49-F238E27FC236}">
                <a16:creationId xmlns:a16="http://schemas.microsoft.com/office/drawing/2014/main" id="{88D7A45C-FA46-463A-9924-938B255E27F0}"/>
              </a:ext>
            </a:extLst>
          </p:cNvPr>
          <p:cNvSpPr/>
          <p:nvPr/>
        </p:nvSpPr>
        <p:spPr>
          <a:xfrm>
            <a:off x="820737" y="1126348"/>
            <a:ext cx="7694613" cy="1477328"/>
          </a:xfrm>
          <a:prstGeom prst="rect">
            <a:avLst/>
          </a:prstGeom>
        </p:spPr>
        <p:txBody>
          <a:bodyPr wrap="square">
            <a:spAutoFit/>
          </a:bodyPr>
          <a:lstStyle/>
          <a:p>
            <a:pPr marL="285750" indent="-285750" algn="just">
              <a:buFont typeface="Arial" panose="020B0604020202020204" pitchFamily="34" charset="0"/>
              <a:buChar char="•"/>
            </a:pPr>
            <a:r>
              <a:rPr lang="es-CO" dirty="0">
                <a:latin typeface="Arial" panose="020B0604020202020204" pitchFamily="34" charset="0"/>
                <a:ea typeface="Calibri" panose="020F0502020204030204" pitchFamily="34" charset="0"/>
                <a:cs typeface="Arial" panose="020B0604020202020204" pitchFamily="34" charset="0"/>
              </a:rPr>
              <a:t>Concordancia sustancial entre la longitud real y la longitud radiográfica con técnica paralela </a:t>
            </a:r>
          </a:p>
          <a:p>
            <a:pPr marL="285750" indent="-285750" algn="just">
              <a:buFont typeface="Arial" panose="020B0604020202020204" pitchFamily="34" charset="0"/>
              <a:buChar char="•"/>
            </a:pPr>
            <a:r>
              <a:rPr lang="es-CO" dirty="0">
                <a:latin typeface="Arial" panose="020B0604020202020204" pitchFamily="34" charset="0"/>
                <a:ea typeface="Calibri" panose="020F0502020204030204" pitchFamily="34" charset="0"/>
                <a:cs typeface="Arial" panose="020B0604020202020204" pitchFamily="34" charset="0"/>
              </a:rPr>
              <a:t>Concordancia pobre entre la longitud real y la longitud radiográfica con técnica de la bisectriz del ángulo </a:t>
            </a:r>
          </a:p>
          <a:p>
            <a:pPr marL="285750" indent="-285750" algn="just">
              <a:buFont typeface="Arial" panose="020B0604020202020204" pitchFamily="34" charset="0"/>
              <a:buChar char="•"/>
            </a:pPr>
            <a:r>
              <a:rPr lang="es-CO" dirty="0">
                <a:latin typeface="Arial" panose="020B0604020202020204" pitchFamily="34" charset="0"/>
                <a:ea typeface="Calibri" panose="020F0502020204030204" pitchFamily="34" charset="0"/>
                <a:cs typeface="Arial" panose="020B0604020202020204" pitchFamily="34" charset="0"/>
              </a:rPr>
              <a:t>Concordancia pobre entre ambas técnicas radiográficas</a:t>
            </a:r>
            <a:endParaRPr lang="es-CO" dirty="0">
              <a:latin typeface="Arial" panose="020B0604020202020204" pitchFamily="34" charset="0"/>
              <a:cs typeface="Arial" panose="020B0604020202020204" pitchFamily="34" charset="0"/>
            </a:endParaRPr>
          </a:p>
        </p:txBody>
      </p:sp>
      <p:pic>
        <p:nvPicPr>
          <p:cNvPr id="10" name="Imagen 9">
            <a:extLst>
              <a:ext uri="{FF2B5EF4-FFF2-40B4-BE49-F238E27FC236}">
                <a16:creationId xmlns:a16="http://schemas.microsoft.com/office/drawing/2014/main" id="{508EB675-530A-4588-910A-11450CFD5A9D}"/>
              </a:ext>
            </a:extLst>
          </p:cNvPr>
          <p:cNvPicPr>
            <a:picLocks noChangeAspect="1"/>
          </p:cNvPicPr>
          <p:nvPr/>
        </p:nvPicPr>
        <p:blipFill>
          <a:blip r:embed="rId6"/>
          <a:stretch>
            <a:fillRect/>
          </a:stretch>
        </p:blipFill>
        <p:spPr>
          <a:xfrm>
            <a:off x="1325598" y="2884582"/>
            <a:ext cx="6492803" cy="1999661"/>
          </a:xfrm>
          <a:prstGeom prst="rect">
            <a:avLst/>
          </a:prstGeom>
        </p:spPr>
      </p:pic>
      <p:sp>
        <p:nvSpPr>
          <p:cNvPr id="12" name="Rectángulo 11">
            <a:extLst>
              <a:ext uri="{FF2B5EF4-FFF2-40B4-BE49-F238E27FC236}">
                <a16:creationId xmlns:a16="http://schemas.microsoft.com/office/drawing/2014/main" id="{10713C4A-E20C-4FE3-B3F7-810ADC19AF2D}"/>
              </a:ext>
            </a:extLst>
          </p:cNvPr>
          <p:cNvSpPr/>
          <p:nvPr/>
        </p:nvSpPr>
        <p:spPr>
          <a:xfrm>
            <a:off x="820737" y="4843416"/>
            <a:ext cx="7337716" cy="675249"/>
          </a:xfrm>
          <a:prstGeom prst="rect">
            <a:avLst/>
          </a:prstGeom>
        </p:spPr>
        <p:txBody>
          <a:bodyPr wrap="square">
            <a:spAutoFit/>
          </a:bodyPr>
          <a:lstStyle/>
          <a:p>
            <a:pPr algn="ctr">
              <a:lnSpc>
                <a:spcPct val="107000"/>
              </a:lnSpc>
              <a:spcAft>
                <a:spcPts val="0"/>
              </a:spcAft>
            </a:pPr>
            <a:r>
              <a:rPr lang="es-CO" sz="1200" b="1" dirty="0">
                <a:latin typeface="Arial" panose="020B0604020202020204" pitchFamily="34" charset="0"/>
                <a:ea typeface="Calibri" panose="020F0502020204030204" pitchFamily="34" charset="0"/>
                <a:cs typeface="Times New Roman" panose="02020603050405020304" pitchFamily="18" charset="0"/>
              </a:rPr>
              <a:t>Tabla 1.</a:t>
            </a:r>
            <a:r>
              <a:rPr lang="es-CO" sz="1200" dirty="0">
                <a:latin typeface="Arial" panose="020B0604020202020204" pitchFamily="34" charset="0"/>
                <a:ea typeface="Calibri" panose="020F0502020204030204" pitchFamily="34" charset="0"/>
                <a:cs typeface="Times New Roman" panose="02020603050405020304" pitchFamily="18" charset="0"/>
              </a:rPr>
              <a:t> Concordancia global obtenida entre los métodos radiográficos y sus mediciones reales. </a:t>
            </a:r>
            <a:r>
              <a:rPr lang="es-CO" sz="1200" b="1" dirty="0" err="1">
                <a:latin typeface="Arial" panose="020B0604020202020204" pitchFamily="34" charset="0"/>
                <a:ea typeface="Calibri" panose="020F0502020204030204" pitchFamily="34" charset="0"/>
                <a:cs typeface="Times New Roman" panose="02020603050405020304" pitchFamily="18" charset="0"/>
              </a:rPr>
              <a:t>Cb</a:t>
            </a:r>
            <a:r>
              <a:rPr lang="es-CO" sz="1200" b="1" dirty="0">
                <a:latin typeface="Arial" panose="020B0604020202020204" pitchFamily="34" charset="0"/>
                <a:ea typeface="Calibri" panose="020F0502020204030204" pitchFamily="34" charset="0"/>
                <a:cs typeface="Times New Roman" panose="02020603050405020304" pitchFamily="18" charset="0"/>
              </a:rPr>
              <a:t>:</a:t>
            </a:r>
            <a:r>
              <a:rPr lang="es-CO" sz="1200" dirty="0">
                <a:latin typeface="Arial" panose="020B0604020202020204" pitchFamily="34" charset="0"/>
                <a:ea typeface="Calibri" panose="020F0502020204030204" pitchFamily="34" charset="0"/>
                <a:cs typeface="Times New Roman" panose="02020603050405020304" pitchFamily="18" charset="0"/>
              </a:rPr>
              <a:t> coeficiente de corrección del sesgo. </a:t>
            </a:r>
            <a:r>
              <a:rPr lang="es-CO" sz="1200" b="1" dirty="0">
                <a:latin typeface="Arial" panose="020B0604020202020204" pitchFamily="34" charset="0"/>
                <a:ea typeface="Calibri" panose="020F0502020204030204" pitchFamily="34" charset="0"/>
                <a:cs typeface="Times New Roman" panose="02020603050405020304" pitchFamily="18" charset="0"/>
              </a:rPr>
              <a:t>ρ © :</a:t>
            </a:r>
            <a:r>
              <a:rPr lang="es-CO" sz="1200" dirty="0">
                <a:latin typeface="Arial" panose="020B0604020202020204" pitchFamily="34" charset="0"/>
                <a:ea typeface="Calibri" panose="020F0502020204030204" pitchFamily="34" charset="0"/>
                <a:cs typeface="Times New Roman" panose="02020603050405020304" pitchFamily="18" charset="0"/>
              </a:rPr>
              <a:t> coeficiente de correlación y concordancia de Lin. </a:t>
            </a:r>
            <a:r>
              <a:rPr lang="es-CO" sz="1200" b="1" dirty="0">
                <a:latin typeface="Arial" panose="020B0604020202020204" pitchFamily="34" charset="0"/>
                <a:ea typeface="Calibri" panose="020F0502020204030204" pitchFamily="34" charset="0"/>
                <a:cs typeface="Times New Roman" panose="02020603050405020304" pitchFamily="18" charset="0"/>
              </a:rPr>
              <a:t>N:</a:t>
            </a:r>
            <a:r>
              <a:rPr lang="es-CO" sz="1200" dirty="0">
                <a:latin typeface="Arial" panose="020B0604020202020204" pitchFamily="34" charset="0"/>
                <a:ea typeface="Calibri" panose="020F0502020204030204" pitchFamily="34" charset="0"/>
                <a:cs typeface="Times New Roman" panose="02020603050405020304" pitchFamily="18" charset="0"/>
              </a:rPr>
              <a:t> tamaño de la muestra. </a:t>
            </a:r>
            <a:r>
              <a:rPr lang="es-CO" sz="1200" b="1" dirty="0">
                <a:latin typeface="Arial" panose="020B0604020202020204" pitchFamily="34" charset="0"/>
                <a:ea typeface="Calibri" panose="020F0502020204030204" pitchFamily="34" charset="0"/>
                <a:cs typeface="Times New Roman" panose="02020603050405020304" pitchFamily="18" charset="0"/>
              </a:rPr>
              <a:t>IC 95 %:</a:t>
            </a:r>
            <a:r>
              <a:rPr lang="es-CO" sz="1200" dirty="0">
                <a:latin typeface="Arial" panose="020B0604020202020204" pitchFamily="34" charset="0"/>
                <a:ea typeface="Calibri" panose="020F0502020204030204" pitchFamily="34" charset="0"/>
                <a:cs typeface="Times New Roman" panose="02020603050405020304" pitchFamily="18" charset="0"/>
              </a:rPr>
              <a:t> intervalo de confianza al 95% para ρ© .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ángulo 10">
            <a:extLst>
              <a:ext uri="{FF2B5EF4-FFF2-40B4-BE49-F238E27FC236}">
                <a16:creationId xmlns:a16="http://schemas.microsoft.com/office/drawing/2014/main" id="{D3D97E7D-886D-4121-A368-D8E943A4CE7E}"/>
              </a:ext>
            </a:extLst>
          </p:cNvPr>
          <p:cNvSpPr/>
          <p:nvPr/>
        </p:nvSpPr>
        <p:spPr>
          <a:xfrm>
            <a:off x="0" y="5917300"/>
            <a:ext cx="4749805" cy="461665"/>
          </a:xfrm>
          <a:prstGeom prst="rect">
            <a:avLst/>
          </a:prstGeom>
        </p:spPr>
        <p:txBody>
          <a:bodyPr wrap="square">
            <a:spAutoFit/>
          </a:bodyPr>
          <a:lstStyle/>
          <a:p>
            <a:pPr lvl="0" algn="just">
              <a:spcAft>
                <a:spcPts val="800"/>
              </a:spcAft>
            </a:pPr>
            <a:r>
              <a:rPr lang="en-US" sz="1200" dirty="0">
                <a:latin typeface="Arial" panose="020B0604020202020204" pitchFamily="34" charset="0"/>
                <a:ea typeface="Calibri" panose="020F0502020204030204" pitchFamily="34" charset="0"/>
                <a:cs typeface="Times New Roman" panose="02020603050405020304" pitchFamily="18" charset="0"/>
              </a:rPr>
              <a:t>McBride G. A proposal for strength of agreement criteria for Lin's Concordance Correlation Coefficient. </a:t>
            </a:r>
            <a:r>
              <a:rPr lang="es-CO" sz="1200" dirty="0">
                <a:latin typeface="Arial" panose="020B0604020202020204" pitchFamily="34" charset="0"/>
                <a:ea typeface="Calibri" panose="020F0502020204030204" pitchFamily="34" charset="0"/>
                <a:cs typeface="Times New Roman" panose="02020603050405020304" pitchFamily="18" charset="0"/>
              </a:rPr>
              <a:t>Hamilton: NIWA; 2005.</a:t>
            </a:r>
            <a:endParaRPr lang="es-CO" sz="11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Marcador de número de diapositiva 12">
            <a:extLst>
              <a:ext uri="{FF2B5EF4-FFF2-40B4-BE49-F238E27FC236}">
                <a16:creationId xmlns:a16="http://schemas.microsoft.com/office/drawing/2014/main" id="{5F862268-6DCF-4A1F-B0C1-547DD8055258}"/>
              </a:ext>
            </a:extLst>
          </p:cNvPr>
          <p:cNvSpPr>
            <a:spLocks noGrp="1"/>
          </p:cNvSpPr>
          <p:nvPr>
            <p:ph type="sldNum" sz="quarter" idx="12"/>
          </p:nvPr>
        </p:nvSpPr>
        <p:spPr>
          <a:xfrm>
            <a:off x="6978654" y="6412548"/>
            <a:ext cx="2057400" cy="365125"/>
          </a:xfrm>
        </p:spPr>
        <p:txBody>
          <a:bodyPr/>
          <a:lstStyle/>
          <a:p>
            <a:fld id="{59826A12-ECA5-4A7E-8433-752D245D1C11}" type="slidenum">
              <a:rPr lang="es-CO" smtClean="0"/>
              <a:t>11</a:t>
            </a:fld>
            <a:endParaRPr lang="es-CO" dirty="0"/>
          </a:p>
        </p:txBody>
      </p:sp>
    </p:spTree>
    <p:extLst>
      <p:ext uri="{BB962C8B-B14F-4D97-AF65-F5344CB8AC3E}">
        <p14:creationId xmlns:p14="http://schemas.microsoft.com/office/powerpoint/2010/main" val="3168556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8126"/>
            <a:ext cx="7886700" cy="1325563"/>
          </a:xfrm>
        </p:spPr>
        <p:txBody>
          <a:bodyPr>
            <a:normAutofit/>
          </a:bodyPr>
          <a:lstStyle/>
          <a:p>
            <a:pPr algn="ctr"/>
            <a:r>
              <a:rPr lang="es-CO" dirty="0">
                <a:latin typeface="Arial" panose="020B0604020202020204" pitchFamily="34" charset="0"/>
                <a:cs typeface="Arial" panose="020B0604020202020204" pitchFamily="34" charset="0"/>
              </a:rPr>
              <a:t>RESULTADOS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Marcador de contenido 5">
            <a:extLst>
              <a:ext uri="{FF2B5EF4-FFF2-40B4-BE49-F238E27FC236}">
                <a16:creationId xmlns:a16="http://schemas.microsoft.com/office/drawing/2014/main" id="{0ABD7F1A-82E5-4D23-A904-19E29BCBE941}"/>
              </a:ext>
            </a:extLst>
          </p:cNvPr>
          <p:cNvPicPr>
            <a:picLocks noGrp="1" noChangeAspect="1"/>
          </p:cNvPicPr>
          <p:nvPr>
            <p:ph idx="1"/>
          </p:nvPr>
        </p:nvPicPr>
        <p:blipFill>
          <a:blip r:embed="rId6"/>
          <a:stretch>
            <a:fillRect/>
          </a:stretch>
        </p:blipFill>
        <p:spPr>
          <a:xfrm>
            <a:off x="712819" y="1525110"/>
            <a:ext cx="3772171" cy="2797508"/>
          </a:xfrm>
          <a:prstGeom prst="rect">
            <a:avLst/>
          </a:prstGeom>
        </p:spPr>
      </p:pic>
      <p:pic>
        <p:nvPicPr>
          <p:cNvPr id="13" name="Imagen 12">
            <a:extLst>
              <a:ext uri="{FF2B5EF4-FFF2-40B4-BE49-F238E27FC236}">
                <a16:creationId xmlns:a16="http://schemas.microsoft.com/office/drawing/2014/main" id="{21125D38-9517-4C83-9A1C-047D4C1AD2D4}"/>
              </a:ext>
            </a:extLst>
          </p:cNvPr>
          <p:cNvPicPr>
            <a:picLocks noChangeAspect="1"/>
          </p:cNvPicPr>
          <p:nvPr/>
        </p:nvPicPr>
        <p:blipFill>
          <a:blip r:embed="rId7"/>
          <a:stretch>
            <a:fillRect/>
          </a:stretch>
        </p:blipFill>
        <p:spPr>
          <a:xfrm>
            <a:off x="4484990" y="1525110"/>
            <a:ext cx="3757291" cy="2797508"/>
          </a:xfrm>
          <a:prstGeom prst="rect">
            <a:avLst/>
          </a:prstGeom>
        </p:spPr>
      </p:pic>
      <p:sp>
        <p:nvSpPr>
          <p:cNvPr id="14" name="Rectángulo 13">
            <a:extLst>
              <a:ext uri="{FF2B5EF4-FFF2-40B4-BE49-F238E27FC236}">
                <a16:creationId xmlns:a16="http://schemas.microsoft.com/office/drawing/2014/main" id="{8649B3ED-BA3A-4B64-AEFC-07424FEB1AE7}"/>
              </a:ext>
            </a:extLst>
          </p:cNvPr>
          <p:cNvSpPr/>
          <p:nvPr/>
        </p:nvSpPr>
        <p:spPr>
          <a:xfrm>
            <a:off x="712819" y="4322618"/>
            <a:ext cx="7529462" cy="869405"/>
          </a:xfrm>
          <a:prstGeom prst="rect">
            <a:avLst/>
          </a:prstGeom>
        </p:spPr>
        <p:txBody>
          <a:bodyPr wrap="square">
            <a:spAutoFit/>
          </a:bodyPr>
          <a:lstStyle/>
          <a:p>
            <a:pPr algn="ctr">
              <a:lnSpc>
                <a:spcPct val="107000"/>
              </a:lnSpc>
              <a:spcAft>
                <a:spcPts val="0"/>
              </a:spcAft>
            </a:pPr>
            <a:r>
              <a:rPr lang="es-CO" sz="1600" b="1" dirty="0">
                <a:latin typeface="Arial" panose="020B0604020202020204" pitchFamily="34" charset="0"/>
                <a:ea typeface="Calibri" panose="020F0502020204030204" pitchFamily="34" charset="0"/>
                <a:cs typeface="Times New Roman" panose="02020603050405020304" pitchFamily="18" charset="0"/>
              </a:rPr>
              <a:t>Figura 1.</a:t>
            </a:r>
            <a:r>
              <a:rPr lang="es-CO" sz="1600" dirty="0">
                <a:latin typeface="Arial" panose="020B0604020202020204" pitchFamily="34" charset="0"/>
                <a:ea typeface="Calibri" panose="020F0502020204030204" pitchFamily="34" charset="0"/>
                <a:cs typeface="Times New Roman" panose="02020603050405020304" pitchFamily="18" charset="0"/>
              </a:rPr>
              <a:t> Gráfico de </a:t>
            </a:r>
            <a:r>
              <a:rPr lang="es-CO" sz="1600" dirty="0" err="1">
                <a:latin typeface="Arial" panose="020B0604020202020204" pitchFamily="34" charset="0"/>
                <a:ea typeface="Calibri" panose="020F0502020204030204" pitchFamily="34" charset="0"/>
                <a:cs typeface="Times New Roman" panose="02020603050405020304" pitchFamily="18" charset="0"/>
              </a:rPr>
              <a:t>Bland&amp;Altman</a:t>
            </a:r>
            <a:r>
              <a:rPr lang="es-CO" sz="1600" dirty="0">
                <a:latin typeface="Arial" panose="020B0604020202020204" pitchFamily="34" charset="0"/>
                <a:ea typeface="Calibri" panose="020F0502020204030204" pitchFamily="34" charset="0"/>
                <a:cs typeface="Times New Roman" panose="02020603050405020304" pitchFamily="18" charset="0"/>
              </a:rPr>
              <a:t> (representación de los límites de acuerdo al</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CO" sz="1600" dirty="0">
                <a:latin typeface="Arial" panose="020B0604020202020204" pitchFamily="34" charset="0"/>
                <a:ea typeface="Calibri" panose="020F0502020204030204" pitchFamily="34" charset="0"/>
                <a:cs typeface="Times New Roman" panose="02020603050405020304" pitchFamily="18" charset="0"/>
              </a:rPr>
              <a:t>95%) para la comparación entre la longitud real y la longitud radiográfica con técnica del paralelismo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Marcador de número de diapositiva 2">
            <a:extLst>
              <a:ext uri="{FF2B5EF4-FFF2-40B4-BE49-F238E27FC236}">
                <a16:creationId xmlns:a16="http://schemas.microsoft.com/office/drawing/2014/main" id="{8C6EAA6A-4838-4D69-B857-9DD7B4A1044A}"/>
              </a:ext>
            </a:extLst>
          </p:cNvPr>
          <p:cNvSpPr>
            <a:spLocks noGrp="1"/>
          </p:cNvSpPr>
          <p:nvPr>
            <p:ph type="sldNum" sz="quarter" idx="12"/>
          </p:nvPr>
        </p:nvSpPr>
        <p:spPr>
          <a:xfrm>
            <a:off x="6978654" y="6439697"/>
            <a:ext cx="2057400" cy="365125"/>
          </a:xfrm>
        </p:spPr>
        <p:txBody>
          <a:bodyPr/>
          <a:lstStyle/>
          <a:p>
            <a:fld id="{59826A12-ECA5-4A7E-8433-752D245D1C11}" type="slidenum">
              <a:rPr lang="es-CO" smtClean="0"/>
              <a:t>12</a:t>
            </a:fld>
            <a:endParaRPr lang="es-CO" dirty="0"/>
          </a:p>
        </p:txBody>
      </p:sp>
    </p:spTree>
    <p:extLst>
      <p:ext uri="{BB962C8B-B14F-4D97-AF65-F5344CB8AC3E}">
        <p14:creationId xmlns:p14="http://schemas.microsoft.com/office/powerpoint/2010/main" val="2209177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8126"/>
            <a:ext cx="7886700" cy="1325563"/>
          </a:xfrm>
        </p:spPr>
        <p:txBody>
          <a:bodyPr>
            <a:normAutofit/>
          </a:bodyPr>
          <a:lstStyle/>
          <a:p>
            <a:pPr algn="ctr"/>
            <a:r>
              <a:rPr lang="es-CO" dirty="0">
                <a:latin typeface="Arial" panose="020B0604020202020204" pitchFamily="34" charset="0"/>
                <a:cs typeface="Arial" panose="020B0604020202020204" pitchFamily="34" charset="0"/>
              </a:rPr>
              <a:t>RESULTADOS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Marcador de contenido 3">
            <a:extLst>
              <a:ext uri="{FF2B5EF4-FFF2-40B4-BE49-F238E27FC236}">
                <a16:creationId xmlns:a16="http://schemas.microsoft.com/office/drawing/2014/main" id="{90ED9DA2-9BBF-4126-8E44-C942E0EDE339}"/>
              </a:ext>
            </a:extLst>
          </p:cNvPr>
          <p:cNvPicPr>
            <a:picLocks noGrp="1" noChangeAspect="1"/>
          </p:cNvPicPr>
          <p:nvPr>
            <p:ph idx="1"/>
          </p:nvPr>
        </p:nvPicPr>
        <p:blipFill>
          <a:blip r:embed="rId6"/>
          <a:stretch>
            <a:fillRect/>
          </a:stretch>
        </p:blipFill>
        <p:spPr>
          <a:xfrm>
            <a:off x="1007263" y="1236963"/>
            <a:ext cx="3453265" cy="2676376"/>
          </a:xfrm>
          <a:prstGeom prst="rect">
            <a:avLst/>
          </a:prstGeom>
        </p:spPr>
      </p:pic>
      <p:pic>
        <p:nvPicPr>
          <p:cNvPr id="10" name="Imagen 9">
            <a:extLst>
              <a:ext uri="{FF2B5EF4-FFF2-40B4-BE49-F238E27FC236}">
                <a16:creationId xmlns:a16="http://schemas.microsoft.com/office/drawing/2014/main" id="{6E597B06-E4EA-4B7A-AA60-8E5BECA6431D}"/>
              </a:ext>
            </a:extLst>
          </p:cNvPr>
          <p:cNvPicPr>
            <a:picLocks noChangeAspect="1"/>
          </p:cNvPicPr>
          <p:nvPr/>
        </p:nvPicPr>
        <p:blipFill>
          <a:blip r:embed="rId7"/>
          <a:stretch>
            <a:fillRect/>
          </a:stretch>
        </p:blipFill>
        <p:spPr>
          <a:xfrm>
            <a:off x="4460529" y="1236963"/>
            <a:ext cx="3676207" cy="2676376"/>
          </a:xfrm>
          <a:prstGeom prst="rect">
            <a:avLst/>
          </a:prstGeom>
        </p:spPr>
      </p:pic>
      <p:sp>
        <p:nvSpPr>
          <p:cNvPr id="12" name="Rectángulo 11">
            <a:extLst>
              <a:ext uri="{FF2B5EF4-FFF2-40B4-BE49-F238E27FC236}">
                <a16:creationId xmlns:a16="http://schemas.microsoft.com/office/drawing/2014/main" id="{ABBC26C9-9143-4791-BD84-5AB2162C88FA}"/>
              </a:ext>
            </a:extLst>
          </p:cNvPr>
          <p:cNvSpPr/>
          <p:nvPr/>
        </p:nvSpPr>
        <p:spPr>
          <a:xfrm>
            <a:off x="496460" y="3913339"/>
            <a:ext cx="8506690" cy="869405"/>
          </a:xfrm>
          <a:prstGeom prst="rect">
            <a:avLst/>
          </a:prstGeom>
        </p:spPr>
        <p:txBody>
          <a:bodyPr wrap="square">
            <a:spAutoFit/>
          </a:bodyPr>
          <a:lstStyle/>
          <a:p>
            <a:pPr algn="ctr">
              <a:lnSpc>
                <a:spcPct val="107000"/>
              </a:lnSpc>
              <a:spcAft>
                <a:spcPts val="0"/>
              </a:spcAft>
            </a:pPr>
            <a:r>
              <a:rPr lang="es-CO" sz="1600" b="1" dirty="0">
                <a:latin typeface="Arial" panose="020B0604020202020204" pitchFamily="34" charset="0"/>
                <a:ea typeface="Calibri" panose="020F0502020204030204" pitchFamily="34" charset="0"/>
                <a:cs typeface="Times New Roman" panose="02020603050405020304" pitchFamily="18" charset="0"/>
              </a:rPr>
              <a:t>Figura 2</a:t>
            </a:r>
            <a:r>
              <a:rPr lang="es-CO" sz="1600" dirty="0">
                <a:latin typeface="Arial" panose="020B0604020202020204" pitchFamily="34" charset="0"/>
                <a:ea typeface="Calibri" panose="020F0502020204030204" pitchFamily="34" charset="0"/>
                <a:cs typeface="Times New Roman" panose="02020603050405020304" pitchFamily="18" charset="0"/>
              </a:rPr>
              <a:t>. Gráfico de </a:t>
            </a:r>
            <a:r>
              <a:rPr lang="es-CO" sz="1600" dirty="0" err="1">
                <a:latin typeface="Arial" panose="020B0604020202020204" pitchFamily="34" charset="0"/>
                <a:ea typeface="Calibri" panose="020F0502020204030204" pitchFamily="34" charset="0"/>
                <a:cs typeface="Times New Roman" panose="02020603050405020304" pitchFamily="18" charset="0"/>
              </a:rPr>
              <a:t>Bland&amp;Altman</a:t>
            </a:r>
            <a:r>
              <a:rPr lang="es-CO" sz="1600" dirty="0">
                <a:latin typeface="Arial" panose="020B0604020202020204" pitchFamily="34" charset="0"/>
                <a:ea typeface="Calibri" panose="020F0502020204030204" pitchFamily="34" charset="0"/>
                <a:cs typeface="Times New Roman" panose="02020603050405020304" pitchFamily="18" charset="0"/>
              </a:rPr>
              <a:t> (representación de los límites de acuerdo al</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CO" sz="1600" dirty="0">
                <a:latin typeface="Arial" panose="020B0604020202020204" pitchFamily="34" charset="0"/>
                <a:ea typeface="Calibri" panose="020F0502020204030204" pitchFamily="34" charset="0"/>
                <a:cs typeface="Times New Roman" panose="02020603050405020304" pitchFamily="18" charset="0"/>
              </a:rPr>
              <a:t>95%) para la comparación entre la longitud real y la longitud radiográfica con técnica de la bisectriz del ángulo.</a:t>
            </a:r>
            <a:endParaRPr lang="es-CO"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Marcador de número de diapositiva 15">
            <a:extLst>
              <a:ext uri="{FF2B5EF4-FFF2-40B4-BE49-F238E27FC236}">
                <a16:creationId xmlns:a16="http://schemas.microsoft.com/office/drawing/2014/main" id="{FDB175FA-DCE7-49E4-B3DE-509CAB3F6174}"/>
              </a:ext>
            </a:extLst>
          </p:cNvPr>
          <p:cNvSpPr>
            <a:spLocks noGrp="1"/>
          </p:cNvSpPr>
          <p:nvPr>
            <p:ph type="sldNum" sz="quarter" idx="12"/>
          </p:nvPr>
        </p:nvSpPr>
        <p:spPr>
          <a:xfrm>
            <a:off x="6945750" y="6382545"/>
            <a:ext cx="2057400" cy="365125"/>
          </a:xfrm>
        </p:spPr>
        <p:txBody>
          <a:bodyPr/>
          <a:lstStyle/>
          <a:p>
            <a:fld id="{59826A12-ECA5-4A7E-8433-752D245D1C11}" type="slidenum">
              <a:rPr lang="es-CO" smtClean="0"/>
              <a:t>13</a:t>
            </a:fld>
            <a:endParaRPr lang="es-CO" dirty="0"/>
          </a:p>
        </p:txBody>
      </p:sp>
    </p:spTree>
    <p:extLst>
      <p:ext uri="{BB962C8B-B14F-4D97-AF65-F5344CB8AC3E}">
        <p14:creationId xmlns:p14="http://schemas.microsoft.com/office/powerpoint/2010/main" val="3204701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98126"/>
            <a:ext cx="7886700" cy="1325563"/>
          </a:xfrm>
        </p:spPr>
        <p:txBody>
          <a:bodyPr>
            <a:normAutofit/>
          </a:bodyPr>
          <a:lstStyle/>
          <a:p>
            <a:pPr algn="ctr"/>
            <a:r>
              <a:rPr lang="es-CO" dirty="0">
                <a:latin typeface="Arial" panose="020B0604020202020204" pitchFamily="34" charset="0"/>
                <a:cs typeface="Arial" panose="020B0604020202020204" pitchFamily="34" charset="0"/>
              </a:rPr>
              <a:t>RESULTADOS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Marcador de contenido 3">
            <a:extLst>
              <a:ext uri="{FF2B5EF4-FFF2-40B4-BE49-F238E27FC236}">
                <a16:creationId xmlns:a16="http://schemas.microsoft.com/office/drawing/2014/main" id="{4A8F2BF3-7A57-4F5F-AABF-68465C834601}"/>
              </a:ext>
            </a:extLst>
          </p:cNvPr>
          <p:cNvPicPr>
            <a:picLocks noGrp="1" noChangeAspect="1"/>
          </p:cNvPicPr>
          <p:nvPr>
            <p:ph idx="1"/>
          </p:nvPr>
        </p:nvPicPr>
        <p:blipFill>
          <a:blip r:embed="rId6"/>
          <a:stretch>
            <a:fillRect/>
          </a:stretch>
        </p:blipFill>
        <p:spPr>
          <a:xfrm>
            <a:off x="1112699" y="1238042"/>
            <a:ext cx="3459301" cy="2590365"/>
          </a:xfrm>
          <a:prstGeom prst="rect">
            <a:avLst/>
          </a:prstGeom>
        </p:spPr>
      </p:pic>
      <p:pic>
        <p:nvPicPr>
          <p:cNvPr id="14" name="Imagen 13">
            <a:extLst>
              <a:ext uri="{FF2B5EF4-FFF2-40B4-BE49-F238E27FC236}">
                <a16:creationId xmlns:a16="http://schemas.microsoft.com/office/drawing/2014/main" id="{A1BBB628-B0AE-4E6E-8099-DB036B2A973D}"/>
              </a:ext>
            </a:extLst>
          </p:cNvPr>
          <p:cNvPicPr>
            <a:picLocks noChangeAspect="1"/>
          </p:cNvPicPr>
          <p:nvPr/>
        </p:nvPicPr>
        <p:blipFill>
          <a:blip r:embed="rId7"/>
          <a:stretch>
            <a:fillRect/>
          </a:stretch>
        </p:blipFill>
        <p:spPr>
          <a:xfrm>
            <a:off x="4572000" y="1238043"/>
            <a:ext cx="3563582" cy="2590366"/>
          </a:xfrm>
          <a:prstGeom prst="rect">
            <a:avLst/>
          </a:prstGeom>
        </p:spPr>
      </p:pic>
      <p:sp>
        <p:nvSpPr>
          <p:cNvPr id="11" name="Rectángulo 10">
            <a:extLst>
              <a:ext uri="{FF2B5EF4-FFF2-40B4-BE49-F238E27FC236}">
                <a16:creationId xmlns:a16="http://schemas.microsoft.com/office/drawing/2014/main" id="{B999DC93-2787-426F-84AC-EA633903CA0E}"/>
              </a:ext>
            </a:extLst>
          </p:cNvPr>
          <p:cNvSpPr/>
          <p:nvPr/>
        </p:nvSpPr>
        <p:spPr>
          <a:xfrm>
            <a:off x="806455" y="3580951"/>
            <a:ext cx="7886700" cy="1235466"/>
          </a:xfrm>
          <a:prstGeom prst="rect">
            <a:avLst/>
          </a:prstGeom>
        </p:spPr>
        <p:txBody>
          <a:bodyPr wrap="square">
            <a:spAutoFit/>
          </a:bodyPr>
          <a:lstStyle/>
          <a:p>
            <a:pPr algn="ctr">
              <a:lnSpc>
                <a:spcPct val="107000"/>
              </a:lnSpc>
              <a:spcAft>
                <a:spcPts val="800"/>
              </a:spcAft>
            </a:pPr>
            <a:r>
              <a:rPr lang="es-CO" sz="1600" dirty="0">
                <a:latin typeface="Arial" panose="020B0604020202020204" pitchFamily="34" charset="0"/>
                <a:ea typeface="Calibri" panose="020F0502020204030204" pitchFamily="34" charset="0"/>
                <a:cs typeface="Times New Roman" panose="02020603050405020304" pitchFamily="18" charset="0"/>
              </a:rPr>
              <a:t> </a:t>
            </a:r>
            <a:endParaRPr lang="es-CO"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CO" sz="1600" b="1" dirty="0">
                <a:latin typeface="Arial" panose="020B0604020202020204" pitchFamily="34" charset="0"/>
                <a:ea typeface="Calibri" panose="020F0502020204030204" pitchFamily="34" charset="0"/>
                <a:cs typeface="Times New Roman" panose="02020603050405020304" pitchFamily="18" charset="0"/>
              </a:rPr>
              <a:t>Figura 3. </a:t>
            </a:r>
            <a:r>
              <a:rPr lang="es-CO" sz="1600" dirty="0">
                <a:latin typeface="Arial" panose="020B0604020202020204" pitchFamily="34" charset="0"/>
                <a:ea typeface="Calibri" panose="020F0502020204030204" pitchFamily="34" charset="0"/>
                <a:cs typeface="Times New Roman" panose="02020603050405020304" pitchFamily="18" charset="0"/>
              </a:rPr>
              <a:t>Gráfico de </a:t>
            </a:r>
            <a:r>
              <a:rPr lang="es-CO" sz="1600" dirty="0" err="1">
                <a:latin typeface="Arial" panose="020B0604020202020204" pitchFamily="34" charset="0"/>
                <a:ea typeface="Calibri" panose="020F0502020204030204" pitchFamily="34" charset="0"/>
                <a:cs typeface="Times New Roman" panose="02020603050405020304" pitchFamily="18" charset="0"/>
              </a:rPr>
              <a:t>Bland&amp;Altman</a:t>
            </a:r>
            <a:r>
              <a:rPr lang="es-CO" sz="1600" dirty="0">
                <a:latin typeface="Arial" panose="020B0604020202020204" pitchFamily="34" charset="0"/>
                <a:ea typeface="Calibri" panose="020F0502020204030204" pitchFamily="34" charset="0"/>
                <a:cs typeface="Times New Roman" panose="02020603050405020304" pitchFamily="18" charset="0"/>
              </a:rPr>
              <a:t> (representación de los límites de acuerdo al95%) para la comparación entre la longitud radiográfica con técnica del paralelismo y la longitud radiográfica con técnica de la bisectriz del ángulo.</a:t>
            </a:r>
            <a:endParaRPr lang="es-CO"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Marcador de número de diapositiva 15">
            <a:extLst>
              <a:ext uri="{FF2B5EF4-FFF2-40B4-BE49-F238E27FC236}">
                <a16:creationId xmlns:a16="http://schemas.microsoft.com/office/drawing/2014/main" id="{2FC0AC6B-3654-41BC-9C96-4AF925723E2E}"/>
              </a:ext>
            </a:extLst>
          </p:cNvPr>
          <p:cNvSpPr>
            <a:spLocks noGrp="1"/>
          </p:cNvSpPr>
          <p:nvPr>
            <p:ph type="sldNum" sz="quarter" idx="12"/>
          </p:nvPr>
        </p:nvSpPr>
        <p:spPr>
          <a:xfrm>
            <a:off x="6978654" y="6439697"/>
            <a:ext cx="2057400" cy="365125"/>
          </a:xfrm>
        </p:spPr>
        <p:txBody>
          <a:bodyPr/>
          <a:lstStyle/>
          <a:p>
            <a:fld id="{59826A12-ECA5-4A7E-8433-752D245D1C11}" type="slidenum">
              <a:rPr lang="es-CO" smtClean="0"/>
              <a:t>14</a:t>
            </a:fld>
            <a:endParaRPr lang="es-CO" dirty="0"/>
          </a:p>
        </p:txBody>
      </p:sp>
    </p:spTree>
    <p:extLst>
      <p:ext uri="{BB962C8B-B14F-4D97-AF65-F5344CB8AC3E}">
        <p14:creationId xmlns:p14="http://schemas.microsoft.com/office/powerpoint/2010/main" val="1241683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4861" y="15481"/>
            <a:ext cx="7886700" cy="1325563"/>
          </a:xfrm>
        </p:spPr>
        <p:txBody>
          <a:bodyPr/>
          <a:lstStyle/>
          <a:p>
            <a:pPr algn="ctr"/>
            <a:r>
              <a:rPr lang="es-CO" dirty="0">
                <a:latin typeface="Arial" panose="020B0604020202020204" pitchFamily="34" charset="0"/>
                <a:cs typeface="Arial" panose="020B0604020202020204" pitchFamily="34" charset="0"/>
              </a:rPr>
              <a:t>DISCUSIÓN</a:t>
            </a:r>
          </a:p>
        </p:txBody>
      </p:sp>
      <p:sp>
        <p:nvSpPr>
          <p:cNvPr id="9" name="CuadroTexto 8"/>
          <p:cNvSpPr txBox="1"/>
          <p:nvPr/>
        </p:nvSpPr>
        <p:spPr>
          <a:xfrm>
            <a:off x="0" y="5729431"/>
            <a:ext cx="5213351" cy="1508105"/>
          </a:xfrm>
          <a:prstGeom prst="rect">
            <a:avLst/>
          </a:prstGeom>
          <a:noFill/>
        </p:spPr>
        <p:txBody>
          <a:bodyPr wrap="square" rtlCol="0">
            <a:spAutoFit/>
          </a:bodyPr>
          <a:lstStyle/>
          <a:p>
            <a:pPr algn="just">
              <a:defRPr/>
            </a:pPr>
            <a:r>
              <a:rPr lang="en-US" sz="1000" dirty="0">
                <a:latin typeface="Arial" panose="020B0604020202020204" pitchFamily="34" charset="0"/>
                <a:ea typeface="Calibri" panose="020F0502020204030204" pitchFamily="34" charset="0"/>
                <a:cs typeface="Arial" panose="020B0604020202020204" pitchFamily="34" charset="0"/>
              </a:rPr>
              <a:t>D, </a:t>
            </a:r>
            <a:r>
              <a:rPr lang="en-US" sz="1000" dirty="0" err="1">
                <a:latin typeface="Arial" panose="020B0604020202020204" pitchFamily="34" charset="0"/>
                <a:ea typeface="Calibri" panose="020F0502020204030204" pitchFamily="34" charset="0"/>
                <a:cs typeface="Arial" panose="020B0604020202020204" pitchFamily="34" charset="0"/>
              </a:rPr>
              <a:t>Kazzi</a:t>
            </a:r>
            <a:r>
              <a:rPr lang="en-US" sz="1000" dirty="0">
                <a:latin typeface="Arial" panose="020B0604020202020204" pitchFamily="34" charset="0"/>
                <a:ea typeface="Calibri" panose="020F0502020204030204" pitchFamily="34" charset="0"/>
                <a:cs typeface="Arial" panose="020B0604020202020204" pitchFamily="34" charset="0"/>
              </a:rPr>
              <a:t>; K, Horner; A. C, </a:t>
            </a:r>
            <a:r>
              <a:rPr lang="en-US" sz="1000" dirty="0" err="1">
                <a:latin typeface="Arial" panose="020B0604020202020204" pitchFamily="34" charset="0"/>
                <a:ea typeface="Calibri" panose="020F0502020204030204" pitchFamily="34" charset="0"/>
                <a:cs typeface="Arial" panose="020B0604020202020204" pitchFamily="34" charset="0"/>
              </a:rPr>
              <a:t>Qualtrough</a:t>
            </a:r>
            <a:r>
              <a:rPr lang="en-US" sz="1000" dirty="0">
                <a:latin typeface="Arial" panose="020B0604020202020204" pitchFamily="34" charset="0"/>
                <a:ea typeface="Calibri" panose="020F0502020204030204" pitchFamily="34" charset="0"/>
                <a:cs typeface="Arial" panose="020B0604020202020204" pitchFamily="34" charset="0"/>
              </a:rPr>
              <a:t>; Y. Martinez-</a:t>
            </a:r>
            <a:r>
              <a:rPr lang="en-US" sz="1000" dirty="0" err="1">
                <a:latin typeface="Arial" panose="020B0604020202020204" pitchFamily="34" charset="0"/>
                <a:ea typeface="Calibri" panose="020F0502020204030204" pitchFamily="34" charset="0"/>
                <a:cs typeface="Arial" panose="020B0604020202020204" pitchFamily="34" charset="0"/>
              </a:rPr>
              <a:t>Beneyto</a:t>
            </a:r>
            <a:r>
              <a:rPr lang="en-US" sz="1000" dirty="0">
                <a:latin typeface="Arial" panose="020B0604020202020204" pitchFamily="34" charset="0"/>
                <a:ea typeface="Calibri" panose="020F0502020204030204" pitchFamily="34" charset="0"/>
                <a:cs typeface="Arial" panose="020B0604020202020204" pitchFamily="34" charset="0"/>
              </a:rPr>
              <a:t>; V. E. Rushton. A comparative study of three periapical radiographic techniques for endodontic working length estimation. </a:t>
            </a:r>
            <a:r>
              <a:rPr lang="es-CO" sz="1000" dirty="0">
                <a:latin typeface="Arial" panose="020B0604020202020204" pitchFamily="34" charset="0"/>
                <a:ea typeface="Calibri" panose="020F0502020204030204" pitchFamily="34" charset="0"/>
                <a:cs typeface="Arial" panose="020B0604020202020204" pitchFamily="34" charset="0"/>
              </a:rPr>
              <a:t>International </a:t>
            </a:r>
            <a:r>
              <a:rPr lang="es-CO" sz="1000" dirty="0" err="1">
                <a:latin typeface="Arial" panose="020B0604020202020204" pitchFamily="34" charset="0"/>
                <a:ea typeface="Calibri" panose="020F0502020204030204" pitchFamily="34" charset="0"/>
                <a:cs typeface="Arial" panose="020B0604020202020204" pitchFamily="34" charset="0"/>
              </a:rPr>
              <a:t>Endodontic</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Journal</a:t>
            </a:r>
            <a:r>
              <a:rPr lang="es-CO" sz="1000" dirty="0">
                <a:latin typeface="Arial" panose="020B0604020202020204" pitchFamily="34" charset="0"/>
                <a:ea typeface="Calibri" panose="020F0502020204030204" pitchFamily="34" charset="0"/>
                <a:cs typeface="Arial" panose="020B0604020202020204" pitchFamily="34" charset="0"/>
              </a:rPr>
              <a:t>. 2007;40: 526–531</a:t>
            </a:r>
          </a:p>
          <a:p>
            <a:pPr algn="just">
              <a:defRPr/>
            </a:pPr>
            <a:r>
              <a:rPr lang="es-CO" sz="1000" dirty="0" err="1">
                <a:latin typeface="Arial" panose="020B0604020202020204" pitchFamily="34" charset="0"/>
                <a:ea typeface="Calibri" panose="020F0502020204030204" pitchFamily="34" charset="0"/>
                <a:cs typeface="Arial" panose="020B0604020202020204" pitchFamily="34" charset="0"/>
              </a:rPr>
              <a:t>Chunn</a:t>
            </a:r>
            <a:r>
              <a:rPr lang="es-CO" sz="1000" dirty="0">
                <a:latin typeface="Arial" panose="020B0604020202020204" pitchFamily="34" charset="0"/>
                <a:ea typeface="Calibri" panose="020F0502020204030204" pitchFamily="34" charset="0"/>
                <a:cs typeface="Arial" panose="020B0604020202020204" pitchFamily="34" charset="0"/>
              </a:rPr>
              <a:t> CB, </a:t>
            </a:r>
            <a:r>
              <a:rPr lang="es-CO" sz="1000" dirty="0" err="1">
                <a:latin typeface="Arial" panose="020B0604020202020204" pitchFamily="34" charset="0"/>
                <a:ea typeface="Calibri" panose="020F0502020204030204" pitchFamily="34" charset="0"/>
                <a:cs typeface="Arial" panose="020B0604020202020204" pitchFamily="34" charset="0"/>
              </a:rPr>
              <a:t>Zardiackas</a:t>
            </a:r>
            <a:r>
              <a:rPr lang="es-CO" sz="1000" dirty="0">
                <a:latin typeface="Arial" panose="020B0604020202020204" pitchFamily="34" charset="0"/>
                <a:ea typeface="Calibri" panose="020F0502020204030204" pitchFamily="34" charset="0"/>
                <a:cs typeface="Arial" panose="020B0604020202020204" pitchFamily="34" charset="0"/>
              </a:rPr>
              <a:t> LD, </a:t>
            </a:r>
            <a:r>
              <a:rPr lang="es-CO" sz="1000" dirty="0" err="1">
                <a:latin typeface="Arial" panose="020B0604020202020204" pitchFamily="34" charset="0"/>
                <a:ea typeface="Calibri" panose="020F0502020204030204" pitchFamily="34" charset="0"/>
                <a:cs typeface="Arial" panose="020B0604020202020204" pitchFamily="34" charset="0"/>
              </a:rPr>
              <a:t>Menke</a:t>
            </a:r>
            <a:r>
              <a:rPr lang="es-CO" sz="1000" dirty="0">
                <a:latin typeface="Arial" panose="020B0604020202020204" pitchFamily="34" charset="0"/>
                <a:ea typeface="Calibri" panose="020F0502020204030204" pitchFamily="34" charset="0"/>
                <a:cs typeface="Arial" panose="020B0604020202020204" pitchFamily="34" charset="0"/>
              </a:rPr>
              <a:t> RA. In vivo </a:t>
            </a:r>
            <a:r>
              <a:rPr lang="es-CO" sz="1000" dirty="0" err="1">
                <a:latin typeface="Arial" panose="020B0604020202020204" pitchFamily="34" charset="0"/>
                <a:ea typeface="Calibri" panose="020F0502020204030204" pitchFamily="34" charset="0"/>
                <a:cs typeface="Arial" panose="020B0604020202020204" pitchFamily="34" charset="0"/>
              </a:rPr>
              <a:t>root</a:t>
            </a:r>
            <a:r>
              <a:rPr lang="es-CO" sz="1000" dirty="0">
                <a:latin typeface="Arial" panose="020B0604020202020204" pitchFamily="34" charset="0"/>
                <a:ea typeface="Calibri" panose="020F0502020204030204" pitchFamily="34" charset="0"/>
                <a:cs typeface="Arial" panose="020B0604020202020204" pitchFamily="34" charset="0"/>
              </a:rPr>
              <a:t> canal </a:t>
            </a:r>
            <a:r>
              <a:rPr lang="es-CO" sz="1000" dirty="0" err="1">
                <a:latin typeface="Arial" panose="020B0604020202020204" pitchFamily="34" charset="0"/>
                <a:ea typeface="Calibri" panose="020F0502020204030204" pitchFamily="34" charset="0"/>
                <a:cs typeface="Arial" panose="020B0604020202020204" pitchFamily="34" charset="0"/>
              </a:rPr>
              <a:t>length</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determination</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using</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the</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Forameter</a:t>
            </a:r>
            <a:r>
              <a:rPr lang="es-CO" sz="1000" dirty="0">
                <a:latin typeface="Arial" panose="020B0604020202020204" pitchFamily="34" charset="0"/>
                <a:ea typeface="Calibri" panose="020F0502020204030204" pitchFamily="34" charset="0"/>
                <a:cs typeface="Arial" panose="020B0604020202020204" pitchFamily="34" charset="0"/>
              </a:rPr>
              <a:t>. J </a:t>
            </a:r>
            <a:r>
              <a:rPr lang="es-CO" sz="1000" dirty="0" err="1">
                <a:latin typeface="Arial" panose="020B0604020202020204" pitchFamily="34" charset="0"/>
                <a:ea typeface="Calibri" panose="020F0502020204030204" pitchFamily="34" charset="0"/>
                <a:cs typeface="Arial" panose="020B0604020202020204" pitchFamily="34" charset="0"/>
              </a:rPr>
              <a:t>Endod</a:t>
            </a:r>
            <a:r>
              <a:rPr lang="es-CO" sz="1000" dirty="0">
                <a:latin typeface="Arial" panose="020B0604020202020204" pitchFamily="34" charset="0"/>
                <a:ea typeface="Calibri" panose="020F0502020204030204" pitchFamily="34" charset="0"/>
                <a:cs typeface="Arial" panose="020B0604020202020204" pitchFamily="34" charset="0"/>
              </a:rPr>
              <a:t> 1981; 7:515‑20.</a:t>
            </a:r>
          </a:p>
          <a:p>
            <a:pPr algn="just">
              <a:defRPr/>
            </a:pPr>
            <a:r>
              <a:rPr lang="es-CO" sz="1000" dirty="0" err="1">
                <a:latin typeface="Arial" panose="020B0604020202020204" pitchFamily="34" charset="0"/>
                <a:ea typeface="Calibri" panose="020F0502020204030204" pitchFamily="34" charset="0"/>
                <a:cs typeface="Arial" panose="020B0604020202020204" pitchFamily="34" charset="0"/>
              </a:rPr>
              <a:t>Alothmani</a:t>
            </a:r>
            <a:r>
              <a:rPr lang="es-CO" sz="1000" dirty="0">
                <a:latin typeface="Arial" panose="020B0604020202020204" pitchFamily="34" charset="0"/>
                <a:ea typeface="Calibri" panose="020F0502020204030204" pitchFamily="34" charset="0"/>
                <a:cs typeface="Arial" panose="020B0604020202020204" pitchFamily="34" charset="0"/>
              </a:rPr>
              <a:t> OS, </a:t>
            </a:r>
            <a:r>
              <a:rPr lang="es-CO" sz="1000" dirty="0" err="1">
                <a:latin typeface="Arial" panose="020B0604020202020204" pitchFamily="34" charset="0"/>
                <a:ea typeface="Calibri" panose="020F0502020204030204" pitchFamily="34" charset="0"/>
                <a:cs typeface="Arial" panose="020B0604020202020204" pitchFamily="34" charset="0"/>
              </a:rPr>
              <a:t>Friedlander</a:t>
            </a:r>
            <a:r>
              <a:rPr lang="es-CO" sz="1000" dirty="0">
                <a:latin typeface="Arial" panose="020B0604020202020204" pitchFamily="34" charset="0"/>
                <a:ea typeface="Calibri" panose="020F0502020204030204" pitchFamily="34" charset="0"/>
                <a:cs typeface="Arial" panose="020B0604020202020204" pitchFamily="34" charset="0"/>
              </a:rPr>
              <a:t> LT, Chandler NP. </a:t>
            </a:r>
            <a:r>
              <a:rPr lang="es-CO" sz="1000" dirty="0" err="1">
                <a:latin typeface="Arial" panose="020B0604020202020204" pitchFamily="34" charset="0"/>
                <a:ea typeface="Calibri" panose="020F0502020204030204" pitchFamily="34" charset="0"/>
                <a:cs typeface="Arial" panose="020B0604020202020204" pitchFamily="34" charset="0"/>
              </a:rPr>
              <a:t>Radiographic</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assessment</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of</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endodontic</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working</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length</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Saudi</a:t>
            </a:r>
            <a:r>
              <a:rPr lang="es-CO" sz="1000" dirty="0">
                <a:latin typeface="Arial" panose="020B0604020202020204" pitchFamily="34" charset="0"/>
                <a:ea typeface="Calibri" panose="020F0502020204030204" pitchFamily="34" charset="0"/>
                <a:cs typeface="Arial" panose="020B0604020202020204" pitchFamily="34" charset="0"/>
              </a:rPr>
              <a:t> </a:t>
            </a:r>
            <a:r>
              <a:rPr lang="es-CO" sz="1000" dirty="0" err="1">
                <a:latin typeface="Arial" panose="020B0604020202020204" pitchFamily="34" charset="0"/>
                <a:ea typeface="Calibri" panose="020F0502020204030204" pitchFamily="34" charset="0"/>
                <a:cs typeface="Arial" panose="020B0604020202020204" pitchFamily="34" charset="0"/>
              </a:rPr>
              <a:t>Endod</a:t>
            </a:r>
            <a:r>
              <a:rPr lang="es-CO" sz="1000" dirty="0">
                <a:latin typeface="Arial" panose="020B0604020202020204" pitchFamily="34" charset="0"/>
                <a:ea typeface="Calibri" panose="020F0502020204030204" pitchFamily="34" charset="0"/>
                <a:cs typeface="Arial" panose="020B0604020202020204" pitchFamily="34" charset="0"/>
              </a:rPr>
              <a:t> J 2013; 3:57‑64.</a:t>
            </a:r>
          </a:p>
          <a:p>
            <a:pPr algn="just">
              <a:defRPr/>
            </a:pPr>
            <a:endParaRPr lang="es-CO" sz="1100" dirty="0">
              <a:latin typeface="Arial" panose="020B0604020202020204" pitchFamily="34" charset="0"/>
              <a:ea typeface="Calibri" panose="020F0502020204030204" pitchFamily="34" charset="0"/>
              <a:cs typeface="Times New Roman" panose="02020603050405020304" pitchFamily="18" charset="0"/>
            </a:endParaRPr>
          </a:p>
          <a:p>
            <a:pPr algn="just">
              <a:defRPr/>
            </a:pPr>
            <a:endParaRPr lang="es-CO" sz="1100" b="1" dirty="0"/>
          </a:p>
        </p:txBody>
      </p:sp>
      <p:pic>
        <p:nvPicPr>
          <p:cNvPr id="10"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648468"/>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22618" y="6092820"/>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98506" y="5997573"/>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ector recto 12"/>
          <p:cNvCxnSpPr>
            <a:cxnSpLocks noChangeShapeType="1"/>
          </p:cNvCxnSpPr>
          <p:nvPr/>
        </p:nvCxnSpPr>
        <p:spPr bwMode="auto">
          <a:xfrm flipH="1">
            <a:off x="7198241" y="5997573"/>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4" name="Imagen 13"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59031" y="5911049"/>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Diagrama 3">
            <a:extLst>
              <a:ext uri="{FF2B5EF4-FFF2-40B4-BE49-F238E27FC236}">
                <a16:creationId xmlns:a16="http://schemas.microsoft.com/office/drawing/2014/main" id="{1BE06165-25B1-43AF-A1CD-D735E8C2AAD8}"/>
              </a:ext>
            </a:extLst>
          </p:cNvPr>
          <p:cNvGraphicFramePr/>
          <p:nvPr>
            <p:extLst>
              <p:ext uri="{D42A27DB-BD31-4B8C-83A1-F6EECF244321}">
                <p14:modId xmlns:p14="http://schemas.microsoft.com/office/powerpoint/2010/main" val="1639740722"/>
              </p:ext>
            </p:extLst>
          </p:nvPr>
        </p:nvGraphicFramePr>
        <p:xfrm>
          <a:off x="332509" y="727545"/>
          <a:ext cx="8567996" cy="500188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CuadroTexto 4">
            <a:extLst>
              <a:ext uri="{FF2B5EF4-FFF2-40B4-BE49-F238E27FC236}">
                <a16:creationId xmlns:a16="http://schemas.microsoft.com/office/drawing/2014/main" id="{C82D7DA7-CFE1-4AA1-838D-BB0E1673342E}"/>
              </a:ext>
            </a:extLst>
          </p:cNvPr>
          <p:cNvSpPr txBox="1"/>
          <p:nvPr/>
        </p:nvSpPr>
        <p:spPr>
          <a:xfrm>
            <a:off x="1389471" y="1333540"/>
            <a:ext cx="2670188" cy="923330"/>
          </a:xfrm>
          <a:prstGeom prst="rect">
            <a:avLst/>
          </a:prstGeom>
          <a:noFill/>
        </p:spPr>
        <p:txBody>
          <a:bodyPr wrap="square" rtlCol="0">
            <a:spAutoFit/>
          </a:bodyPr>
          <a:lstStyle/>
          <a:p>
            <a:pPr algn="just"/>
            <a:r>
              <a:rPr lang="es-CO" dirty="0"/>
              <a:t>Globalmente la técnica del paralelismo fue superior a la técnica de la bisectriz.</a:t>
            </a:r>
          </a:p>
        </p:txBody>
      </p:sp>
      <p:sp>
        <p:nvSpPr>
          <p:cNvPr id="6" name="CuadroTexto 5">
            <a:extLst>
              <a:ext uri="{FF2B5EF4-FFF2-40B4-BE49-F238E27FC236}">
                <a16:creationId xmlns:a16="http://schemas.microsoft.com/office/drawing/2014/main" id="{038C1C8C-1CB3-4F8A-BD7E-9C35D15BECC8}"/>
              </a:ext>
            </a:extLst>
          </p:cNvPr>
          <p:cNvSpPr txBox="1"/>
          <p:nvPr/>
        </p:nvSpPr>
        <p:spPr>
          <a:xfrm>
            <a:off x="5213351" y="1217934"/>
            <a:ext cx="2975643" cy="1754326"/>
          </a:xfrm>
          <a:prstGeom prst="rect">
            <a:avLst/>
          </a:prstGeom>
          <a:noFill/>
        </p:spPr>
        <p:txBody>
          <a:bodyPr wrap="square" rtlCol="0">
            <a:spAutoFit/>
          </a:bodyPr>
          <a:lstStyle/>
          <a:p>
            <a:r>
              <a:rPr lang="es-CO" dirty="0">
                <a:latin typeface="Arial" panose="020B0604020202020204" pitchFamily="34" charset="0"/>
                <a:cs typeface="Arial" panose="020B0604020202020204" pitchFamily="34" charset="0"/>
              </a:rPr>
              <a:t>La superioridad de la técnica paralela es ligeramente mayor que la de la bisectriz, la diferencia es clínicamente irrelevante.</a:t>
            </a:r>
          </a:p>
          <a:p>
            <a:endParaRPr lang="es-CO" dirty="0"/>
          </a:p>
        </p:txBody>
      </p:sp>
      <p:sp>
        <p:nvSpPr>
          <p:cNvPr id="7" name="CuadroTexto 6">
            <a:extLst>
              <a:ext uri="{FF2B5EF4-FFF2-40B4-BE49-F238E27FC236}">
                <a16:creationId xmlns:a16="http://schemas.microsoft.com/office/drawing/2014/main" id="{3D71E8DA-4E50-4960-8ED3-45B89044A8DE}"/>
              </a:ext>
            </a:extLst>
          </p:cNvPr>
          <p:cNvSpPr txBox="1"/>
          <p:nvPr/>
        </p:nvSpPr>
        <p:spPr>
          <a:xfrm>
            <a:off x="3493311" y="3451933"/>
            <a:ext cx="2808457" cy="1754326"/>
          </a:xfrm>
          <a:prstGeom prst="rect">
            <a:avLst/>
          </a:prstGeom>
          <a:noFill/>
        </p:spPr>
        <p:txBody>
          <a:bodyPr wrap="square" rtlCol="0">
            <a:spAutoFit/>
          </a:bodyPr>
          <a:lstStyle/>
          <a:p>
            <a:pPr algn="just"/>
            <a:r>
              <a:rPr lang="es-CO" dirty="0"/>
              <a:t>Cualquiera de las dos técnicas radiográficas da como resultado longitudes mayores a las reales debidos las elongaciones radiculares.</a:t>
            </a:r>
          </a:p>
        </p:txBody>
      </p:sp>
      <p:sp>
        <p:nvSpPr>
          <p:cNvPr id="8" name="Marcador de número de diapositiva 7">
            <a:extLst>
              <a:ext uri="{FF2B5EF4-FFF2-40B4-BE49-F238E27FC236}">
                <a16:creationId xmlns:a16="http://schemas.microsoft.com/office/drawing/2014/main" id="{C85EEC5F-5A89-4996-913D-BA42538AD5E2}"/>
              </a:ext>
            </a:extLst>
          </p:cNvPr>
          <p:cNvSpPr>
            <a:spLocks noGrp="1"/>
          </p:cNvSpPr>
          <p:nvPr>
            <p:ph type="sldNum" sz="quarter" idx="12"/>
          </p:nvPr>
        </p:nvSpPr>
        <p:spPr>
          <a:xfrm>
            <a:off x="7086600" y="6492875"/>
            <a:ext cx="2057400" cy="365125"/>
          </a:xfrm>
        </p:spPr>
        <p:txBody>
          <a:bodyPr/>
          <a:lstStyle/>
          <a:p>
            <a:fld id="{59826A12-ECA5-4A7E-8433-752D245D1C11}" type="slidenum">
              <a:rPr lang="es-CO" smtClean="0"/>
              <a:t>15</a:t>
            </a:fld>
            <a:endParaRPr lang="es-CO" dirty="0"/>
          </a:p>
        </p:txBody>
      </p:sp>
    </p:spTree>
    <p:extLst>
      <p:ext uri="{BB962C8B-B14F-4D97-AF65-F5344CB8AC3E}">
        <p14:creationId xmlns:p14="http://schemas.microsoft.com/office/powerpoint/2010/main" val="3702459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4861" y="15481"/>
            <a:ext cx="7886700" cy="1325563"/>
          </a:xfrm>
        </p:spPr>
        <p:txBody>
          <a:bodyPr/>
          <a:lstStyle/>
          <a:p>
            <a:pPr algn="ctr"/>
            <a:r>
              <a:rPr lang="es-CO" dirty="0">
                <a:latin typeface="Arial" panose="020B0604020202020204" pitchFamily="34" charset="0"/>
                <a:cs typeface="Arial" panose="020B0604020202020204" pitchFamily="34" charset="0"/>
              </a:rPr>
              <a:t>DISCUSIÓN</a:t>
            </a:r>
          </a:p>
        </p:txBody>
      </p:sp>
      <p:sp>
        <p:nvSpPr>
          <p:cNvPr id="9" name="CuadroTexto 8"/>
          <p:cNvSpPr txBox="1"/>
          <p:nvPr/>
        </p:nvSpPr>
        <p:spPr>
          <a:xfrm>
            <a:off x="0" y="5729431"/>
            <a:ext cx="5213351" cy="1651734"/>
          </a:xfrm>
          <a:prstGeom prst="rect">
            <a:avLst/>
          </a:prstGeom>
          <a:noFill/>
        </p:spPr>
        <p:txBody>
          <a:bodyPr wrap="square" rtlCol="0">
            <a:spAutoFit/>
          </a:bodyPr>
          <a:lstStyle/>
          <a:p>
            <a:pPr lvl="0" algn="just">
              <a:spcAft>
                <a:spcPts val="800"/>
              </a:spcAft>
            </a:pPr>
            <a:r>
              <a:rPr lang="en-US" sz="1100" dirty="0">
                <a:latin typeface="Arial" panose="020B0604020202020204" pitchFamily="34" charset="0"/>
                <a:ea typeface="Calibri" panose="020F0502020204030204" pitchFamily="34" charset="0"/>
                <a:cs typeface="Times New Roman" panose="02020603050405020304" pitchFamily="18" charset="0"/>
              </a:rPr>
              <a:t>M Fahim, I; Malik Salman, A; </a:t>
            </a:r>
            <a:r>
              <a:rPr lang="en-US" sz="1100" dirty="0" err="1">
                <a:latin typeface="Arial" panose="020B0604020202020204" pitchFamily="34" charset="0"/>
                <a:ea typeface="Calibri" panose="020F0502020204030204" pitchFamily="34" charset="0"/>
                <a:cs typeface="Times New Roman" panose="02020603050405020304" pitchFamily="18" charset="0"/>
              </a:rPr>
              <a:t>Anser</a:t>
            </a:r>
            <a:r>
              <a:rPr lang="en-US" sz="1100" dirty="0">
                <a:latin typeface="Arial" panose="020B0604020202020204" pitchFamily="34" charset="0"/>
                <a:ea typeface="Calibri" panose="020F0502020204030204" pitchFamily="34" charset="0"/>
                <a:cs typeface="Times New Roman" panose="02020603050405020304" pitchFamily="18" charset="0"/>
              </a:rPr>
              <a:t>, M; et. al. Comparison of paralleling and bisecting angle techniques in endodontic working length radiography. </a:t>
            </a:r>
            <a:r>
              <a:rPr lang="es-CO" sz="1100" dirty="0" err="1">
                <a:latin typeface="Arial" panose="020B0604020202020204" pitchFamily="34" charset="0"/>
                <a:ea typeface="Calibri" panose="020F0502020204030204" pitchFamily="34" charset="0"/>
                <a:cs typeface="Times New Roman" panose="02020603050405020304" pitchFamily="18" charset="0"/>
              </a:rPr>
              <a:t>Pakistan</a:t>
            </a:r>
            <a:r>
              <a:rPr lang="es-CO" sz="1100" dirty="0">
                <a:latin typeface="Arial" panose="020B0604020202020204" pitchFamily="34" charset="0"/>
                <a:ea typeface="Calibri" panose="020F0502020204030204" pitchFamily="34" charset="0"/>
                <a:cs typeface="Times New Roman" panose="02020603050405020304" pitchFamily="18" charset="0"/>
              </a:rPr>
              <a:t> Oral &amp; Dental </a:t>
            </a:r>
            <a:r>
              <a:rPr lang="es-CO" sz="1100" dirty="0" err="1">
                <a:latin typeface="Arial" panose="020B0604020202020204" pitchFamily="34" charset="0"/>
                <a:ea typeface="Calibri" panose="020F0502020204030204" pitchFamily="34" charset="0"/>
                <a:cs typeface="Times New Roman" panose="02020603050405020304" pitchFamily="18" charset="0"/>
              </a:rPr>
              <a:t>Journal</a:t>
            </a:r>
            <a:r>
              <a:rPr lang="es-CO" sz="1100" dirty="0">
                <a:latin typeface="Arial" panose="020B0604020202020204" pitchFamily="34" charset="0"/>
                <a:ea typeface="Calibri" panose="020F0502020204030204" pitchFamily="34" charset="0"/>
                <a:cs typeface="Times New Roman" panose="02020603050405020304" pitchFamily="18" charset="0"/>
              </a:rPr>
              <a:t>. 2013;33(1): 160-164.</a:t>
            </a:r>
          </a:p>
          <a:p>
            <a:pPr lvl="0" algn="just">
              <a:spcAft>
                <a:spcPts val="800"/>
              </a:spcAft>
            </a:pPr>
            <a:r>
              <a:rPr lang="es-CO" sz="1100" dirty="0">
                <a:latin typeface="Arial" panose="020B0604020202020204" pitchFamily="34" charset="0"/>
                <a:ea typeface="Calibri" panose="020F0502020204030204" pitchFamily="34" charset="0"/>
                <a:cs typeface="Times New Roman" panose="02020603050405020304" pitchFamily="18" charset="0"/>
              </a:rPr>
              <a:t>Mohamed </a:t>
            </a:r>
            <a:r>
              <a:rPr lang="es-CO" sz="1100" dirty="0" err="1">
                <a:latin typeface="Arial" panose="020B0604020202020204" pitchFamily="34" charset="0"/>
                <a:ea typeface="Calibri" panose="020F0502020204030204" pitchFamily="34" charset="0"/>
                <a:cs typeface="Times New Roman" panose="02020603050405020304" pitchFamily="18" charset="0"/>
              </a:rPr>
              <a:t>Hamed</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Nassef.Image</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Quality</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Assessment</a:t>
            </a:r>
            <a:r>
              <a:rPr lang="es-CO" sz="1100" dirty="0">
                <a:latin typeface="Arial" panose="020B0604020202020204" pitchFamily="34" charset="0"/>
                <a:ea typeface="Calibri" panose="020F0502020204030204" pitchFamily="34" charset="0"/>
                <a:cs typeface="Times New Roman" panose="02020603050405020304" pitchFamily="18" charset="0"/>
              </a:rPr>
              <a:t> and </a:t>
            </a:r>
            <a:r>
              <a:rPr lang="es-CO" sz="1100" dirty="0" err="1">
                <a:latin typeface="Arial" panose="020B0604020202020204" pitchFamily="34" charset="0"/>
                <a:ea typeface="Calibri" panose="020F0502020204030204" pitchFamily="34" charset="0"/>
                <a:cs typeface="Times New Roman" panose="02020603050405020304" pitchFamily="18" charset="0"/>
              </a:rPr>
              <a:t>Radiation</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exposure</a:t>
            </a:r>
            <a:r>
              <a:rPr lang="es-CO" sz="1100" dirty="0">
                <a:latin typeface="Arial" panose="020B0604020202020204" pitchFamily="34" charset="0"/>
                <a:ea typeface="Calibri" panose="020F0502020204030204" pitchFamily="34" charset="0"/>
                <a:cs typeface="Times New Roman" panose="02020603050405020304" pitchFamily="18" charset="0"/>
              </a:rPr>
              <a:t> in Intra Oral Dental </a:t>
            </a:r>
            <a:r>
              <a:rPr lang="es-CO" sz="1100" dirty="0" err="1">
                <a:latin typeface="Arial" panose="020B0604020202020204" pitchFamily="34" charset="0"/>
                <a:ea typeface="Calibri" panose="020F0502020204030204" pitchFamily="34" charset="0"/>
                <a:cs typeface="Times New Roman" panose="02020603050405020304" pitchFamily="18" charset="0"/>
              </a:rPr>
              <a:t>Radiography.nternational</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Journal</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for</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Innovation</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Education</a:t>
            </a:r>
            <a:r>
              <a:rPr lang="es-CO" sz="1100" dirty="0">
                <a:latin typeface="Arial" panose="020B0604020202020204" pitchFamily="34" charset="0"/>
                <a:ea typeface="Calibri" panose="020F0502020204030204" pitchFamily="34" charset="0"/>
                <a:cs typeface="Times New Roman" panose="02020603050405020304" pitchFamily="18" charset="0"/>
              </a:rPr>
              <a:t> and Research.2017; 5 (2): 73-82.</a:t>
            </a:r>
            <a:endParaRPr lang="es-CO" sz="1050" dirty="0">
              <a:latin typeface="Calibri" panose="020F0502020204030204" pitchFamily="34" charset="0"/>
              <a:ea typeface="Calibri" panose="020F0502020204030204" pitchFamily="34" charset="0"/>
              <a:cs typeface="Times New Roman" panose="02020603050405020304" pitchFamily="18" charset="0"/>
            </a:endParaRPr>
          </a:p>
          <a:p>
            <a:pPr algn="just">
              <a:defRPr/>
            </a:pPr>
            <a:endParaRPr lang="es-CO" sz="1100" dirty="0">
              <a:latin typeface="Arial" panose="020B0604020202020204" pitchFamily="34" charset="0"/>
              <a:ea typeface="Calibri" panose="020F0502020204030204" pitchFamily="34" charset="0"/>
              <a:cs typeface="Times New Roman" panose="02020603050405020304" pitchFamily="18" charset="0"/>
            </a:endParaRPr>
          </a:p>
          <a:p>
            <a:pPr algn="just">
              <a:defRPr/>
            </a:pPr>
            <a:endParaRPr lang="es-CO" sz="1100" b="1" dirty="0"/>
          </a:p>
        </p:txBody>
      </p:sp>
      <p:pic>
        <p:nvPicPr>
          <p:cNvPr id="10"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648468"/>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69107" y="6082498"/>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98506" y="5997573"/>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ector recto 12"/>
          <p:cNvCxnSpPr>
            <a:cxnSpLocks noChangeShapeType="1"/>
          </p:cNvCxnSpPr>
          <p:nvPr/>
        </p:nvCxnSpPr>
        <p:spPr bwMode="auto">
          <a:xfrm flipH="1">
            <a:off x="7198241" y="5997573"/>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4" name="Imagen 13"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59031" y="5911049"/>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Diagrama 3">
            <a:extLst>
              <a:ext uri="{FF2B5EF4-FFF2-40B4-BE49-F238E27FC236}">
                <a16:creationId xmlns:a16="http://schemas.microsoft.com/office/drawing/2014/main" id="{1BE06165-25B1-43AF-A1CD-D735E8C2AAD8}"/>
              </a:ext>
            </a:extLst>
          </p:cNvPr>
          <p:cNvGraphicFramePr/>
          <p:nvPr>
            <p:extLst>
              <p:ext uri="{D42A27DB-BD31-4B8C-83A1-F6EECF244321}">
                <p14:modId xmlns:p14="http://schemas.microsoft.com/office/powerpoint/2010/main" val="1593501151"/>
              </p:ext>
            </p:extLst>
          </p:nvPr>
        </p:nvGraphicFramePr>
        <p:xfrm>
          <a:off x="332509" y="727545"/>
          <a:ext cx="8567996" cy="500188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CuadroTexto 4">
            <a:extLst>
              <a:ext uri="{FF2B5EF4-FFF2-40B4-BE49-F238E27FC236}">
                <a16:creationId xmlns:a16="http://schemas.microsoft.com/office/drawing/2014/main" id="{C82D7DA7-CFE1-4AA1-838D-BB0E1673342E}"/>
              </a:ext>
            </a:extLst>
          </p:cNvPr>
          <p:cNvSpPr txBox="1"/>
          <p:nvPr/>
        </p:nvSpPr>
        <p:spPr>
          <a:xfrm>
            <a:off x="1389471" y="1333540"/>
            <a:ext cx="2670188" cy="1400383"/>
          </a:xfrm>
          <a:prstGeom prst="rect">
            <a:avLst/>
          </a:prstGeom>
          <a:noFill/>
        </p:spPr>
        <p:txBody>
          <a:bodyPr wrap="square" rtlCol="0">
            <a:spAutoFit/>
          </a:bodyPr>
          <a:lstStyle/>
          <a:p>
            <a:pPr algn="just"/>
            <a:r>
              <a:rPr lang="es-CO" sz="1700" dirty="0">
                <a:latin typeface="Arial" panose="020B0604020202020204" pitchFamily="34" charset="0"/>
                <a:cs typeface="Arial" panose="020B0604020202020204" pitchFamily="34" charset="0"/>
              </a:rPr>
              <a:t>La técnica del paralelismo produce imágenes con menos distorsión y menos variabilidad.</a:t>
            </a:r>
          </a:p>
        </p:txBody>
      </p:sp>
      <p:sp>
        <p:nvSpPr>
          <p:cNvPr id="6" name="CuadroTexto 5">
            <a:extLst>
              <a:ext uri="{FF2B5EF4-FFF2-40B4-BE49-F238E27FC236}">
                <a16:creationId xmlns:a16="http://schemas.microsoft.com/office/drawing/2014/main" id="{038C1C8C-1CB3-4F8A-BD7E-9C35D15BECC8}"/>
              </a:ext>
            </a:extLst>
          </p:cNvPr>
          <p:cNvSpPr txBox="1"/>
          <p:nvPr/>
        </p:nvSpPr>
        <p:spPr>
          <a:xfrm>
            <a:off x="5213351" y="1217934"/>
            <a:ext cx="2975643" cy="1400383"/>
          </a:xfrm>
          <a:prstGeom prst="rect">
            <a:avLst/>
          </a:prstGeom>
          <a:noFill/>
        </p:spPr>
        <p:txBody>
          <a:bodyPr wrap="square" rtlCol="0">
            <a:spAutoFit/>
          </a:bodyPr>
          <a:lstStyle/>
          <a:p>
            <a:r>
              <a:rPr lang="es-CO" sz="1700" dirty="0">
                <a:latin typeface="Arial" panose="020B0604020202020204" pitchFamily="34" charset="0"/>
                <a:cs typeface="Arial" panose="020B0604020202020204" pitchFamily="34" charset="0"/>
              </a:rPr>
              <a:t>Es posible disminuir  la dosis de radiación recibida por un paciente empleando posicionadores radiográficos y la técnica del paralelismo.</a:t>
            </a:r>
          </a:p>
        </p:txBody>
      </p:sp>
      <p:sp>
        <p:nvSpPr>
          <p:cNvPr id="7" name="CuadroTexto 6">
            <a:extLst>
              <a:ext uri="{FF2B5EF4-FFF2-40B4-BE49-F238E27FC236}">
                <a16:creationId xmlns:a16="http://schemas.microsoft.com/office/drawing/2014/main" id="{3D71E8DA-4E50-4960-8ED3-45B89044A8DE}"/>
              </a:ext>
            </a:extLst>
          </p:cNvPr>
          <p:cNvSpPr txBox="1"/>
          <p:nvPr/>
        </p:nvSpPr>
        <p:spPr>
          <a:xfrm>
            <a:off x="3631857" y="3895383"/>
            <a:ext cx="2808457" cy="1477328"/>
          </a:xfrm>
          <a:prstGeom prst="rect">
            <a:avLst/>
          </a:prstGeom>
          <a:noFill/>
        </p:spPr>
        <p:txBody>
          <a:bodyPr wrap="square" rtlCol="0">
            <a:spAutoFit/>
          </a:bodyPr>
          <a:lstStyle/>
          <a:p>
            <a:pPr algn="just"/>
            <a:r>
              <a:rPr lang="es-CO" dirty="0">
                <a:latin typeface="Arial" panose="020B0604020202020204" pitchFamily="34" charset="0"/>
                <a:cs typeface="Arial" panose="020B0604020202020204" pitchFamily="34" charset="0"/>
              </a:rPr>
              <a:t>La técnica de la bisectriz del ángulo debe ser empleada en algunas ocasiones.</a:t>
            </a:r>
          </a:p>
          <a:p>
            <a:pPr algn="just"/>
            <a:endParaRPr lang="es-CO" dirty="0"/>
          </a:p>
        </p:txBody>
      </p:sp>
      <p:sp>
        <p:nvSpPr>
          <p:cNvPr id="3" name="Marcador de número de diapositiva 2">
            <a:extLst>
              <a:ext uri="{FF2B5EF4-FFF2-40B4-BE49-F238E27FC236}">
                <a16:creationId xmlns:a16="http://schemas.microsoft.com/office/drawing/2014/main" id="{C1EA1DF8-17E1-4E1A-AEC2-2FFB696B415A}"/>
              </a:ext>
            </a:extLst>
          </p:cNvPr>
          <p:cNvSpPr>
            <a:spLocks noGrp="1"/>
          </p:cNvSpPr>
          <p:nvPr>
            <p:ph type="sldNum" sz="quarter" idx="12"/>
          </p:nvPr>
        </p:nvSpPr>
        <p:spPr>
          <a:xfrm>
            <a:off x="7005031" y="6441494"/>
            <a:ext cx="2057400" cy="365125"/>
          </a:xfrm>
        </p:spPr>
        <p:txBody>
          <a:bodyPr/>
          <a:lstStyle/>
          <a:p>
            <a:fld id="{59826A12-ECA5-4A7E-8433-752D245D1C11}" type="slidenum">
              <a:rPr lang="es-CO" smtClean="0"/>
              <a:t>16</a:t>
            </a:fld>
            <a:endParaRPr lang="es-CO" dirty="0"/>
          </a:p>
        </p:txBody>
      </p:sp>
    </p:spTree>
    <p:extLst>
      <p:ext uri="{BB962C8B-B14F-4D97-AF65-F5344CB8AC3E}">
        <p14:creationId xmlns:p14="http://schemas.microsoft.com/office/powerpoint/2010/main" val="3517093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4861" y="15481"/>
            <a:ext cx="7886700" cy="1325563"/>
          </a:xfrm>
        </p:spPr>
        <p:txBody>
          <a:bodyPr/>
          <a:lstStyle/>
          <a:p>
            <a:pPr algn="ctr"/>
            <a:r>
              <a:rPr lang="es-CO" dirty="0">
                <a:latin typeface="Arial" panose="020B0604020202020204" pitchFamily="34" charset="0"/>
                <a:cs typeface="Arial" panose="020B0604020202020204" pitchFamily="34" charset="0"/>
              </a:rPr>
              <a:t>DISCUSIÓN</a:t>
            </a:r>
          </a:p>
        </p:txBody>
      </p:sp>
      <p:sp>
        <p:nvSpPr>
          <p:cNvPr id="9" name="CuadroTexto 8"/>
          <p:cNvSpPr txBox="1"/>
          <p:nvPr/>
        </p:nvSpPr>
        <p:spPr>
          <a:xfrm>
            <a:off x="0" y="5729431"/>
            <a:ext cx="5213351" cy="769441"/>
          </a:xfrm>
          <a:prstGeom prst="rect">
            <a:avLst/>
          </a:prstGeom>
          <a:noFill/>
        </p:spPr>
        <p:txBody>
          <a:bodyPr wrap="square" rtlCol="0">
            <a:spAutoFit/>
          </a:bodyPr>
          <a:lstStyle/>
          <a:p>
            <a:pPr algn="just">
              <a:defRPr/>
            </a:pPr>
            <a:r>
              <a:rPr lang="es-CO" sz="1100" dirty="0" err="1">
                <a:latin typeface="Arial" panose="020B0604020202020204" pitchFamily="34" charset="0"/>
                <a:ea typeface="Calibri" panose="020F0502020204030204" pitchFamily="34" charset="0"/>
                <a:cs typeface="Times New Roman" panose="02020603050405020304" pitchFamily="18" charset="0"/>
              </a:rPr>
              <a:t>Azizah</a:t>
            </a:r>
            <a:r>
              <a:rPr lang="es-CO" sz="1100" dirty="0">
                <a:latin typeface="Arial" panose="020B0604020202020204" pitchFamily="34" charset="0"/>
                <a:ea typeface="Calibri" panose="020F0502020204030204" pitchFamily="34" charset="0"/>
                <a:cs typeface="Times New Roman" panose="02020603050405020304" pitchFamily="18" charset="0"/>
              </a:rPr>
              <a:t> A. et </a:t>
            </a:r>
            <a:r>
              <a:rPr lang="es-CO" sz="1100" dirty="0" err="1">
                <a:latin typeface="Arial" panose="020B0604020202020204" pitchFamily="34" charset="0"/>
                <a:ea typeface="Calibri" panose="020F0502020204030204" pitchFamily="34" charset="0"/>
                <a:cs typeface="Times New Roman" panose="02020603050405020304" pitchFamily="18" charset="0"/>
              </a:rPr>
              <a:t>al.External</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Marker</a:t>
            </a:r>
            <a:r>
              <a:rPr lang="es-CO" sz="1100" dirty="0">
                <a:latin typeface="Arial" panose="020B0604020202020204" pitchFamily="34" charset="0"/>
                <a:ea typeface="Calibri" panose="020F0502020204030204" pitchFamily="34" charset="0"/>
                <a:cs typeface="Times New Roman" panose="02020603050405020304" pitchFamily="18" charset="0"/>
              </a:rPr>
              <a:t> in </a:t>
            </a:r>
            <a:r>
              <a:rPr lang="es-CO" sz="1100" dirty="0" err="1">
                <a:latin typeface="Arial" panose="020B0604020202020204" pitchFamily="34" charset="0"/>
                <a:ea typeface="Calibri" panose="020F0502020204030204" pitchFamily="34" charset="0"/>
                <a:cs typeface="Times New Roman" panose="02020603050405020304" pitchFamily="18" charset="0"/>
              </a:rPr>
              <a:t>Bisecting-Angle-Technique</a:t>
            </a:r>
            <a:r>
              <a:rPr lang="es-CO" sz="1100" dirty="0">
                <a:latin typeface="Arial" panose="020B0604020202020204" pitchFamily="34" charset="0"/>
                <a:ea typeface="Calibri" panose="020F0502020204030204" pitchFamily="34" charset="0"/>
                <a:cs typeface="Times New Roman" panose="02020603050405020304" pitchFamily="18" charset="0"/>
              </a:rPr>
              <a:t>: A New </a:t>
            </a:r>
            <a:r>
              <a:rPr lang="es-CO" sz="1100" dirty="0" err="1">
                <a:latin typeface="Arial" panose="020B0604020202020204" pitchFamily="34" charset="0"/>
                <a:ea typeface="Calibri" panose="020F0502020204030204" pitchFamily="34" charset="0"/>
                <a:cs typeface="Times New Roman" panose="02020603050405020304" pitchFamily="18" charset="0"/>
              </a:rPr>
              <a:t>Approach</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to</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Minimize</a:t>
            </a:r>
            <a:r>
              <a:rPr lang="es-CO" sz="1100" dirty="0">
                <a:latin typeface="Arial" panose="020B0604020202020204" pitchFamily="34" charset="0"/>
                <a:ea typeface="Calibri" panose="020F0502020204030204" pitchFamily="34" charset="0"/>
                <a:cs typeface="Times New Roman" panose="02020603050405020304" pitchFamily="18" charset="0"/>
              </a:rPr>
              <a:t> Dental </a:t>
            </a:r>
            <a:r>
              <a:rPr lang="es-CO" sz="1100" dirty="0" err="1">
                <a:latin typeface="Arial" panose="020B0604020202020204" pitchFamily="34" charset="0"/>
                <a:ea typeface="Calibri" panose="020F0502020204030204" pitchFamily="34" charset="0"/>
                <a:cs typeface="Times New Roman" panose="02020603050405020304" pitchFamily="18" charset="0"/>
              </a:rPr>
              <a:t>Radiographic</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Error.Med</a:t>
            </a:r>
            <a:r>
              <a:rPr lang="es-CO" sz="1100" dirty="0">
                <a:latin typeface="Arial" panose="020B0604020202020204" pitchFamily="34" charset="0"/>
                <a:ea typeface="Calibri" panose="020F0502020204030204" pitchFamily="34" charset="0"/>
                <a:cs typeface="Times New Roman" panose="02020603050405020304" pitchFamily="18" charset="0"/>
              </a:rPr>
              <a:t> &amp; </a:t>
            </a:r>
            <a:r>
              <a:rPr lang="es-CO" sz="1100" dirty="0" err="1">
                <a:latin typeface="Arial" panose="020B0604020202020204" pitchFamily="34" charset="0"/>
                <a:ea typeface="Calibri" panose="020F0502020204030204" pitchFamily="34" charset="0"/>
                <a:cs typeface="Times New Roman" panose="02020603050405020304" pitchFamily="18" charset="0"/>
              </a:rPr>
              <a:t>Health</a:t>
            </a:r>
            <a:r>
              <a:rPr lang="es-CO" sz="1100" dirty="0">
                <a:latin typeface="Arial" panose="020B0604020202020204" pitchFamily="34" charset="0"/>
                <a:ea typeface="Calibri" panose="020F0502020204030204" pitchFamily="34" charset="0"/>
                <a:cs typeface="Times New Roman" panose="02020603050405020304" pitchFamily="18" charset="0"/>
              </a:rPr>
              <a:t> </a:t>
            </a:r>
            <a:r>
              <a:rPr lang="es-CO" sz="1100" dirty="0" err="1">
                <a:latin typeface="Arial" panose="020B0604020202020204" pitchFamily="34" charset="0"/>
                <a:ea typeface="Calibri" panose="020F0502020204030204" pitchFamily="34" charset="0"/>
                <a:cs typeface="Times New Roman" panose="02020603050405020304" pitchFamily="18" charset="0"/>
              </a:rPr>
              <a:t>Dec</a:t>
            </a:r>
            <a:r>
              <a:rPr lang="es-CO" sz="1100" dirty="0">
                <a:latin typeface="Arial" panose="020B0604020202020204" pitchFamily="34" charset="0"/>
                <a:ea typeface="Calibri" panose="020F0502020204030204" pitchFamily="34" charset="0"/>
                <a:cs typeface="Times New Roman" panose="02020603050405020304" pitchFamily="18" charset="0"/>
              </a:rPr>
              <a:t> 2017; 12(2): 304-311.</a:t>
            </a:r>
            <a:endParaRPr lang="es-CO" sz="1050" dirty="0">
              <a:latin typeface="Calibri" panose="020F0502020204030204" pitchFamily="34" charset="0"/>
              <a:ea typeface="Calibri" panose="020F0502020204030204" pitchFamily="34" charset="0"/>
              <a:cs typeface="Times New Roman" panose="02020603050405020304" pitchFamily="18" charset="0"/>
            </a:endParaRPr>
          </a:p>
          <a:p>
            <a:pPr algn="just">
              <a:defRPr/>
            </a:pPr>
            <a:endParaRPr lang="es-CO" sz="1100" dirty="0">
              <a:latin typeface="Arial" panose="020B0604020202020204" pitchFamily="34" charset="0"/>
              <a:ea typeface="Calibri" panose="020F0502020204030204" pitchFamily="34" charset="0"/>
              <a:cs typeface="Times New Roman" panose="02020603050405020304" pitchFamily="18" charset="0"/>
            </a:endParaRPr>
          </a:p>
          <a:p>
            <a:pPr algn="just">
              <a:defRPr/>
            </a:pPr>
            <a:endParaRPr lang="es-CO" sz="1100" b="1" dirty="0"/>
          </a:p>
        </p:txBody>
      </p:sp>
      <p:pic>
        <p:nvPicPr>
          <p:cNvPr id="10"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648468"/>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22618" y="6092820"/>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98506" y="5997573"/>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Conector recto 12"/>
          <p:cNvCxnSpPr>
            <a:cxnSpLocks noChangeShapeType="1"/>
          </p:cNvCxnSpPr>
          <p:nvPr/>
        </p:nvCxnSpPr>
        <p:spPr bwMode="auto">
          <a:xfrm flipH="1">
            <a:off x="7198241" y="5997573"/>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4" name="Imagen 13"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59031" y="5911049"/>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Diagrama 3">
            <a:extLst>
              <a:ext uri="{FF2B5EF4-FFF2-40B4-BE49-F238E27FC236}">
                <a16:creationId xmlns:a16="http://schemas.microsoft.com/office/drawing/2014/main" id="{1BE06165-25B1-43AF-A1CD-D735E8C2AAD8}"/>
              </a:ext>
            </a:extLst>
          </p:cNvPr>
          <p:cNvGraphicFramePr/>
          <p:nvPr>
            <p:extLst>
              <p:ext uri="{D42A27DB-BD31-4B8C-83A1-F6EECF244321}">
                <p14:modId xmlns:p14="http://schemas.microsoft.com/office/powerpoint/2010/main" val="3549678352"/>
              </p:ext>
            </p:extLst>
          </p:nvPr>
        </p:nvGraphicFramePr>
        <p:xfrm>
          <a:off x="332509" y="727545"/>
          <a:ext cx="8567996" cy="500188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CuadroTexto 4">
            <a:extLst>
              <a:ext uri="{FF2B5EF4-FFF2-40B4-BE49-F238E27FC236}">
                <a16:creationId xmlns:a16="http://schemas.microsoft.com/office/drawing/2014/main" id="{C82D7DA7-CFE1-4AA1-838D-BB0E1673342E}"/>
              </a:ext>
            </a:extLst>
          </p:cNvPr>
          <p:cNvSpPr txBox="1"/>
          <p:nvPr/>
        </p:nvSpPr>
        <p:spPr>
          <a:xfrm>
            <a:off x="682439" y="2228671"/>
            <a:ext cx="3432360" cy="1200329"/>
          </a:xfrm>
          <a:prstGeom prst="rect">
            <a:avLst/>
          </a:prstGeom>
          <a:noFill/>
        </p:spPr>
        <p:txBody>
          <a:bodyPr wrap="square" rtlCol="0">
            <a:spAutoFit/>
          </a:bodyPr>
          <a:lstStyle/>
          <a:p>
            <a:pPr algn="just"/>
            <a:r>
              <a:rPr lang="es-CO" dirty="0">
                <a:latin typeface="Arial" panose="020B0604020202020204" pitchFamily="34" charset="0"/>
                <a:cs typeface="Arial" panose="020B0604020202020204" pitchFamily="34" charset="0"/>
              </a:rPr>
              <a:t>Existen ocasiones y características específicas que requerirán el uso de la técnica de la bisectriz del ángulo.</a:t>
            </a:r>
          </a:p>
        </p:txBody>
      </p:sp>
      <p:sp>
        <p:nvSpPr>
          <p:cNvPr id="6" name="CuadroTexto 5">
            <a:extLst>
              <a:ext uri="{FF2B5EF4-FFF2-40B4-BE49-F238E27FC236}">
                <a16:creationId xmlns:a16="http://schemas.microsoft.com/office/drawing/2014/main" id="{038C1C8C-1CB3-4F8A-BD7E-9C35D15BECC8}"/>
              </a:ext>
            </a:extLst>
          </p:cNvPr>
          <p:cNvSpPr txBox="1"/>
          <p:nvPr/>
        </p:nvSpPr>
        <p:spPr>
          <a:xfrm>
            <a:off x="5029202" y="2305157"/>
            <a:ext cx="3598139" cy="923330"/>
          </a:xfrm>
          <a:prstGeom prst="rect">
            <a:avLst/>
          </a:prstGeom>
          <a:noFill/>
        </p:spPr>
        <p:txBody>
          <a:bodyPr wrap="square" rtlCol="0">
            <a:spAutoFit/>
          </a:bodyPr>
          <a:lstStyle/>
          <a:p>
            <a:pPr algn="just"/>
            <a:r>
              <a:rPr lang="es-CO" dirty="0">
                <a:latin typeface="Arial" panose="020B0604020202020204" pitchFamily="34" charset="0"/>
                <a:cs typeface="Arial" panose="020B0604020202020204" pitchFamily="34" charset="0"/>
              </a:rPr>
              <a:t>Se debe intentar disminuir el margen de error y minimizar la cantidad de radiografías a tomar.</a:t>
            </a:r>
          </a:p>
        </p:txBody>
      </p:sp>
      <p:sp>
        <p:nvSpPr>
          <p:cNvPr id="3" name="Marcador de número de diapositiva 2">
            <a:extLst>
              <a:ext uri="{FF2B5EF4-FFF2-40B4-BE49-F238E27FC236}">
                <a16:creationId xmlns:a16="http://schemas.microsoft.com/office/drawing/2014/main" id="{1A9B2B15-6460-4903-81F3-1AEBE6D7B047}"/>
              </a:ext>
            </a:extLst>
          </p:cNvPr>
          <p:cNvSpPr>
            <a:spLocks noGrp="1"/>
          </p:cNvSpPr>
          <p:nvPr>
            <p:ph type="sldNum" sz="quarter" idx="12"/>
          </p:nvPr>
        </p:nvSpPr>
        <p:spPr>
          <a:xfrm>
            <a:off x="7005031" y="6510980"/>
            <a:ext cx="2057400" cy="365125"/>
          </a:xfrm>
        </p:spPr>
        <p:txBody>
          <a:bodyPr/>
          <a:lstStyle/>
          <a:p>
            <a:fld id="{59826A12-ECA5-4A7E-8433-752D245D1C11}" type="slidenum">
              <a:rPr lang="es-CO" smtClean="0"/>
              <a:t>17</a:t>
            </a:fld>
            <a:endParaRPr lang="es-CO" dirty="0"/>
          </a:p>
        </p:txBody>
      </p:sp>
    </p:spTree>
    <p:extLst>
      <p:ext uri="{BB962C8B-B14F-4D97-AF65-F5344CB8AC3E}">
        <p14:creationId xmlns:p14="http://schemas.microsoft.com/office/powerpoint/2010/main" val="2579893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219071"/>
            <a:ext cx="7886700" cy="1325563"/>
          </a:xfrm>
        </p:spPr>
        <p:txBody>
          <a:bodyPr/>
          <a:lstStyle/>
          <a:p>
            <a:pPr algn="ctr"/>
            <a:r>
              <a:rPr lang="es-CO" dirty="0">
                <a:latin typeface="Arial" panose="020B0604020202020204" pitchFamily="34" charset="0"/>
                <a:cs typeface="Arial" panose="020B0604020202020204" pitchFamily="34" charset="0"/>
              </a:rPr>
              <a:t>CONCLUSIONES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Diagrama 11">
            <a:extLst>
              <a:ext uri="{FF2B5EF4-FFF2-40B4-BE49-F238E27FC236}">
                <a16:creationId xmlns:a16="http://schemas.microsoft.com/office/drawing/2014/main" id="{258D935A-79B7-4009-8473-A43AA51D9132}"/>
              </a:ext>
            </a:extLst>
          </p:cNvPr>
          <p:cNvGraphicFramePr/>
          <p:nvPr>
            <p:extLst>
              <p:ext uri="{D42A27DB-BD31-4B8C-83A1-F6EECF244321}">
                <p14:modId xmlns:p14="http://schemas.microsoft.com/office/powerpoint/2010/main" val="504011047"/>
              </p:ext>
            </p:extLst>
          </p:nvPr>
        </p:nvGraphicFramePr>
        <p:xfrm>
          <a:off x="471056" y="1397000"/>
          <a:ext cx="8104624"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3" name="Marcador de número de diapositiva 12">
            <a:extLst>
              <a:ext uri="{FF2B5EF4-FFF2-40B4-BE49-F238E27FC236}">
                <a16:creationId xmlns:a16="http://schemas.microsoft.com/office/drawing/2014/main" id="{C96411CC-AE52-48B5-82F4-57FB45DDCE9E}"/>
              </a:ext>
            </a:extLst>
          </p:cNvPr>
          <p:cNvSpPr>
            <a:spLocks noGrp="1"/>
          </p:cNvSpPr>
          <p:nvPr>
            <p:ph type="sldNum" sz="quarter" idx="12"/>
          </p:nvPr>
        </p:nvSpPr>
        <p:spPr>
          <a:xfrm>
            <a:off x="7025487" y="6439697"/>
            <a:ext cx="2057400" cy="365125"/>
          </a:xfrm>
        </p:spPr>
        <p:txBody>
          <a:bodyPr/>
          <a:lstStyle/>
          <a:p>
            <a:fld id="{59826A12-ECA5-4A7E-8433-752D245D1C11}" type="slidenum">
              <a:rPr lang="es-CO" smtClean="0"/>
              <a:t>18</a:t>
            </a:fld>
            <a:endParaRPr lang="es-CO" dirty="0"/>
          </a:p>
        </p:txBody>
      </p:sp>
    </p:spTree>
    <p:extLst>
      <p:ext uri="{BB962C8B-B14F-4D97-AF65-F5344CB8AC3E}">
        <p14:creationId xmlns:p14="http://schemas.microsoft.com/office/powerpoint/2010/main" val="1649886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latin typeface="Arial" panose="020B0604020202020204" pitchFamily="34" charset="0"/>
                <a:cs typeface="Arial" panose="020B0604020202020204" pitchFamily="34" charset="0"/>
              </a:rPr>
              <a:t>RECOMENDACIONES</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Diagrama 8">
            <a:extLst>
              <a:ext uri="{FF2B5EF4-FFF2-40B4-BE49-F238E27FC236}">
                <a16:creationId xmlns:a16="http://schemas.microsoft.com/office/drawing/2014/main" id="{1B90D996-1F43-43EF-AD86-BCF0DF7AF89C}"/>
              </a:ext>
            </a:extLst>
          </p:cNvPr>
          <p:cNvGraphicFramePr/>
          <p:nvPr>
            <p:extLst>
              <p:ext uri="{D42A27DB-BD31-4B8C-83A1-F6EECF244321}">
                <p14:modId xmlns:p14="http://schemas.microsoft.com/office/powerpoint/2010/main" val="2904802223"/>
              </p:ext>
            </p:extLst>
          </p:nvPr>
        </p:nvGraphicFramePr>
        <p:xfrm>
          <a:off x="628649" y="1397000"/>
          <a:ext cx="7781059" cy="432118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Marcador de número de diapositiva 2">
            <a:extLst>
              <a:ext uri="{FF2B5EF4-FFF2-40B4-BE49-F238E27FC236}">
                <a16:creationId xmlns:a16="http://schemas.microsoft.com/office/drawing/2014/main" id="{E912375D-0964-4E38-B8C5-5FF765C31B6D}"/>
              </a:ext>
            </a:extLst>
          </p:cNvPr>
          <p:cNvSpPr>
            <a:spLocks noGrp="1"/>
          </p:cNvSpPr>
          <p:nvPr>
            <p:ph type="sldNum" sz="quarter" idx="12"/>
          </p:nvPr>
        </p:nvSpPr>
        <p:spPr>
          <a:xfrm>
            <a:off x="6865945" y="6456366"/>
            <a:ext cx="2057400" cy="365125"/>
          </a:xfrm>
        </p:spPr>
        <p:txBody>
          <a:bodyPr/>
          <a:lstStyle/>
          <a:p>
            <a:fld id="{59826A12-ECA5-4A7E-8433-752D245D1C11}" type="slidenum">
              <a:rPr lang="es-CO" smtClean="0"/>
              <a:t>19</a:t>
            </a:fld>
            <a:endParaRPr lang="es-CO" dirty="0"/>
          </a:p>
        </p:txBody>
      </p:sp>
    </p:spTree>
    <p:extLst>
      <p:ext uri="{BB962C8B-B14F-4D97-AF65-F5344CB8AC3E}">
        <p14:creationId xmlns:p14="http://schemas.microsoft.com/office/powerpoint/2010/main" val="4091739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462396" y="1330036"/>
            <a:ext cx="7886700" cy="4419085"/>
          </a:xfrm>
        </p:spPr>
        <p:txBody>
          <a:bodyPr>
            <a:normAutofit/>
          </a:bodyPr>
          <a:lstStyle/>
          <a:p>
            <a:pPr marL="0" indent="0">
              <a:buNone/>
            </a:pPr>
            <a:r>
              <a:rPr lang="es-CO" sz="2400" dirty="0">
                <a:latin typeface="Arial" panose="020B0604020202020204" pitchFamily="34" charset="0"/>
                <a:cs typeface="Arial" panose="020B0604020202020204" pitchFamily="34" charset="0"/>
              </a:rPr>
              <a:t>INTRODUCCIÓN:</a:t>
            </a:r>
          </a:p>
        </p:txBody>
      </p:sp>
      <p:sp>
        <p:nvSpPr>
          <p:cNvPr id="6" name="Título 1"/>
          <p:cNvSpPr>
            <a:spLocks noGrp="1"/>
          </p:cNvSpPr>
          <p:nvPr>
            <p:ph type="title"/>
          </p:nvPr>
        </p:nvSpPr>
        <p:spPr>
          <a:xfrm>
            <a:off x="628650" y="317798"/>
            <a:ext cx="7886700" cy="1325563"/>
          </a:xfrm>
        </p:spPr>
        <p:txBody>
          <a:bodyPr>
            <a:normAutofit fontScale="90000"/>
          </a:bodyPr>
          <a:lstStyle/>
          <a:p>
            <a:pPr algn="ctr"/>
            <a:r>
              <a:rPr lang="es-CO" sz="2700" b="1" dirty="0">
                <a:latin typeface="Arial" panose="020B0604020202020204" pitchFamily="34" charset="0"/>
                <a:cs typeface="Arial" panose="020B0604020202020204" pitchFamily="34" charset="0"/>
              </a:rPr>
              <a:t>CONCORDANCIA ENTRE DOS TÉCNICAS RADIOGRÁFICAS PARA DETERMINAR LA LONGITUD REAL DE LOS ÓRGANOS DENTARIOS</a:t>
            </a:r>
            <a:br>
              <a:rPr lang="es-CO" dirty="0"/>
            </a:br>
            <a:endParaRPr lang="es-CO" dirty="0"/>
          </a:p>
        </p:txBody>
      </p:sp>
      <p:pic>
        <p:nvPicPr>
          <p:cNvPr id="12"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648468"/>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22618" y="6092820"/>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98506" y="5997573"/>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Conector recto 12"/>
          <p:cNvCxnSpPr>
            <a:cxnSpLocks noChangeShapeType="1"/>
          </p:cNvCxnSpPr>
          <p:nvPr/>
        </p:nvCxnSpPr>
        <p:spPr bwMode="auto">
          <a:xfrm flipH="1">
            <a:off x="7198241" y="5997573"/>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6" name="Imagen 13"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59031" y="5911049"/>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a 1">
            <a:extLst>
              <a:ext uri="{FF2B5EF4-FFF2-40B4-BE49-F238E27FC236}">
                <a16:creationId xmlns:a16="http://schemas.microsoft.com/office/drawing/2014/main" id="{D92AFF79-7C98-42F4-B58F-6F923A0B64B7}"/>
              </a:ext>
            </a:extLst>
          </p:cNvPr>
          <p:cNvGraphicFramePr/>
          <p:nvPr>
            <p:extLst>
              <p:ext uri="{D42A27DB-BD31-4B8C-83A1-F6EECF244321}">
                <p14:modId xmlns:p14="http://schemas.microsoft.com/office/powerpoint/2010/main" val="3891781501"/>
              </p:ext>
            </p:extLst>
          </p:nvPr>
        </p:nvGraphicFramePr>
        <p:xfrm>
          <a:off x="65583" y="2016915"/>
          <a:ext cx="4483677" cy="335510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Elipse 2">
            <a:extLst>
              <a:ext uri="{FF2B5EF4-FFF2-40B4-BE49-F238E27FC236}">
                <a16:creationId xmlns:a16="http://schemas.microsoft.com/office/drawing/2014/main" id="{CE344149-D75F-4BA2-BF13-01BC225ABC0F}"/>
              </a:ext>
            </a:extLst>
          </p:cNvPr>
          <p:cNvSpPr/>
          <p:nvPr/>
        </p:nvSpPr>
        <p:spPr>
          <a:xfrm>
            <a:off x="7056774" y="2853143"/>
            <a:ext cx="2021644" cy="2743331"/>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CO" sz="1600" dirty="0">
                <a:solidFill>
                  <a:schemeClr val="tx1"/>
                </a:solidFill>
                <a:latin typeface="Arial" panose="020B0604020202020204" pitchFamily="34" charset="0"/>
                <a:cs typeface="Arial" panose="020B0604020202020204" pitchFamily="34" charset="0"/>
              </a:rPr>
              <a:t>La técnica de la bisectriz sigue siendo empleada por un significativo porcentaje de la comunidad odontológica.</a:t>
            </a:r>
          </a:p>
        </p:txBody>
      </p:sp>
      <p:sp>
        <p:nvSpPr>
          <p:cNvPr id="4" name="Rectángulo 3">
            <a:extLst>
              <a:ext uri="{FF2B5EF4-FFF2-40B4-BE49-F238E27FC236}">
                <a16:creationId xmlns:a16="http://schemas.microsoft.com/office/drawing/2014/main" id="{BA457574-8048-4E99-B6AB-73B54EF882A8}"/>
              </a:ext>
            </a:extLst>
          </p:cNvPr>
          <p:cNvSpPr/>
          <p:nvPr/>
        </p:nvSpPr>
        <p:spPr>
          <a:xfrm>
            <a:off x="80822" y="5820065"/>
            <a:ext cx="5421079" cy="923330"/>
          </a:xfrm>
          <a:prstGeom prst="rect">
            <a:avLst/>
          </a:prstGeom>
        </p:spPr>
        <p:txBody>
          <a:bodyPr wrap="square">
            <a:spAutoFit/>
          </a:bodyPr>
          <a:lstStyle/>
          <a:p>
            <a:pPr lvl="0" algn="just">
              <a:spcAft>
                <a:spcPts val="0"/>
              </a:spcAft>
            </a:pPr>
            <a:r>
              <a:rPr lang="en-US" sz="1050" dirty="0" err="1">
                <a:latin typeface="Arial" panose="020B0604020202020204" pitchFamily="34" charset="0"/>
                <a:ea typeface="Calibri" panose="020F0502020204030204" pitchFamily="34" charset="0"/>
                <a:cs typeface="Arial" panose="020B0604020202020204" pitchFamily="34" charset="0"/>
              </a:rPr>
              <a:t>Yosuf</a:t>
            </a:r>
            <a:r>
              <a:rPr lang="en-US" sz="1050" dirty="0">
                <a:latin typeface="Arial" panose="020B0604020202020204" pitchFamily="34" charset="0"/>
                <a:ea typeface="Calibri" panose="020F0502020204030204" pitchFamily="34" charset="0"/>
                <a:cs typeface="Arial" panose="020B0604020202020204" pitchFamily="34" charset="0"/>
              </a:rPr>
              <a:t>. Z, Nambiar. P. Radiographic Considerations in Endodontics. </a:t>
            </a:r>
            <a:r>
              <a:rPr lang="es-CO" sz="1050" dirty="0" err="1">
                <a:latin typeface="Arial" panose="020B0604020202020204" pitchFamily="34" charset="0"/>
                <a:ea typeface="Calibri" panose="020F0502020204030204" pitchFamily="34" charset="0"/>
                <a:cs typeface="Arial" panose="020B0604020202020204" pitchFamily="34" charset="0"/>
              </a:rPr>
              <a:t>Malaysian</a:t>
            </a:r>
            <a:r>
              <a:rPr lang="es-CO" sz="1050" dirty="0">
                <a:latin typeface="Arial" panose="020B0604020202020204" pitchFamily="34" charset="0"/>
                <a:ea typeface="Calibri" panose="020F0502020204030204" pitchFamily="34" charset="0"/>
                <a:cs typeface="Arial" panose="020B0604020202020204" pitchFamily="34" charset="0"/>
              </a:rPr>
              <a:t> Dental </a:t>
            </a:r>
            <a:r>
              <a:rPr lang="es-CO" sz="1050" dirty="0" err="1">
                <a:latin typeface="Arial" panose="020B0604020202020204" pitchFamily="34" charset="0"/>
                <a:ea typeface="Calibri" panose="020F0502020204030204" pitchFamily="34" charset="0"/>
                <a:cs typeface="Arial" panose="020B0604020202020204" pitchFamily="34" charset="0"/>
              </a:rPr>
              <a:t>Journal</a:t>
            </a:r>
            <a:r>
              <a:rPr lang="es-CO" sz="1050" dirty="0">
                <a:latin typeface="Arial" panose="020B0604020202020204" pitchFamily="34" charset="0"/>
                <a:ea typeface="Calibri" panose="020F0502020204030204" pitchFamily="34" charset="0"/>
                <a:cs typeface="Arial" panose="020B0604020202020204" pitchFamily="34" charset="0"/>
              </a:rPr>
              <a:t>. 2007; 28(1): 51-58.</a:t>
            </a:r>
          </a:p>
          <a:p>
            <a:pPr lvl="0" algn="just">
              <a:spcAft>
                <a:spcPts val="0"/>
              </a:spcAft>
            </a:pPr>
            <a:r>
              <a:rPr lang="en-US" sz="1050" dirty="0" err="1">
                <a:latin typeface="Arial" panose="020B0604020202020204" pitchFamily="34" charset="0"/>
                <a:ea typeface="Calibri" panose="020F0502020204030204" pitchFamily="34" charset="0"/>
                <a:cs typeface="Arial" panose="020B0604020202020204" pitchFamily="34" charset="0"/>
              </a:rPr>
              <a:t>Tugnait</a:t>
            </a:r>
            <a:r>
              <a:rPr lang="en-US" sz="1050" dirty="0">
                <a:latin typeface="Arial" panose="020B0604020202020204" pitchFamily="34" charset="0"/>
                <a:ea typeface="Calibri" panose="020F0502020204030204" pitchFamily="34" charset="0"/>
                <a:cs typeface="Arial" panose="020B0604020202020204" pitchFamily="34" charset="0"/>
              </a:rPr>
              <a:t>, A. et al. Radiographic equipment and techniques used in general dental practice. A survey of general dental practitioners in England and Wales. Journal of dentistry. 2003; 31: 197-203.</a:t>
            </a:r>
            <a:endParaRPr lang="es-CO" sz="1050" dirty="0">
              <a:latin typeface="Arial" panose="020B0604020202020204" pitchFamily="34" charset="0"/>
              <a:ea typeface="Calibri" panose="020F0502020204030204" pitchFamily="34" charset="0"/>
              <a:cs typeface="Arial" panose="020B0604020202020204" pitchFamily="34" charset="0"/>
            </a:endParaRPr>
          </a:p>
        </p:txBody>
      </p:sp>
      <p:pic>
        <p:nvPicPr>
          <p:cNvPr id="7" name="Imagen 6">
            <a:extLst>
              <a:ext uri="{FF2B5EF4-FFF2-40B4-BE49-F238E27FC236}">
                <a16:creationId xmlns:a16="http://schemas.microsoft.com/office/drawing/2014/main" id="{E60750A1-37E3-48E3-8ABC-E584545CB759}"/>
              </a:ext>
            </a:extLst>
          </p:cNvPr>
          <p:cNvPicPr>
            <a:picLocks noChangeAspect="1"/>
          </p:cNvPicPr>
          <p:nvPr/>
        </p:nvPicPr>
        <p:blipFill rotWithShape="1">
          <a:blip r:embed="rId11"/>
          <a:srcRect l="5087" t="18685" r="5784" b="4903"/>
          <a:stretch/>
        </p:blipFill>
        <p:spPr>
          <a:xfrm>
            <a:off x="3841212" y="3567182"/>
            <a:ext cx="3163819" cy="2087878"/>
          </a:xfrm>
          <a:prstGeom prst="rect">
            <a:avLst/>
          </a:prstGeom>
        </p:spPr>
      </p:pic>
      <p:pic>
        <p:nvPicPr>
          <p:cNvPr id="8" name="Imagen 7">
            <a:extLst>
              <a:ext uri="{FF2B5EF4-FFF2-40B4-BE49-F238E27FC236}">
                <a16:creationId xmlns:a16="http://schemas.microsoft.com/office/drawing/2014/main" id="{0A7F3038-76BF-4BD7-B4BC-372E303ED268}"/>
              </a:ext>
            </a:extLst>
          </p:cNvPr>
          <p:cNvPicPr>
            <a:picLocks noChangeAspect="1"/>
          </p:cNvPicPr>
          <p:nvPr/>
        </p:nvPicPr>
        <p:blipFill rotWithShape="1">
          <a:blip r:embed="rId12"/>
          <a:srcRect l="2632" t="5792" r="36238" b="10007"/>
          <a:stretch/>
        </p:blipFill>
        <p:spPr>
          <a:xfrm>
            <a:off x="3972602" y="1493451"/>
            <a:ext cx="2021644" cy="1755531"/>
          </a:xfrm>
          <a:prstGeom prst="rect">
            <a:avLst/>
          </a:prstGeom>
        </p:spPr>
      </p:pic>
      <p:sp>
        <p:nvSpPr>
          <p:cNvPr id="9" name="Marcador de número de diapositiva 8">
            <a:extLst>
              <a:ext uri="{FF2B5EF4-FFF2-40B4-BE49-F238E27FC236}">
                <a16:creationId xmlns:a16="http://schemas.microsoft.com/office/drawing/2014/main" id="{D10BBC3A-3068-432E-8550-D8839874C322}"/>
              </a:ext>
            </a:extLst>
          </p:cNvPr>
          <p:cNvSpPr>
            <a:spLocks noGrp="1"/>
          </p:cNvSpPr>
          <p:nvPr>
            <p:ph type="sldNum" sz="quarter" idx="12"/>
          </p:nvPr>
        </p:nvSpPr>
        <p:spPr>
          <a:xfrm>
            <a:off x="6879618" y="6378270"/>
            <a:ext cx="2057400" cy="365125"/>
          </a:xfrm>
        </p:spPr>
        <p:txBody>
          <a:bodyPr/>
          <a:lstStyle/>
          <a:p>
            <a:fld id="{59826A12-ECA5-4A7E-8433-752D245D1C11}" type="slidenum">
              <a:rPr lang="es-CO" smtClean="0"/>
              <a:t>2</a:t>
            </a:fld>
            <a:endParaRPr lang="es-CO" dirty="0"/>
          </a:p>
        </p:txBody>
      </p:sp>
      <p:pic>
        <p:nvPicPr>
          <p:cNvPr id="11" name="Imagen 10">
            <a:extLst>
              <a:ext uri="{FF2B5EF4-FFF2-40B4-BE49-F238E27FC236}">
                <a16:creationId xmlns:a16="http://schemas.microsoft.com/office/drawing/2014/main" id="{04B737EA-5A51-433F-AA4A-0354676A568F}"/>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5347" t="10909" r="2567" b="12547"/>
          <a:stretch/>
        </p:blipFill>
        <p:spPr>
          <a:xfrm rot="16200000" flipV="1">
            <a:off x="6274830" y="1115657"/>
            <a:ext cx="1533548" cy="1837435"/>
          </a:xfrm>
          <a:prstGeom prst="rect">
            <a:avLst/>
          </a:prstGeom>
        </p:spPr>
      </p:pic>
    </p:spTree>
    <p:extLst>
      <p:ext uri="{BB962C8B-B14F-4D97-AF65-F5344CB8AC3E}">
        <p14:creationId xmlns:p14="http://schemas.microsoft.com/office/powerpoint/2010/main" val="3188108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7814" y="0"/>
            <a:ext cx="7886700" cy="1325563"/>
          </a:xfrm>
        </p:spPr>
        <p:txBody>
          <a:bodyPr/>
          <a:lstStyle/>
          <a:p>
            <a:pPr algn="ctr"/>
            <a:r>
              <a:rPr lang="es-ES" dirty="0">
                <a:latin typeface="Arial" panose="020B0604020202020204" pitchFamily="34" charset="0"/>
                <a:cs typeface="Arial" panose="020B0604020202020204" pitchFamily="34" charset="0"/>
              </a:rPr>
              <a:t>BIBLIOGRAFÍA</a:t>
            </a:r>
          </a:p>
        </p:txBody>
      </p:sp>
      <p:sp>
        <p:nvSpPr>
          <p:cNvPr id="8" name="Marcador de contenido 7"/>
          <p:cNvSpPr>
            <a:spLocks noGrp="1"/>
          </p:cNvSpPr>
          <p:nvPr>
            <p:ph idx="1"/>
          </p:nvPr>
        </p:nvSpPr>
        <p:spPr>
          <a:xfrm>
            <a:off x="125018" y="995802"/>
            <a:ext cx="8893964" cy="4831915"/>
          </a:xfrm>
        </p:spPr>
        <p:txBody>
          <a:bodyPr>
            <a:normAutofit fontScale="25000" lnSpcReduction="20000"/>
          </a:bodyPr>
          <a:lstStyle/>
          <a:p>
            <a:pPr lvl="0" algn="just">
              <a:spcAft>
                <a:spcPts val="0"/>
              </a:spcAft>
            </a:pPr>
            <a:r>
              <a:rPr lang="en-US" sz="5200" dirty="0" err="1">
                <a:latin typeface="Arial" panose="020B0604020202020204" pitchFamily="34" charset="0"/>
                <a:ea typeface="Calibri" panose="020F0502020204030204" pitchFamily="34" charset="0"/>
                <a:cs typeface="Arial" panose="020B0604020202020204" pitchFamily="34" charset="0"/>
              </a:rPr>
              <a:t>Yosuf</a:t>
            </a:r>
            <a:r>
              <a:rPr lang="en-US" sz="5200" dirty="0">
                <a:latin typeface="Arial" panose="020B0604020202020204" pitchFamily="34" charset="0"/>
                <a:ea typeface="Calibri" panose="020F0502020204030204" pitchFamily="34" charset="0"/>
                <a:cs typeface="Arial" panose="020B0604020202020204" pitchFamily="34" charset="0"/>
              </a:rPr>
              <a:t>. Z, Nambiar. P. Radiographic Considerations in Endodontics. </a:t>
            </a:r>
            <a:r>
              <a:rPr lang="es-CO" sz="5200" dirty="0" err="1">
                <a:latin typeface="Arial" panose="020B0604020202020204" pitchFamily="34" charset="0"/>
                <a:ea typeface="Calibri" panose="020F0502020204030204" pitchFamily="34" charset="0"/>
                <a:cs typeface="Arial" panose="020B0604020202020204" pitchFamily="34" charset="0"/>
              </a:rPr>
              <a:t>Malaysian</a:t>
            </a:r>
            <a:r>
              <a:rPr lang="es-CO" sz="5200" dirty="0">
                <a:latin typeface="Arial" panose="020B0604020202020204" pitchFamily="34" charset="0"/>
                <a:ea typeface="Calibri" panose="020F0502020204030204" pitchFamily="34" charset="0"/>
                <a:cs typeface="Arial" panose="020B0604020202020204" pitchFamily="34" charset="0"/>
              </a:rPr>
              <a:t> Dental </a:t>
            </a:r>
            <a:r>
              <a:rPr lang="es-CO" sz="5200" dirty="0" err="1">
                <a:latin typeface="Arial" panose="020B0604020202020204" pitchFamily="34" charset="0"/>
                <a:ea typeface="Calibri" panose="020F0502020204030204" pitchFamily="34" charset="0"/>
                <a:cs typeface="Arial" panose="020B0604020202020204" pitchFamily="34" charset="0"/>
              </a:rPr>
              <a:t>Journal</a:t>
            </a:r>
            <a:r>
              <a:rPr lang="es-CO" sz="5200" dirty="0">
                <a:latin typeface="Arial" panose="020B0604020202020204" pitchFamily="34" charset="0"/>
                <a:ea typeface="Calibri" panose="020F0502020204030204" pitchFamily="34" charset="0"/>
                <a:cs typeface="Arial" panose="020B0604020202020204" pitchFamily="34" charset="0"/>
              </a:rPr>
              <a:t>. 2007; 28(1): 51-58.</a:t>
            </a:r>
          </a:p>
          <a:p>
            <a:pPr lvl="0" algn="just">
              <a:spcAft>
                <a:spcPts val="0"/>
              </a:spcAft>
            </a:pPr>
            <a:r>
              <a:rPr lang="en-US" sz="5200" dirty="0" err="1">
                <a:latin typeface="Arial" panose="020B0604020202020204" pitchFamily="34" charset="0"/>
                <a:ea typeface="Calibri" panose="020F0502020204030204" pitchFamily="34" charset="0"/>
                <a:cs typeface="Arial" panose="020B0604020202020204" pitchFamily="34" charset="0"/>
              </a:rPr>
              <a:t>Tugnait</a:t>
            </a:r>
            <a:r>
              <a:rPr lang="en-US" sz="5200" dirty="0">
                <a:latin typeface="Arial" panose="020B0604020202020204" pitchFamily="34" charset="0"/>
                <a:ea typeface="Calibri" panose="020F0502020204030204" pitchFamily="34" charset="0"/>
                <a:cs typeface="Arial" panose="020B0604020202020204" pitchFamily="34" charset="0"/>
              </a:rPr>
              <a:t>, A. et al. Radiographic equipment and techniques used in general dental practice. A survey of general dental practitioners in England and Wales. Journal of dentistry. 2003; 31: 197-203.</a:t>
            </a:r>
          </a:p>
          <a:p>
            <a:pPr>
              <a:spcAft>
                <a:spcPts val="0"/>
              </a:spcAft>
            </a:pPr>
            <a:r>
              <a:rPr lang="es-CO" sz="5200" dirty="0" err="1">
                <a:latin typeface="Arial" panose="020B0604020202020204" pitchFamily="34" charset="0"/>
                <a:cs typeface="Arial" panose="020B0604020202020204" pitchFamily="34" charset="0"/>
              </a:rPr>
              <a:t>Fosberb</a:t>
            </a:r>
            <a:r>
              <a:rPr lang="es-CO" sz="5200" dirty="0">
                <a:latin typeface="Arial" panose="020B0604020202020204" pitchFamily="34" charset="0"/>
                <a:cs typeface="Arial" panose="020B0604020202020204" pitchFamily="34" charset="0"/>
              </a:rPr>
              <a:t>, J. A </a:t>
            </a:r>
            <a:r>
              <a:rPr lang="es-CO" sz="5200" dirty="0" err="1">
                <a:latin typeface="Arial" panose="020B0604020202020204" pitchFamily="34" charset="0"/>
                <a:cs typeface="Arial" panose="020B0604020202020204" pitchFamily="34" charset="0"/>
              </a:rPr>
              <a:t>comparison</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of</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the</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paralleling</a:t>
            </a:r>
            <a:r>
              <a:rPr lang="es-CO" sz="5200" dirty="0">
                <a:latin typeface="Arial" panose="020B0604020202020204" pitchFamily="34" charset="0"/>
                <a:cs typeface="Arial" panose="020B0604020202020204" pitchFamily="34" charset="0"/>
              </a:rPr>
              <a:t> and </a:t>
            </a:r>
            <a:r>
              <a:rPr lang="es-CO" sz="5200" dirty="0" err="1">
                <a:latin typeface="Arial" panose="020B0604020202020204" pitchFamily="34" charset="0"/>
                <a:cs typeface="Arial" panose="020B0604020202020204" pitchFamily="34" charset="0"/>
              </a:rPr>
              <a:t>bisecting-angle</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radiographic</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techniques</a:t>
            </a:r>
            <a:r>
              <a:rPr lang="es-CO" sz="5200" dirty="0">
                <a:latin typeface="Arial" panose="020B0604020202020204" pitchFamily="34" charset="0"/>
                <a:cs typeface="Arial" panose="020B0604020202020204" pitchFamily="34" charset="0"/>
              </a:rPr>
              <a:t> in </a:t>
            </a:r>
            <a:r>
              <a:rPr lang="es-CO" sz="5200" dirty="0" err="1">
                <a:latin typeface="Arial" panose="020B0604020202020204" pitchFamily="34" charset="0"/>
                <a:cs typeface="Arial" panose="020B0604020202020204" pitchFamily="34" charset="0"/>
              </a:rPr>
              <a:t>endodontics</a:t>
            </a:r>
            <a:r>
              <a:rPr lang="es-CO" sz="5200" dirty="0">
                <a:latin typeface="Arial" panose="020B0604020202020204" pitchFamily="34" charset="0"/>
                <a:cs typeface="Arial" panose="020B0604020202020204" pitchFamily="34" charset="0"/>
              </a:rPr>
              <a:t>. En: International </a:t>
            </a:r>
            <a:r>
              <a:rPr lang="es-CO" sz="5200" dirty="0" err="1">
                <a:latin typeface="Arial" panose="020B0604020202020204" pitchFamily="34" charset="0"/>
                <a:cs typeface="Arial" panose="020B0604020202020204" pitchFamily="34" charset="0"/>
              </a:rPr>
              <a:t>Endodontic</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Journal</a:t>
            </a:r>
            <a:r>
              <a:rPr lang="es-CO" sz="5200" dirty="0">
                <a:latin typeface="Arial" panose="020B0604020202020204" pitchFamily="34" charset="0"/>
                <a:cs typeface="Arial" panose="020B0604020202020204" pitchFamily="34" charset="0"/>
              </a:rPr>
              <a:t>, 1987, vol. 20, p. 177-182.</a:t>
            </a:r>
            <a:endParaRPr lang="es-CO" sz="5200" dirty="0">
              <a:latin typeface="Arial" panose="020B0604020202020204" pitchFamily="34" charset="0"/>
              <a:ea typeface="Calibri" panose="020F0502020204030204" pitchFamily="34" charset="0"/>
              <a:cs typeface="Arial" panose="020B0604020202020204" pitchFamily="34" charset="0"/>
            </a:endParaRPr>
          </a:p>
          <a:p>
            <a:pPr>
              <a:spcAft>
                <a:spcPts val="0"/>
              </a:spcAft>
            </a:pPr>
            <a:r>
              <a:rPr lang="es-CO" sz="5200" dirty="0">
                <a:latin typeface="Arial" panose="020B0604020202020204" pitchFamily="34" charset="0"/>
                <a:ea typeface="Calibri" panose="020F0502020204030204" pitchFamily="34" charset="0"/>
                <a:cs typeface="Arial" panose="020B0604020202020204" pitchFamily="34" charset="0"/>
              </a:rPr>
              <a:t>M </a:t>
            </a:r>
            <a:r>
              <a:rPr lang="es-CO" sz="5200" dirty="0" err="1">
                <a:latin typeface="Arial" panose="020B0604020202020204" pitchFamily="34" charset="0"/>
                <a:ea typeface="Calibri" panose="020F0502020204030204" pitchFamily="34" charset="0"/>
                <a:cs typeface="Arial" panose="020B0604020202020204" pitchFamily="34" charset="0"/>
              </a:rPr>
              <a:t>fahim</a:t>
            </a:r>
            <a:r>
              <a:rPr lang="es-CO" sz="5200" dirty="0">
                <a:latin typeface="Arial" panose="020B0604020202020204" pitchFamily="34" charset="0"/>
                <a:ea typeface="Calibri" panose="020F0502020204030204" pitchFamily="34" charset="0"/>
                <a:cs typeface="Arial" panose="020B0604020202020204" pitchFamily="34" charset="0"/>
              </a:rPr>
              <a:t>, i; </a:t>
            </a:r>
            <a:r>
              <a:rPr lang="es-CO" sz="5200" dirty="0" err="1">
                <a:latin typeface="Arial" panose="020B0604020202020204" pitchFamily="34" charset="0"/>
                <a:ea typeface="Calibri" panose="020F0502020204030204" pitchFamily="34" charset="0"/>
                <a:cs typeface="Arial" panose="020B0604020202020204" pitchFamily="34" charset="0"/>
              </a:rPr>
              <a:t>malik</a:t>
            </a:r>
            <a:r>
              <a:rPr lang="es-CO" sz="5200" dirty="0">
                <a:latin typeface="Arial" panose="020B0604020202020204" pitchFamily="34" charset="0"/>
                <a:ea typeface="Calibri" panose="020F0502020204030204" pitchFamily="34" charset="0"/>
                <a:cs typeface="Arial" panose="020B0604020202020204" pitchFamily="34" charset="0"/>
              </a:rPr>
              <a:t> salman, a; </a:t>
            </a:r>
            <a:r>
              <a:rPr lang="es-CO" sz="5200" dirty="0" err="1">
                <a:latin typeface="Arial" panose="020B0604020202020204" pitchFamily="34" charset="0"/>
                <a:ea typeface="Calibri" panose="020F0502020204030204" pitchFamily="34" charset="0"/>
                <a:cs typeface="Arial" panose="020B0604020202020204" pitchFamily="34" charset="0"/>
              </a:rPr>
              <a:t>anser</a:t>
            </a:r>
            <a:r>
              <a:rPr lang="es-CO" sz="5200" dirty="0">
                <a:latin typeface="Arial" panose="020B0604020202020204" pitchFamily="34" charset="0"/>
                <a:ea typeface="Calibri" panose="020F0502020204030204" pitchFamily="34" charset="0"/>
                <a:cs typeface="Arial" panose="020B0604020202020204" pitchFamily="34" charset="0"/>
              </a:rPr>
              <a:t>, m; et. al. </a:t>
            </a:r>
            <a:r>
              <a:rPr lang="es-CO" sz="5200" dirty="0" err="1">
                <a:latin typeface="Arial" panose="020B0604020202020204" pitchFamily="34" charset="0"/>
                <a:ea typeface="Calibri" panose="020F0502020204030204" pitchFamily="34" charset="0"/>
                <a:cs typeface="Arial" panose="020B0604020202020204" pitchFamily="34" charset="0"/>
              </a:rPr>
              <a:t>Comparison</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of</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paralleling</a:t>
            </a:r>
            <a:r>
              <a:rPr lang="es-CO" sz="5200" dirty="0">
                <a:latin typeface="Arial" panose="020B0604020202020204" pitchFamily="34" charset="0"/>
                <a:ea typeface="Calibri" panose="020F0502020204030204" pitchFamily="34" charset="0"/>
                <a:cs typeface="Arial" panose="020B0604020202020204" pitchFamily="34" charset="0"/>
              </a:rPr>
              <a:t> and </a:t>
            </a:r>
            <a:r>
              <a:rPr lang="es-CO" sz="5200" dirty="0" err="1">
                <a:latin typeface="Arial" panose="020B0604020202020204" pitchFamily="34" charset="0"/>
                <a:ea typeface="Calibri" panose="020F0502020204030204" pitchFamily="34" charset="0"/>
                <a:cs typeface="Arial" panose="020B0604020202020204" pitchFamily="34" charset="0"/>
              </a:rPr>
              <a:t>bisecting</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angle</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techniques</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endodontic</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working</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length</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radiography</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Pakistan</a:t>
            </a:r>
            <a:r>
              <a:rPr lang="es-CO" sz="5200" dirty="0">
                <a:latin typeface="Arial" panose="020B0604020202020204" pitchFamily="34" charset="0"/>
                <a:ea typeface="Calibri" panose="020F0502020204030204" pitchFamily="34" charset="0"/>
                <a:cs typeface="Arial" panose="020B0604020202020204" pitchFamily="34" charset="0"/>
              </a:rPr>
              <a:t> Oral &amp; Dental </a:t>
            </a:r>
            <a:r>
              <a:rPr lang="es-CO" sz="5200" dirty="0" err="1">
                <a:latin typeface="Arial" panose="020B0604020202020204" pitchFamily="34" charset="0"/>
                <a:ea typeface="Calibri" panose="020F0502020204030204" pitchFamily="34" charset="0"/>
                <a:cs typeface="Arial" panose="020B0604020202020204" pitchFamily="34" charset="0"/>
              </a:rPr>
              <a:t>Journal</a:t>
            </a:r>
            <a:r>
              <a:rPr lang="es-CO" sz="5200" dirty="0">
                <a:latin typeface="Arial" panose="020B0604020202020204" pitchFamily="34" charset="0"/>
                <a:ea typeface="Calibri" panose="020F0502020204030204" pitchFamily="34" charset="0"/>
                <a:cs typeface="Arial" panose="020B0604020202020204" pitchFamily="34" charset="0"/>
              </a:rPr>
              <a:t>. 2013; 33 (1):160-164.</a:t>
            </a:r>
          </a:p>
          <a:p>
            <a:pPr>
              <a:spcAft>
                <a:spcPts val="0"/>
              </a:spcAft>
            </a:pPr>
            <a:r>
              <a:rPr lang="es-CO" sz="5200" dirty="0" err="1">
                <a:latin typeface="Arial" panose="020B0604020202020204" pitchFamily="34" charset="0"/>
                <a:ea typeface="Calibri" panose="020F0502020204030204" pitchFamily="34" charset="0"/>
                <a:cs typeface="Arial" panose="020B0604020202020204" pitchFamily="34" charset="0"/>
              </a:rPr>
              <a:t>Fosberg</a:t>
            </a:r>
            <a:r>
              <a:rPr lang="es-CO" sz="5200" dirty="0">
                <a:latin typeface="Arial" panose="020B0604020202020204" pitchFamily="34" charset="0"/>
                <a:ea typeface="Calibri" panose="020F0502020204030204" pitchFamily="34" charset="0"/>
                <a:cs typeface="Arial" panose="020B0604020202020204" pitchFamily="34" charset="0"/>
              </a:rPr>
              <a:t>. j, </a:t>
            </a:r>
            <a:r>
              <a:rPr lang="es-CO" sz="5200" dirty="0" err="1">
                <a:latin typeface="Arial" panose="020B0604020202020204" pitchFamily="34" charset="0"/>
                <a:ea typeface="Calibri" panose="020F0502020204030204" pitchFamily="34" charset="0"/>
                <a:cs typeface="Arial" panose="020B0604020202020204" pitchFamily="34" charset="0"/>
              </a:rPr>
              <a:t>halse</a:t>
            </a:r>
            <a:r>
              <a:rPr lang="es-CO" sz="5200" dirty="0">
                <a:latin typeface="Arial" panose="020B0604020202020204" pitchFamily="34" charset="0"/>
                <a:ea typeface="Calibri" panose="020F0502020204030204" pitchFamily="34" charset="0"/>
                <a:cs typeface="Arial" panose="020B0604020202020204" pitchFamily="34" charset="0"/>
              </a:rPr>
              <a:t>. A. </a:t>
            </a:r>
            <a:r>
              <a:rPr lang="es-CO" sz="5200" dirty="0" err="1">
                <a:latin typeface="Arial" panose="020B0604020202020204" pitchFamily="34" charset="0"/>
                <a:ea typeface="Calibri" panose="020F0502020204030204" pitchFamily="34" charset="0"/>
                <a:cs typeface="Arial" panose="020B0604020202020204" pitchFamily="34" charset="0"/>
              </a:rPr>
              <a:t>Radiographic</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simulation</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of</a:t>
            </a:r>
            <a:r>
              <a:rPr lang="es-CO" sz="5200" dirty="0">
                <a:latin typeface="Arial" panose="020B0604020202020204" pitchFamily="34" charset="0"/>
                <a:ea typeface="Calibri" panose="020F0502020204030204" pitchFamily="34" charset="0"/>
                <a:cs typeface="Arial" panose="020B0604020202020204" pitchFamily="34" charset="0"/>
              </a:rPr>
              <a:t> a periapical </a:t>
            </a:r>
            <a:r>
              <a:rPr lang="es-CO" sz="5200" dirty="0" err="1">
                <a:latin typeface="Arial" panose="020B0604020202020204" pitchFamily="34" charset="0"/>
                <a:ea typeface="Calibri" panose="020F0502020204030204" pitchFamily="34" charset="0"/>
                <a:cs typeface="Arial" panose="020B0604020202020204" pitchFamily="34" charset="0"/>
              </a:rPr>
              <a:t>lesions</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comparing</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the</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paralleling</a:t>
            </a:r>
            <a:r>
              <a:rPr lang="es-CO" sz="5200" dirty="0">
                <a:latin typeface="Arial" panose="020B0604020202020204" pitchFamily="34" charset="0"/>
                <a:ea typeface="Calibri" panose="020F0502020204030204" pitchFamily="34" charset="0"/>
                <a:cs typeface="Arial" panose="020B0604020202020204" pitchFamily="34" charset="0"/>
              </a:rPr>
              <a:t> and </a:t>
            </a:r>
            <a:r>
              <a:rPr lang="es-CO" sz="5200" dirty="0" err="1">
                <a:latin typeface="Arial" panose="020B0604020202020204" pitchFamily="34" charset="0"/>
                <a:ea typeface="Calibri" panose="020F0502020204030204" pitchFamily="34" charset="0"/>
                <a:cs typeface="Arial" panose="020B0604020202020204" pitchFamily="34" charset="0"/>
              </a:rPr>
              <a:t>the</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bisecting-angle</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techniques</a:t>
            </a:r>
            <a:r>
              <a:rPr lang="es-CO" sz="5200" dirty="0">
                <a:latin typeface="Arial" panose="020B0604020202020204" pitchFamily="34" charset="0"/>
                <a:ea typeface="Calibri" panose="020F0502020204030204" pitchFamily="34" charset="0"/>
                <a:cs typeface="Arial" panose="020B0604020202020204" pitchFamily="34" charset="0"/>
              </a:rPr>
              <a:t>. International </a:t>
            </a:r>
            <a:r>
              <a:rPr lang="es-CO" sz="5200" dirty="0" err="1">
                <a:latin typeface="Arial" panose="020B0604020202020204" pitchFamily="34" charset="0"/>
                <a:ea typeface="Calibri" panose="020F0502020204030204" pitchFamily="34" charset="0"/>
                <a:cs typeface="Arial" panose="020B0604020202020204" pitchFamily="34" charset="0"/>
              </a:rPr>
              <a:t>Endodontic</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Journal</a:t>
            </a:r>
            <a:r>
              <a:rPr lang="es-CO" sz="5200" dirty="0">
                <a:latin typeface="Arial" panose="020B0604020202020204" pitchFamily="34" charset="0"/>
                <a:ea typeface="Calibri" panose="020F0502020204030204" pitchFamily="34" charset="0"/>
                <a:cs typeface="Arial" panose="020B0604020202020204" pitchFamily="34" charset="0"/>
              </a:rPr>
              <a:t>. 1994.  27:133-138. </a:t>
            </a:r>
          </a:p>
          <a:p>
            <a:pPr algn="just">
              <a:defRPr/>
            </a:pPr>
            <a:r>
              <a:rPr lang="es-CO" sz="5200" dirty="0" err="1">
                <a:latin typeface="Arial" panose="020B0604020202020204" pitchFamily="34" charset="0"/>
                <a:cs typeface="Arial" panose="020B0604020202020204" pitchFamily="34" charset="0"/>
              </a:rPr>
              <a:t>Rushton</a:t>
            </a:r>
            <a:r>
              <a:rPr lang="es-CO" sz="5200" dirty="0">
                <a:latin typeface="Arial" panose="020B0604020202020204" pitchFamily="34" charset="0"/>
                <a:cs typeface="Arial" panose="020B0604020202020204" pitchFamily="34" charset="0"/>
              </a:rPr>
              <a:t>. V, Horner. K. A </a:t>
            </a:r>
            <a:r>
              <a:rPr lang="es-CO" sz="5200" dirty="0" err="1">
                <a:latin typeface="Arial" panose="020B0604020202020204" pitchFamily="34" charset="0"/>
                <a:cs typeface="Arial" panose="020B0604020202020204" pitchFamily="34" charset="0"/>
              </a:rPr>
              <a:t>comparative</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study</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of</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radiographic</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quality</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with</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ﬁve</a:t>
            </a:r>
            <a:r>
              <a:rPr lang="es-CO" sz="5200" dirty="0">
                <a:latin typeface="Arial" panose="020B0604020202020204" pitchFamily="34" charset="0"/>
                <a:cs typeface="Arial" panose="020B0604020202020204" pitchFamily="34" charset="0"/>
              </a:rPr>
              <a:t> periapical </a:t>
            </a:r>
            <a:r>
              <a:rPr lang="es-CO" sz="5200" dirty="0" err="1">
                <a:latin typeface="Arial" panose="020B0604020202020204" pitchFamily="34" charset="0"/>
                <a:cs typeface="Arial" panose="020B0604020202020204" pitchFamily="34" charset="0"/>
              </a:rPr>
              <a:t>techniques</a:t>
            </a:r>
            <a:r>
              <a:rPr lang="es-CO" sz="5200" dirty="0">
                <a:latin typeface="Arial" panose="020B0604020202020204" pitchFamily="34" charset="0"/>
                <a:cs typeface="Arial" panose="020B0604020202020204" pitchFamily="34" charset="0"/>
              </a:rPr>
              <a:t> in general dental </a:t>
            </a:r>
            <a:r>
              <a:rPr lang="es-CO" sz="5200" dirty="0" err="1">
                <a:latin typeface="Arial" panose="020B0604020202020204" pitchFamily="34" charset="0"/>
                <a:cs typeface="Arial" panose="020B0604020202020204" pitchFamily="34" charset="0"/>
              </a:rPr>
              <a:t>practice</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Dentomaxilofacial</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radiology</a:t>
            </a:r>
            <a:r>
              <a:rPr lang="es-CO" sz="5200" dirty="0">
                <a:latin typeface="Arial" panose="020B0604020202020204" pitchFamily="34" charset="0"/>
                <a:cs typeface="Arial" panose="020B0604020202020204" pitchFamily="34" charset="0"/>
              </a:rPr>
              <a:t>. 1994; 45: 23-37.</a:t>
            </a:r>
          </a:p>
          <a:p>
            <a:pPr algn="just">
              <a:defRPr/>
            </a:pPr>
            <a:r>
              <a:rPr lang="es-CO" sz="5200" dirty="0">
                <a:latin typeface="Arial" panose="020B0604020202020204" pitchFamily="34" charset="0"/>
                <a:cs typeface="Arial" panose="020B0604020202020204" pitchFamily="34" charset="0"/>
              </a:rPr>
              <a:t>D, </a:t>
            </a:r>
            <a:r>
              <a:rPr lang="es-CO" sz="5200" dirty="0" err="1">
                <a:latin typeface="Arial" panose="020B0604020202020204" pitchFamily="34" charset="0"/>
                <a:cs typeface="Arial" panose="020B0604020202020204" pitchFamily="34" charset="0"/>
              </a:rPr>
              <a:t>Kazzi</a:t>
            </a:r>
            <a:r>
              <a:rPr lang="es-CO" sz="5200" dirty="0">
                <a:latin typeface="Arial" panose="020B0604020202020204" pitchFamily="34" charset="0"/>
                <a:cs typeface="Arial" panose="020B0604020202020204" pitchFamily="34" charset="0"/>
              </a:rPr>
              <a:t>; K, Horner; A. C, </a:t>
            </a:r>
            <a:r>
              <a:rPr lang="es-CO" sz="5200" dirty="0" err="1">
                <a:latin typeface="Arial" panose="020B0604020202020204" pitchFamily="34" charset="0"/>
                <a:cs typeface="Arial" panose="020B0604020202020204" pitchFamily="34" charset="0"/>
              </a:rPr>
              <a:t>Qualtrough</a:t>
            </a:r>
            <a:r>
              <a:rPr lang="es-CO" sz="5200" dirty="0">
                <a:latin typeface="Arial" panose="020B0604020202020204" pitchFamily="34" charset="0"/>
                <a:cs typeface="Arial" panose="020B0604020202020204" pitchFamily="34" charset="0"/>
              </a:rPr>
              <a:t>; Y. </a:t>
            </a:r>
            <a:r>
              <a:rPr lang="es-CO" sz="5200" dirty="0" err="1">
                <a:latin typeface="Arial" panose="020B0604020202020204" pitchFamily="34" charset="0"/>
                <a:cs typeface="Arial" panose="020B0604020202020204" pitchFamily="34" charset="0"/>
              </a:rPr>
              <a:t>Martinez</a:t>
            </a:r>
            <a:r>
              <a:rPr lang="es-CO" sz="5200" dirty="0">
                <a:latin typeface="Arial" panose="020B0604020202020204" pitchFamily="34" charset="0"/>
                <a:cs typeface="Arial" panose="020B0604020202020204" pitchFamily="34" charset="0"/>
              </a:rPr>
              <a:t>-Beneyto; V. E. </a:t>
            </a:r>
            <a:r>
              <a:rPr lang="es-CO" sz="5200" dirty="0" err="1">
                <a:latin typeface="Arial" panose="020B0604020202020204" pitchFamily="34" charset="0"/>
                <a:cs typeface="Arial" panose="020B0604020202020204" pitchFamily="34" charset="0"/>
              </a:rPr>
              <a:t>Rushton</a:t>
            </a:r>
            <a:r>
              <a:rPr lang="es-CO" sz="5200" dirty="0">
                <a:latin typeface="Arial" panose="020B0604020202020204" pitchFamily="34" charset="0"/>
                <a:cs typeface="Arial" panose="020B0604020202020204" pitchFamily="34" charset="0"/>
              </a:rPr>
              <a:t>. A </a:t>
            </a:r>
            <a:r>
              <a:rPr lang="es-CO" sz="5200" dirty="0" err="1">
                <a:latin typeface="Arial" panose="020B0604020202020204" pitchFamily="34" charset="0"/>
                <a:cs typeface="Arial" panose="020B0604020202020204" pitchFamily="34" charset="0"/>
              </a:rPr>
              <a:t>comparative</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study</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of</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three</a:t>
            </a:r>
            <a:r>
              <a:rPr lang="es-CO" sz="5200" dirty="0">
                <a:latin typeface="Arial" panose="020B0604020202020204" pitchFamily="34" charset="0"/>
                <a:cs typeface="Arial" panose="020B0604020202020204" pitchFamily="34" charset="0"/>
              </a:rPr>
              <a:t> periapical </a:t>
            </a:r>
            <a:r>
              <a:rPr lang="es-CO" sz="5200" dirty="0" err="1">
                <a:latin typeface="Arial" panose="020B0604020202020204" pitchFamily="34" charset="0"/>
                <a:cs typeface="Arial" panose="020B0604020202020204" pitchFamily="34" charset="0"/>
              </a:rPr>
              <a:t>radiographic</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techniques</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for</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endodontic</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working</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length</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estimation</a:t>
            </a:r>
            <a:r>
              <a:rPr lang="es-CO" sz="5200" dirty="0">
                <a:latin typeface="Arial" panose="020B0604020202020204" pitchFamily="34" charset="0"/>
                <a:cs typeface="Arial" panose="020B0604020202020204" pitchFamily="34" charset="0"/>
              </a:rPr>
              <a:t>. International </a:t>
            </a:r>
            <a:r>
              <a:rPr lang="es-CO" sz="5200" dirty="0" err="1">
                <a:latin typeface="Arial" panose="020B0604020202020204" pitchFamily="34" charset="0"/>
                <a:cs typeface="Arial" panose="020B0604020202020204" pitchFamily="34" charset="0"/>
              </a:rPr>
              <a:t>Endodontic</a:t>
            </a:r>
            <a:r>
              <a:rPr lang="es-CO" sz="5200" dirty="0">
                <a:latin typeface="Arial" panose="020B0604020202020204" pitchFamily="34" charset="0"/>
                <a:cs typeface="Arial" panose="020B0604020202020204" pitchFamily="34" charset="0"/>
              </a:rPr>
              <a:t> </a:t>
            </a:r>
            <a:r>
              <a:rPr lang="es-CO" sz="5200" dirty="0" err="1">
                <a:latin typeface="Arial" panose="020B0604020202020204" pitchFamily="34" charset="0"/>
                <a:cs typeface="Arial" panose="020B0604020202020204" pitchFamily="34" charset="0"/>
              </a:rPr>
              <a:t>Journal</a:t>
            </a:r>
            <a:r>
              <a:rPr lang="es-CO" sz="5200" dirty="0">
                <a:latin typeface="Arial" panose="020B0604020202020204" pitchFamily="34" charset="0"/>
                <a:cs typeface="Arial" panose="020B0604020202020204" pitchFamily="34" charset="0"/>
              </a:rPr>
              <a:t>. 2007;40: 526–531.</a:t>
            </a:r>
          </a:p>
          <a:p>
            <a:pPr algn="just">
              <a:defRPr/>
            </a:pPr>
            <a:r>
              <a:rPr lang="es-CO" sz="5200" dirty="0">
                <a:latin typeface="Arial" panose="020B0604020202020204" pitchFamily="34" charset="0"/>
                <a:cs typeface="Arial" panose="020B0604020202020204" pitchFamily="34" charset="0"/>
              </a:rPr>
              <a:t>Radiología en endodoncia. Patología y terapéutica dentales – III. 13ª ed. Sevilla, España.</a:t>
            </a:r>
          </a:p>
          <a:p>
            <a:pPr algn="just">
              <a:defRPr/>
            </a:pPr>
            <a:r>
              <a:rPr lang="es-CO" sz="5200" dirty="0" err="1">
                <a:latin typeface="Arial" panose="020B0604020202020204" pitchFamily="34" charset="0"/>
                <a:ea typeface="Calibri" panose="020F0502020204030204" pitchFamily="34" charset="0"/>
                <a:cs typeface="Arial" panose="020B0604020202020204" pitchFamily="34" charset="0"/>
              </a:rPr>
              <a:t>Chunn</a:t>
            </a:r>
            <a:r>
              <a:rPr lang="es-CO" sz="5200" dirty="0">
                <a:latin typeface="Arial" panose="020B0604020202020204" pitchFamily="34" charset="0"/>
                <a:ea typeface="Calibri" panose="020F0502020204030204" pitchFamily="34" charset="0"/>
                <a:cs typeface="Arial" panose="020B0604020202020204" pitchFamily="34" charset="0"/>
              </a:rPr>
              <a:t> CB, </a:t>
            </a:r>
            <a:r>
              <a:rPr lang="es-CO" sz="5200" dirty="0" err="1">
                <a:latin typeface="Arial" panose="020B0604020202020204" pitchFamily="34" charset="0"/>
                <a:ea typeface="Calibri" panose="020F0502020204030204" pitchFamily="34" charset="0"/>
                <a:cs typeface="Arial" panose="020B0604020202020204" pitchFamily="34" charset="0"/>
              </a:rPr>
              <a:t>Zardiackas</a:t>
            </a:r>
            <a:r>
              <a:rPr lang="es-CO" sz="5200" dirty="0">
                <a:latin typeface="Arial" panose="020B0604020202020204" pitchFamily="34" charset="0"/>
                <a:ea typeface="Calibri" panose="020F0502020204030204" pitchFamily="34" charset="0"/>
                <a:cs typeface="Arial" panose="020B0604020202020204" pitchFamily="34" charset="0"/>
              </a:rPr>
              <a:t> LD, </a:t>
            </a:r>
            <a:r>
              <a:rPr lang="es-CO" sz="5200" dirty="0" err="1">
                <a:latin typeface="Arial" panose="020B0604020202020204" pitchFamily="34" charset="0"/>
                <a:ea typeface="Calibri" panose="020F0502020204030204" pitchFamily="34" charset="0"/>
                <a:cs typeface="Arial" panose="020B0604020202020204" pitchFamily="34" charset="0"/>
              </a:rPr>
              <a:t>Menke</a:t>
            </a:r>
            <a:r>
              <a:rPr lang="es-CO" sz="5200" dirty="0">
                <a:latin typeface="Arial" panose="020B0604020202020204" pitchFamily="34" charset="0"/>
                <a:ea typeface="Calibri" panose="020F0502020204030204" pitchFamily="34" charset="0"/>
                <a:cs typeface="Arial" panose="020B0604020202020204" pitchFamily="34" charset="0"/>
              </a:rPr>
              <a:t> RA. In vivo </a:t>
            </a:r>
            <a:r>
              <a:rPr lang="es-CO" sz="5200" dirty="0" err="1">
                <a:latin typeface="Arial" panose="020B0604020202020204" pitchFamily="34" charset="0"/>
                <a:ea typeface="Calibri" panose="020F0502020204030204" pitchFamily="34" charset="0"/>
                <a:cs typeface="Arial" panose="020B0604020202020204" pitchFamily="34" charset="0"/>
              </a:rPr>
              <a:t>root</a:t>
            </a:r>
            <a:r>
              <a:rPr lang="es-CO" sz="5200" dirty="0">
                <a:latin typeface="Arial" panose="020B0604020202020204" pitchFamily="34" charset="0"/>
                <a:ea typeface="Calibri" panose="020F0502020204030204" pitchFamily="34" charset="0"/>
                <a:cs typeface="Arial" panose="020B0604020202020204" pitchFamily="34" charset="0"/>
              </a:rPr>
              <a:t> canal </a:t>
            </a:r>
            <a:r>
              <a:rPr lang="es-CO" sz="5200" dirty="0" err="1">
                <a:latin typeface="Arial" panose="020B0604020202020204" pitchFamily="34" charset="0"/>
                <a:ea typeface="Calibri" panose="020F0502020204030204" pitchFamily="34" charset="0"/>
                <a:cs typeface="Arial" panose="020B0604020202020204" pitchFamily="34" charset="0"/>
              </a:rPr>
              <a:t>length</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determination</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using</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the</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Forameter</a:t>
            </a:r>
            <a:r>
              <a:rPr lang="es-CO" sz="5200" dirty="0">
                <a:latin typeface="Arial" panose="020B0604020202020204" pitchFamily="34" charset="0"/>
                <a:ea typeface="Calibri" panose="020F0502020204030204" pitchFamily="34" charset="0"/>
                <a:cs typeface="Arial" panose="020B0604020202020204" pitchFamily="34" charset="0"/>
              </a:rPr>
              <a:t>. J </a:t>
            </a:r>
            <a:r>
              <a:rPr lang="es-CO" sz="5200" dirty="0" err="1">
                <a:latin typeface="Arial" panose="020B0604020202020204" pitchFamily="34" charset="0"/>
                <a:ea typeface="Calibri" panose="020F0502020204030204" pitchFamily="34" charset="0"/>
                <a:cs typeface="Arial" panose="020B0604020202020204" pitchFamily="34" charset="0"/>
              </a:rPr>
              <a:t>Endod</a:t>
            </a:r>
            <a:r>
              <a:rPr lang="es-CO" sz="5200" dirty="0">
                <a:latin typeface="Arial" panose="020B0604020202020204" pitchFamily="34" charset="0"/>
                <a:ea typeface="Calibri" panose="020F0502020204030204" pitchFamily="34" charset="0"/>
                <a:cs typeface="Arial" panose="020B0604020202020204" pitchFamily="34" charset="0"/>
              </a:rPr>
              <a:t> 1981; 7:515‑20.</a:t>
            </a:r>
          </a:p>
          <a:p>
            <a:pPr algn="just">
              <a:defRPr/>
            </a:pPr>
            <a:r>
              <a:rPr lang="es-CO" sz="5200" dirty="0" err="1">
                <a:latin typeface="Arial" panose="020B0604020202020204" pitchFamily="34" charset="0"/>
                <a:ea typeface="Calibri" panose="020F0502020204030204" pitchFamily="34" charset="0"/>
                <a:cs typeface="Arial" panose="020B0604020202020204" pitchFamily="34" charset="0"/>
              </a:rPr>
              <a:t>Alothmani</a:t>
            </a:r>
            <a:r>
              <a:rPr lang="es-CO" sz="5200" dirty="0">
                <a:latin typeface="Arial" panose="020B0604020202020204" pitchFamily="34" charset="0"/>
                <a:ea typeface="Calibri" panose="020F0502020204030204" pitchFamily="34" charset="0"/>
                <a:cs typeface="Arial" panose="020B0604020202020204" pitchFamily="34" charset="0"/>
              </a:rPr>
              <a:t> OS, </a:t>
            </a:r>
            <a:r>
              <a:rPr lang="es-CO" sz="5200" dirty="0" err="1">
                <a:latin typeface="Arial" panose="020B0604020202020204" pitchFamily="34" charset="0"/>
                <a:ea typeface="Calibri" panose="020F0502020204030204" pitchFamily="34" charset="0"/>
                <a:cs typeface="Arial" panose="020B0604020202020204" pitchFamily="34" charset="0"/>
              </a:rPr>
              <a:t>Friedlander</a:t>
            </a:r>
            <a:r>
              <a:rPr lang="es-CO" sz="5200" dirty="0">
                <a:latin typeface="Arial" panose="020B0604020202020204" pitchFamily="34" charset="0"/>
                <a:ea typeface="Calibri" panose="020F0502020204030204" pitchFamily="34" charset="0"/>
                <a:cs typeface="Arial" panose="020B0604020202020204" pitchFamily="34" charset="0"/>
              </a:rPr>
              <a:t> LT, Chandler NP. </a:t>
            </a:r>
            <a:r>
              <a:rPr lang="es-CO" sz="5200" dirty="0" err="1">
                <a:latin typeface="Arial" panose="020B0604020202020204" pitchFamily="34" charset="0"/>
                <a:ea typeface="Calibri" panose="020F0502020204030204" pitchFamily="34" charset="0"/>
                <a:cs typeface="Arial" panose="020B0604020202020204" pitchFamily="34" charset="0"/>
              </a:rPr>
              <a:t>Radiographic</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assessment</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of</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endodontic</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working</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length</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Saudi</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Endod</a:t>
            </a:r>
            <a:r>
              <a:rPr lang="es-CO" sz="5200" dirty="0">
                <a:latin typeface="Arial" panose="020B0604020202020204" pitchFamily="34" charset="0"/>
                <a:ea typeface="Calibri" panose="020F0502020204030204" pitchFamily="34" charset="0"/>
                <a:cs typeface="Arial" panose="020B0604020202020204" pitchFamily="34" charset="0"/>
              </a:rPr>
              <a:t> J 2013; 3:57‑64.</a:t>
            </a:r>
          </a:p>
          <a:p>
            <a:pPr lvl="0" algn="just">
              <a:spcAft>
                <a:spcPts val="800"/>
              </a:spcAft>
            </a:pPr>
            <a:r>
              <a:rPr lang="en-US" sz="5200" dirty="0">
                <a:latin typeface="Arial" panose="020B0604020202020204" pitchFamily="34" charset="0"/>
                <a:ea typeface="Calibri" panose="020F0502020204030204" pitchFamily="34" charset="0"/>
                <a:cs typeface="Arial" panose="020B0604020202020204" pitchFamily="34" charset="0"/>
              </a:rPr>
              <a:t>M Fahim, I; Malik Salman, A; </a:t>
            </a:r>
            <a:r>
              <a:rPr lang="en-US" sz="5200" dirty="0" err="1">
                <a:latin typeface="Arial" panose="020B0604020202020204" pitchFamily="34" charset="0"/>
                <a:ea typeface="Calibri" panose="020F0502020204030204" pitchFamily="34" charset="0"/>
                <a:cs typeface="Arial" panose="020B0604020202020204" pitchFamily="34" charset="0"/>
              </a:rPr>
              <a:t>Anser</a:t>
            </a:r>
            <a:r>
              <a:rPr lang="en-US" sz="5200" dirty="0">
                <a:latin typeface="Arial" panose="020B0604020202020204" pitchFamily="34" charset="0"/>
                <a:ea typeface="Calibri" panose="020F0502020204030204" pitchFamily="34" charset="0"/>
                <a:cs typeface="Arial" panose="020B0604020202020204" pitchFamily="34" charset="0"/>
              </a:rPr>
              <a:t>, M; et. al. Comparison of paralleling and bisecting angle techniques in endodontic working length radiography. </a:t>
            </a:r>
            <a:r>
              <a:rPr lang="es-CO" sz="5200" dirty="0" err="1">
                <a:latin typeface="Arial" panose="020B0604020202020204" pitchFamily="34" charset="0"/>
                <a:ea typeface="Calibri" panose="020F0502020204030204" pitchFamily="34" charset="0"/>
                <a:cs typeface="Arial" panose="020B0604020202020204" pitchFamily="34" charset="0"/>
              </a:rPr>
              <a:t>Pakistan</a:t>
            </a:r>
            <a:r>
              <a:rPr lang="es-CO" sz="5200" dirty="0">
                <a:latin typeface="Arial" panose="020B0604020202020204" pitchFamily="34" charset="0"/>
                <a:ea typeface="Calibri" panose="020F0502020204030204" pitchFamily="34" charset="0"/>
                <a:cs typeface="Arial" panose="020B0604020202020204" pitchFamily="34" charset="0"/>
              </a:rPr>
              <a:t> Oral &amp; Dental </a:t>
            </a:r>
            <a:r>
              <a:rPr lang="es-CO" sz="5200" dirty="0" err="1">
                <a:latin typeface="Arial" panose="020B0604020202020204" pitchFamily="34" charset="0"/>
                <a:ea typeface="Calibri" panose="020F0502020204030204" pitchFamily="34" charset="0"/>
                <a:cs typeface="Arial" panose="020B0604020202020204" pitchFamily="34" charset="0"/>
              </a:rPr>
              <a:t>Journal</a:t>
            </a:r>
            <a:r>
              <a:rPr lang="es-CO" sz="5200" dirty="0">
                <a:latin typeface="Arial" panose="020B0604020202020204" pitchFamily="34" charset="0"/>
                <a:ea typeface="Calibri" panose="020F0502020204030204" pitchFamily="34" charset="0"/>
                <a:cs typeface="Arial" panose="020B0604020202020204" pitchFamily="34" charset="0"/>
              </a:rPr>
              <a:t>. 2013;33(1): 160-164.</a:t>
            </a:r>
          </a:p>
          <a:p>
            <a:pPr lvl="0" algn="just">
              <a:spcAft>
                <a:spcPts val="800"/>
              </a:spcAft>
            </a:pPr>
            <a:r>
              <a:rPr lang="es-CO" sz="5200" dirty="0">
                <a:latin typeface="Arial" panose="020B0604020202020204" pitchFamily="34" charset="0"/>
                <a:ea typeface="Calibri" panose="020F0502020204030204" pitchFamily="34" charset="0"/>
                <a:cs typeface="Arial" panose="020B0604020202020204" pitchFamily="34" charset="0"/>
              </a:rPr>
              <a:t>Mohamed </a:t>
            </a:r>
            <a:r>
              <a:rPr lang="es-CO" sz="5200" dirty="0" err="1">
                <a:latin typeface="Arial" panose="020B0604020202020204" pitchFamily="34" charset="0"/>
                <a:ea typeface="Calibri" panose="020F0502020204030204" pitchFamily="34" charset="0"/>
                <a:cs typeface="Arial" panose="020B0604020202020204" pitchFamily="34" charset="0"/>
              </a:rPr>
              <a:t>Hamed</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Nassef.Image</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Quality</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Assessment</a:t>
            </a:r>
            <a:r>
              <a:rPr lang="es-CO" sz="5200" dirty="0">
                <a:latin typeface="Arial" panose="020B0604020202020204" pitchFamily="34" charset="0"/>
                <a:ea typeface="Calibri" panose="020F0502020204030204" pitchFamily="34" charset="0"/>
                <a:cs typeface="Arial" panose="020B0604020202020204" pitchFamily="34" charset="0"/>
              </a:rPr>
              <a:t> and </a:t>
            </a:r>
            <a:r>
              <a:rPr lang="es-CO" sz="5200" dirty="0" err="1">
                <a:latin typeface="Arial" panose="020B0604020202020204" pitchFamily="34" charset="0"/>
                <a:ea typeface="Calibri" panose="020F0502020204030204" pitchFamily="34" charset="0"/>
                <a:cs typeface="Arial" panose="020B0604020202020204" pitchFamily="34" charset="0"/>
              </a:rPr>
              <a:t>Radiation</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exposure</a:t>
            </a:r>
            <a:r>
              <a:rPr lang="es-CO" sz="5200" dirty="0">
                <a:latin typeface="Arial" panose="020B0604020202020204" pitchFamily="34" charset="0"/>
                <a:ea typeface="Calibri" panose="020F0502020204030204" pitchFamily="34" charset="0"/>
                <a:cs typeface="Arial" panose="020B0604020202020204" pitchFamily="34" charset="0"/>
              </a:rPr>
              <a:t> in Intra Oral Dental </a:t>
            </a:r>
            <a:r>
              <a:rPr lang="es-CO" sz="5200" dirty="0" err="1">
                <a:latin typeface="Arial" panose="020B0604020202020204" pitchFamily="34" charset="0"/>
                <a:ea typeface="Calibri" panose="020F0502020204030204" pitchFamily="34" charset="0"/>
                <a:cs typeface="Arial" panose="020B0604020202020204" pitchFamily="34" charset="0"/>
              </a:rPr>
              <a:t>Radiography.nternational</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Journal</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for</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Innovation</a:t>
            </a:r>
            <a:r>
              <a:rPr lang="es-CO" sz="5200" dirty="0">
                <a:latin typeface="Arial" panose="020B0604020202020204" pitchFamily="34" charset="0"/>
                <a:ea typeface="Calibri" panose="020F0502020204030204" pitchFamily="34" charset="0"/>
                <a:cs typeface="Arial" panose="020B0604020202020204" pitchFamily="34" charset="0"/>
              </a:rPr>
              <a:t> </a:t>
            </a:r>
            <a:r>
              <a:rPr lang="es-CO" sz="5200" dirty="0" err="1">
                <a:latin typeface="Arial" panose="020B0604020202020204" pitchFamily="34" charset="0"/>
                <a:ea typeface="Calibri" panose="020F0502020204030204" pitchFamily="34" charset="0"/>
                <a:cs typeface="Arial" panose="020B0604020202020204" pitchFamily="34" charset="0"/>
              </a:rPr>
              <a:t>Education</a:t>
            </a:r>
            <a:r>
              <a:rPr lang="es-CO" sz="5200" dirty="0">
                <a:latin typeface="Arial" panose="020B0604020202020204" pitchFamily="34" charset="0"/>
                <a:ea typeface="Calibri" panose="020F0502020204030204" pitchFamily="34" charset="0"/>
                <a:cs typeface="Arial" panose="020B0604020202020204" pitchFamily="34" charset="0"/>
              </a:rPr>
              <a:t> and Research.2017; 5 (2): 73-82.</a:t>
            </a:r>
          </a:p>
          <a:p>
            <a:pPr algn="just">
              <a:defRPr/>
            </a:pPr>
            <a:endParaRPr lang="es-CO" sz="3600" dirty="0">
              <a:latin typeface="Arial" panose="020B0604020202020204" pitchFamily="34" charset="0"/>
              <a:ea typeface="Calibri" panose="020F0502020204030204" pitchFamily="34" charset="0"/>
              <a:cs typeface="Times New Roman" panose="02020603050405020304" pitchFamily="18" charset="0"/>
            </a:endParaRPr>
          </a:p>
          <a:p>
            <a:pPr algn="just">
              <a:defRPr/>
            </a:pPr>
            <a:endParaRPr lang="es-CO" sz="3600" dirty="0"/>
          </a:p>
          <a:p>
            <a:pPr algn="just">
              <a:defRPr/>
            </a:pPr>
            <a:endParaRPr lang="es-CO" sz="3600" dirty="0"/>
          </a:p>
          <a:p>
            <a:pPr>
              <a:spcAft>
                <a:spcPts val="0"/>
              </a:spcAft>
            </a:pPr>
            <a:endParaRPr lang="es-CO" sz="3600" dirty="0">
              <a:latin typeface="Calibri" panose="020F0502020204030204" pitchFamily="34" charset="0"/>
              <a:ea typeface="Calibri" panose="020F0502020204030204" pitchFamily="34" charset="0"/>
              <a:cs typeface="Times New Roman" panose="02020603050405020304" pitchFamily="18" charset="0"/>
            </a:endParaRPr>
          </a:p>
          <a:p>
            <a:pPr lvl="0" algn="just">
              <a:spcAft>
                <a:spcPts val="0"/>
              </a:spcAft>
            </a:pPr>
            <a:endParaRPr lang="es-CO" dirty="0">
              <a:latin typeface="Arial" panose="020B0604020202020204" pitchFamily="34" charset="0"/>
              <a:ea typeface="Calibri" panose="020F0502020204030204" pitchFamily="34" charset="0"/>
              <a:cs typeface="Arial" panose="020B0604020202020204" pitchFamily="34" charset="0"/>
            </a:endParaRPr>
          </a:p>
          <a:p>
            <a:endParaRPr lang="es-CO" dirty="0"/>
          </a:p>
        </p:txBody>
      </p:sp>
      <p:pic>
        <p:nvPicPr>
          <p:cNvPr id="3"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ector recto 5"/>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7" name="Imagen 6"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Marcador de número de diapositiva 8">
            <a:extLst>
              <a:ext uri="{FF2B5EF4-FFF2-40B4-BE49-F238E27FC236}">
                <a16:creationId xmlns:a16="http://schemas.microsoft.com/office/drawing/2014/main" id="{7FA9EB4E-F737-4D33-A784-B5FE89233BBF}"/>
              </a:ext>
            </a:extLst>
          </p:cNvPr>
          <p:cNvSpPr>
            <a:spLocks noGrp="1"/>
          </p:cNvSpPr>
          <p:nvPr>
            <p:ph type="sldNum" sz="quarter" idx="12"/>
          </p:nvPr>
        </p:nvSpPr>
        <p:spPr>
          <a:xfrm>
            <a:off x="6961582" y="6382545"/>
            <a:ext cx="2057400" cy="365125"/>
          </a:xfrm>
        </p:spPr>
        <p:txBody>
          <a:bodyPr/>
          <a:lstStyle/>
          <a:p>
            <a:fld id="{59826A12-ECA5-4A7E-8433-752D245D1C11}" type="slidenum">
              <a:rPr lang="es-CO" smtClean="0"/>
              <a:t>20</a:t>
            </a:fld>
            <a:endParaRPr lang="es-CO" dirty="0"/>
          </a:p>
        </p:txBody>
      </p:sp>
    </p:spTree>
    <p:extLst>
      <p:ext uri="{BB962C8B-B14F-4D97-AF65-F5344CB8AC3E}">
        <p14:creationId xmlns:p14="http://schemas.microsoft.com/office/powerpoint/2010/main" val="1296733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ítulo 1"/>
          <p:cNvSpPr>
            <a:spLocks noGrp="1"/>
          </p:cNvSpPr>
          <p:nvPr>
            <p:ph type="title"/>
          </p:nvPr>
        </p:nvSpPr>
        <p:spPr>
          <a:xfrm>
            <a:off x="2892431" y="3697292"/>
            <a:ext cx="5700713" cy="1820863"/>
          </a:xfrm>
        </p:spPr>
        <p:txBody>
          <a:bodyPr/>
          <a:lstStyle/>
          <a:p>
            <a:pPr algn="l" eaLnBrk="1" hangingPunct="1"/>
            <a:r>
              <a:rPr lang="es-ES" altLang="es-ES" sz="9600">
                <a:solidFill>
                  <a:srgbClr val="E49E32"/>
                </a:solidFill>
                <a:latin typeface="Century Gothic" panose="020B0502020202020204" pitchFamily="34" charset="0"/>
                <a:ea typeface="ＭＳ Ｐゴシック" panose="020B0600070205080204" pitchFamily="34" charset="-128"/>
              </a:rPr>
              <a:t>¡Gracias!</a:t>
            </a:r>
          </a:p>
        </p:txBody>
      </p:sp>
      <p:pic>
        <p:nvPicPr>
          <p:cNvPr id="4100" name="Imagen 7"/>
          <p:cNvPicPr>
            <a:picLocks noChangeAspect="1"/>
          </p:cNvPicPr>
          <p:nvPr/>
        </p:nvPicPr>
        <p:blipFill rotWithShape="1">
          <a:blip r:embed="rId3">
            <a:extLst>
              <a:ext uri="{28A0092B-C50C-407E-A947-70E740481C1C}">
                <a14:useLocalDpi xmlns:a14="http://schemas.microsoft.com/office/drawing/2010/main" val="0"/>
              </a:ext>
            </a:extLst>
          </a:blip>
          <a:srcRect l="48667"/>
          <a:stretch/>
        </p:blipFill>
        <p:spPr bwMode="auto">
          <a:xfrm>
            <a:off x="2" y="698505"/>
            <a:ext cx="2551471" cy="4849812"/>
          </a:xfrm>
          <a:prstGeom prst="rect">
            <a:avLst/>
          </a:prstGeom>
          <a:noFill/>
          <a:ln>
            <a:noFill/>
          </a:ln>
          <a:extLst>
            <a:ext uri="{909E8E84-426E-40DD-AFC4-6F175D3DCCD1}">
              <a14:hiddenFill xmlns:a14="http://schemas.microsoft.com/office/drawing/2010/main">
                <a:solidFill>
                  <a:srgbClr val="FFFFFF">
                    <a:alpha val="50980"/>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Imagen 7" descr="SELLOS CERTIFICACIO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Imagen 4" descr="LOGO OFICIAL COLO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Conector recto 8"/>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4104" name="Imagen 7" descr="MEDALLA-FINAL-01.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a:extLst>
              <a:ext uri="{FF2B5EF4-FFF2-40B4-BE49-F238E27FC236}">
                <a16:creationId xmlns:a16="http://schemas.microsoft.com/office/drawing/2014/main" id="{07684B19-A1B4-4D56-81B4-793F428C37F2}"/>
              </a:ext>
            </a:extLst>
          </p:cNvPr>
          <p:cNvSpPr>
            <a:spLocks noGrp="1"/>
          </p:cNvSpPr>
          <p:nvPr>
            <p:ph type="sldNum" sz="quarter" idx="12"/>
          </p:nvPr>
        </p:nvSpPr>
        <p:spPr>
          <a:xfrm>
            <a:off x="6978654" y="6456366"/>
            <a:ext cx="2057400" cy="365125"/>
          </a:xfrm>
        </p:spPr>
        <p:txBody>
          <a:bodyPr/>
          <a:lstStyle/>
          <a:p>
            <a:fld id="{59826A12-ECA5-4A7E-8433-752D245D1C11}" type="slidenum">
              <a:rPr lang="es-CO" smtClean="0"/>
              <a:t>21</a:t>
            </a:fld>
            <a:endParaRPr lang="es-CO" dirty="0"/>
          </a:p>
        </p:txBody>
      </p:sp>
    </p:spTree>
    <p:extLst>
      <p:ext uri="{BB962C8B-B14F-4D97-AF65-F5344CB8AC3E}">
        <p14:creationId xmlns:p14="http://schemas.microsoft.com/office/powerpoint/2010/main" val="1905876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628650" y="1272455"/>
            <a:ext cx="7886700" cy="4004402"/>
          </a:xfrm>
        </p:spPr>
        <p:txBody>
          <a:bodyPr>
            <a:normAutofit lnSpcReduction="10000"/>
          </a:bodyPr>
          <a:lstStyle/>
          <a:p>
            <a:pPr marL="0" indent="0">
              <a:buNone/>
            </a:pPr>
            <a:r>
              <a:rPr lang="es-CO" sz="2600" dirty="0">
                <a:latin typeface="Arial" panose="020B0604020202020204" pitchFamily="34" charset="0"/>
                <a:cs typeface="Arial" panose="020B0604020202020204" pitchFamily="34" charset="0"/>
              </a:rPr>
              <a:t>GENERAL:</a:t>
            </a:r>
          </a:p>
          <a:p>
            <a:pPr marL="0" indent="0">
              <a:buNone/>
            </a:pPr>
            <a:r>
              <a:rPr lang="es-CO" sz="2200" dirty="0">
                <a:latin typeface="Arial" panose="020B0604020202020204" pitchFamily="34" charset="0"/>
                <a:cs typeface="Arial" panose="020B0604020202020204" pitchFamily="34" charset="0"/>
              </a:rPr>
              <a:t>Estimar la concordancia entre la radiografía periapical convencional obtenida con técnica de bisectriz del ángulo versus la técnica del cono paralelo para la determinación de la longitud dental.</a:t>
            </a:r>
          </a:p>
          <a:p>
            <a:pPr marL="0" indent="0">
              <a:buNone/>
            </a:pPr>
            <a:endParaRPr lang="es-CO" sz="2200" dirty="0">
              <a:latin typeface="Arial" panose="020B0604020202020204" pitchFamily="34" charset="0"/>
              <a:cs typeface="Arial" panose="020B0604020202020204" pitchFamily="34" charset="0"/>
            </a:endParaRPr>
          </a:p>
          <a:p>
            <a:pPr marL="0" indent="0">
              <a:buNone/>
            </a:pPr>
            <a:r>
              <a:rPr lang="es-CO" sz="2200" dirty="0">
                <a:latin typeface="Arial" panose="020B0604020202020204" pitchFamily="34" charset="0"/>
                <a:cs typeface="Arial" panose="020B0604020202020204" pitchFamily="34" charset="0"/>
              </a:rPr>
              <a:t>ESPECÍFICOS:</a:t>
            </a:r>
          </a:p>
          <a:p>
            <a:r>
              <a:rPr lang="es-CO" sz="2200" dirty="0">
                <a:latin typeface="Arial" panose="020B0604020202020204" pitchFamily="34" charset="0"/>
                <a:cs typeface="Arial" panose="020B0604020202020204" pitchFamily="34" charset="0"/>
              </a:rPr>
              <a:t>Realizar las mediciones en milímetros de la longitud dental en las radiografías obtenidas con cada método.</a:t>
            </a:r>
          </a:p>
          <a:p>
            <a:r>
              <a:rPr lang="es-CO" sz="2200" dirty="0">
                <a:latin typeface="Arial" panose="020B0604020202020204" pitchFamily="34" charset="0"/>
                <a:cs typeface="Arial" panose="020B0604020202020204" pitchFamily="34" charset="0"/>
              </a:rPr>
              <a:t>Comparar la longitud radiográfica obtenida en cada método con la longitud real de cada diente.</a:t>
            </a:r>
            <a:endParaRPr lang="es-CO" sz="4050" dirty="0"/>
          </a:p>
          <a:p>
            <a:pPr marL="0" indent="0" algn="ctr">
              <a:buNone/>
            </a:pPr>
            <a:endParaRPr lang="es-CO" sz="4050" dirty="0"/>
          </a:p>
          <a:p>
            <a:pPr marL="0" indent="0" algn="ctr">
              <a:buNone/>
            </a:pPr>
            <a:endParaRPr lang="es-CO" sz="4050" dirty="0"/>
          </a:p>
        </p:txBody>
      </p:sp>
      <p:sp>
        <p:nvSpPr>
          <p:cNvPr id="6" name="Título 1"/>
          <p:cNvSpPr>
            <a:spLocks noGrp="1"/>
          </p:cNvSpPr>
          <p:nvPr>
            <p:ph type="title"/>
          </p:nvPr>
        </p:nvSpPr>
        <p:spPr>
          <a:xfrm>
            <a:off x="628650" y="219071"/>
            <a:ext cx="7886700" cy="1325563"/>
          </a:xfrm>
        </p:spPr>
        <p:txBody>
          <a:bodyPr/>
          <a:lstStyle/>
          <a:p>
            <a:pPr algn="ctr"/>
            <a:r>
              <a:rPr lang="es-CO" dirty="0">
                <a:latin typeface="Arial" panose="020B0604020202020204" pitchFamily="34" charset="0"/>
                <a:cs typeface="Arial" panose="020B0604020202020204" pitchFamily="34" charset="0"/>
              </a:rPr>
              <a:t>OBJETIVO</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Conector recto 8"/>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0" name="Imagen 9"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Marcador de número de diapositiva 1">
            <a:extLst>
              <a:ext uri="{FF2B5EF4-FFF2-40B4-BE49-F238E27FC236}">
                <a16:creationId xmlns:a16="http://schemas.microsoft.com/office/drawing/2014/main" id="{E06525AB-0551-45E1-B095-5F4181D72897}"/>
              </a:ext>
            </a:extLst>
          </p:cNvPr>
          <p:cNvSpPr>
            <a:spLocks noGrp="1"/>
          </p:cNvSpPr>
          <p:nvPr>
            <p:ph type="sldNum" sz="quarter" idx="12"/>
          </p:nvPr>
        </p:nvSpPr>
        <p:spPr>
          <a:xfrm>
            <a:off x="6775887" y="6348636"/>
            <a:ext cx="2057400" cy="365125"/>
          </a:xfrm>
        </p:spPr>
        <p:txBody>
          <a:bodyPr/>
          <a:lstStyle/>
          <a:p>
            <a:fld id="{59826A12-ECA5-4A7E-8433-752D245D1C11}" type="slidenum">
              <a:rPr lang="es-CO" smtClean="0"/>
              <a:t>3</a:t>
            </a:fld>
            <a:endParaRPr lang="es-CO"/>
          </a:p>
        </p:txBody>
      </p:sp>
    </p:spTree>
    <p:extLst>
      <p:ext uri="{BB962C8B-B14F-4D97-AF65-F5344CB8AC3E}">
        <p14:creationId xmlns:p14="http://schemas.microsoft.com/office/powerpoint/2010/main" val="3090681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4861" y="0"/>
            <a:ext cx="7886700" cy="1325563"/>
          </a:xfrm>
        </p:spPr>
        <p:txBody>
          <a:bodyPr/>
          <a:lstStyle/>
          <a:p>
            <a:pPr algn="ctr"/>
            <a:r>
              <a:rPr lang="es-CO" dirty="0">
                <a:latin typeface="Arial" panose="020B0604020202020204" pitchFamily="34" charset="0"/>
                <a:cs typeface="Arial" panose="020B0604020202020204" pitchFamily="34" charset="0"/>
              </a:rPr>
              <a:t>MARCO TEÓRICO</a:t>
            </a:r>
          </a:p>
        </p:txBody>
      </p:sp>
      <p:graphicFrame>
        <p:nvGraphicFramePr>
          <p:cNvPr id="4" name="Marcador de contenido 3">
            <a:extLst>
              <a:ext uri="{FF2B5EF4-FFF2-40B4-BE49-F238E27FC236}">
                <a16:creationId xmlns:a16="http://schemas.microsoft.com/office/drawing/2014/main" id="{91615132-76B8-4B58-AA1E-F70BCF8901D6}"/>
              </a:ext>
            </a:extLst>
          </p:cNvPr>
          <p:cNvGraphicFramePr>
            <a:graphicFrameLocks noGrp="1"/>
          </p:cNvGraphicFramePr>
          <p:nvPr>
            <p:ph idx="1"/>
            <p:extLst>
              <p:ext uri="{D42A27DB-BD31-4B8C-83A1-F6EECF244321}">
                <p14:modId xmlns:p14="http://schemas.microsoft.com/office/powerpoint/2010/main" val="936090643"/>
              </p:ext>
            </p:extLst>
          </p:nvPr>
        </p:nvGraphicFramePr>
        <p:xfrm>
          <a:off x="-185398" y="969819"/>
          <a:ext cx="9407217" cy="5441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8"/>
          <p:cNvSpPr txBox="1"/>
          <p:nvPr/>
        </p:nvSpPr>
        <p:spPr>
          <a:xfrm>
            <a:off x="131155" y="5738053"/>
            <a:ext cx="5590772" cy="984885"/>
          </a:xfrm>
          <a:prstGeom prst="rect">
            <a:avLst/>
          </a:prstGeom>
          <a:noFill/>
        </p:spPr>
        <p:txBody>
          <a:bodyPr wrap="square" rtlCol="0">
            <a:spAutoFit/>
          </a:bodyPr>
          <a:lstStyle/>
          <a:p>
            <a:pPr>
              <a:spcAft>
                <a:spcPts val="0"/>
              </a:spcAft>
            </a:pPr>
            <a:r>
              <a:rPr lang="es-CO" sz="1000" dirty="0" err="1">
                <a:latin typeface="Arial" panose="020B0604020202020204" pitchFamily="34" charset="0"/>
                <a:cs typeface="Arial" panose="020B0604020202020204" pitchFamily="34" charset="0"/>
              </a:rPr>
              <a:t>Fosberb</a:t>
            </a:r>
            <a:r>
              <a:rPr lang="es-CO" sz="1000" dirty="0">
                <a:latin typeface="Arial" panose="020B0604020202020204" pitchFamily="34" charset="0"/>
                <a:cs typeface="Arial" panose="020B0604020202020204" pitchFamily="34" charset="0"/>
              </a:rPr>
              <a:t>, J. A </a:t>
            </a:r>
            <a:r>
              <a:rPr lang="es-CO" sz="1000" dirty="0" err="1">
                <a:latin typeface="Arial" panose="020B0604020202020204" pitchFamily="34" charset="0"/>
                <a:cs typeface="Arial" panose="020B0604020202020204" pitchFamily="34" charset="0"/>
              </a:rPr>
              <a:t>comparison</a:t>
            </a:r>
            <a:r>
              <a:rPr lang="es-CO" sz="1000" dirty="0">
                <a:latin typeface="Arial" panose="020B0604020202020204" pitchFamily="34" charset="0"/>
                <a:cs typeface="Arial" panose="020B0604020202020204" pitchFamily="34" charset="0"/>
              </a:rPr>
              <a:t> </a:t>
            </a:r>
            <a:r>
              <a:rPr lang="es-CO" sz="1000" dirty="0" err="1">
                <a:latin typeface="Arial" panose="020B0604020202020204" pitchFamily="34" charset="0"/>
                <a:cs typeface="Arial" panose="020B0604020202020204" pitchFamily="34" charset="0"/>
              </a:rPr>
              <a:t>of</a:t>
            </a:r>
            <a:r>
              <a:rPr lang="es-CO" sz="1000" dirty="0">
                <a:latin typeface="Arial" panose="020B0604020202020204" pitchFamily="34" charset="0"/>
                <a:cs typeface="Arial" panose="020B0604020202020204" pitchFamily="34" charset="0"/>
              </a:rPr>
              <a:t> </a:t>
            </a:r>
            <a:r>
              <a:rPr lang="es-CO" sz="1000" dirty="0" err="1">
                <a:latin typeface="Arial" panose="020B0604020202020204" pitchFamily="34" charset="0"/>
                <a:cs typeface="Arial" panose="020B0604020202020204" pitchFamily="34" charset="0"/>
              </a:rPr>
              <a:t>the</a:t>
            </a:r>
            <a:r>
              <a:rPr lang="es-CO" sz="1000" dirty="0">
                <a:latin typeface="Arial" panose="020B0604020202020204" pitchFamily="34" charset="0"/>
                <a:cs typeface="Arial" panose="020B0604020202020204" pitchFamily="34" charset="0"/>
              </a:rPr>
              <a:t> </a:t>
            </a:r>
            <a:r>
              <a:rPr lang="es-CO" sz="1000" dirty="0" err="1">
                <a:latin typeface="Arial" panose="020B0604020202020204" pitchFamily="34" charset="0"/>
                <a:cs typeface="Arial" panose="020B0604020202020204" pitchFamily="34" charset="0"/>
              </a:rPr>
              <a:t>paralleling</a:t>
            </a:r>
            <a:r>
              <a:rPr lang="es-CO" sz="1000" dirty="0">
                <a:latin typeface="Arial" panose="020B0604020202020204" pitchFamily="34" charset="0"/>
                <a:cs typeface="Arial" panose="020B0604020202020204" pitchFamily="34" charset="0"/>
              </a:rPr>
              <a:t> and </a:t>
            </a:r>
            <a:r>
              <a:rPr lang="es-CO" sz="1000" dirty="0" err="1">
                <a:latin typeface="Arial" panose="020B0604020202020204" pitchFamily="34" charset="0"/>
                <a:cs typeface="Arial" panose="020B0604020202020204" pitchFamily="34" charset="0"/>
              </a:rPr>
              <a:t>bisecting-angle</a:t>
            </a:r>
            <a:r>
              <a:rPr lang="es-CO" sz="1000" dirty="0">
                <a:latin typeface="Arial" panose="020B0604020202020204" pitchFamily="34" charset="0"/>
                <a:cs typeface="Arial" panose="020B0604020202020204" pitchFamily="34" charset="0"/>
              </a:rPr>
              <a:t> </a:t>
            </a:r>
            <a:r>
              <a:rPr lang="es-CO" sz="1000" dirty="0" err="1">
                <a:latin typeface="Arial" panose="020B0604020202020204" pitchFamily="34" charset="0"/>
                <a:cs typeface="Arial" panose="020B0604020202020204" pitchFamily="34" charset="0"/>
              </a:rPr>
              <a:t>radiographic</a:t>
            </a:r>
            <a:r>
              <a:rPr lang="es-CO" sz="1000" dirty="0">
                <a:latin typeface="Arial" panose="020B0604020202020204" pitchFamily="34" charset="0"/>
                <a:cs typeface="Arial" panose="020B0604020202020204" pitchFamily="34" charset="0"/>
              </a:rPr>
              <a:t> </a:t>
            </a:r>
            <a:r>
              <a:rPr lang="es-CO" sz="1000" dirty="0" err="1">
                <a:latin typeface="Arial" panose="020B0604020202020204" pitchFamily="34" charset="0"/>
                <a:cs typeface="Arial" panose="020B0604020202020204" pitchFamily="34" charset="0"/>
              </a:rPr>
              <a:t>techniques</a:t>
            </a:r>
            <a:r>
              <a:rPr lang="es-CO" sz="1000" dirty="0">
                <a:latin typeface="Arial" panose="020B0604020202020204" pitchFamily="34" charset="0"/>
                <a:cs typeface="Arial" panose="020B0604020202020204" pitchFamily="34" charset="0"/>
              </a:rPr>
              <a:t> in </a:t>
            </a:r>
            <a:r>
              <a:rPr lang="es-CO" sz="1000" dirty="0" err="1">
                <a:latin typeface="Arial" panose="020B0604020202020204" pitchFamily="34" charset="0"/>
                <a:cs typeface="Arial" panose="020B0604020202020204" pitchFamily="34" charset="0"/>
              </a:rPr>
              <a:t>endodontics</a:t>
            </a:r>
            <a:r>
              <a:rPr lang="es-CO" sz="1000" dirty="0">
                <a:latin typeface="Arial" panose="020B0604020202020204" pitchFamily="34" charset="0"/>
                <a:cs typeface="Arial" panose="020B0604020202020204" pitchFamily="34" charset="0"/>
              </a:rPr>
              <a:t>. En: International </a:t>
            </a:r>
            <a:r>
              <a:rPr lang="es-CO" sz="1000" dirty="0" err="1">
                <a:latin typeface="Arial" panose="020B0604020202020204" pitchFamily="34" charset="0"/>
                <a:cs typeface="Arial" panose="020B0604020202020204" pitchFamily="34" charset="0"/>
              </a:rPr>
              <a:t>Endodontic</a:t>
            </a:r>
            <a:r>
              <a:rPr lang="es-CO" sz="1000" dirty="0">
                <a:latin typeface="Arial" panose="020B0604020202020204" pitchFamily="34" charset="0"/>
                <a:cs typeface="Arial" panose="020B0604020202020204" pitchFamily="34" charset="0"/>
              </a:rPr>
              <a:t> </a:t>
            </a:r>
            <a:r>
              <a:rPr lang="es-CO" sz="1000" dirty="0" err="1">
                <a:latin typeface="Arial" panose="020B0604020202020204" pitchFamily="34" charset="0"/>
                <a:cs typeface="Arial" panose="020B0604020202020204" pitchFamily="34" charset="0"/>
              </a:rPr>
              <a:t>Journal</a:t>
            </a:r>
            <a:r>
              <a:rPr lang="es-CO" sz="1000" dirty="0">
                <a:latin typeface="Arial" panose="020B0604020202020204" pitchFamily="34" charset="0"/>
                <a:cs typeface="Arial" panose="020B0604020202020204" pitchFamily="34" charset="0"/>
              </a:rPr>
              <a:t>, 1987, vol. 20, p. 177-182.</a:t>
            </a:r>
            <a:endParaRPr lang="es-CO" sz="600" dirty="0">
              <a:latin typeface="Arial" panose="020B0604020202020204" pitchFamily="34" charset="0"/>
              <a:ea typeface="Calibri" panose="020F0502020204030204" pitchFamily="34" charset="0"/>
              <a:cs typeface="Arial" panose="020B0604020202020204" pitchFamily="34" charset="0"/>
            </a:endParaRPr>
          </a:p>
          <a:p>
            <a:pPr>
              <a:spcAft>
                <a:spcPts val="0"/>
              </a:spcAft>
            </a:pPr>
            <a:r>
              <a:rPr lang="es-CO" sz="900" dirty="0">
                <a:latin typeface="Arial" panose="020B0604020202020204" pitchFamily="34" charset="0"/>
                <a:ea typeface="Calibri" panose="020F0502020204030204" pitchFamily="34" charset="0"/>
                <a:cs typeface="Arial" panose="020B0604020202020204" pitchFamily="34" charset="0"/>
              </a:rPr>
              <a:t>M FAHIM, I; MALIK SALMAN, A; ANSER, M; et. al. </a:t>
            </a:r>
            <a:r>
              <a:rPr lang="es-CO" sz="900" dirty="0" err="1">
                <a:latin typeface="Arial" panose="020B0604020202020204" pitchFamily="34" charset="0"/>
                <a:ea typeface="Calibri" panose="020F0502020204030204" pitchFamily="34" charset="0"/>
                <a:cs typeface="Arial" panose="020B0604020202020204" pitchFamily="34" charset="0"/>
              </a:rPr>
              <a:t>Comparison</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of</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paralleling</a:t>
            </a:r>
            <a:r>
              <a:rPr lang="es-CO" sz="900" dirty="0">
                <a:latin typeface="Arial" panose="020B0604020202020204" pitchFamily="34" charset="0"/>
                <a:ea typeface="Calibri" panose="020F0502020204030204" pitchFamily="34" charset="0"/>
                <a:cs typeface="Arial" panose="020B0604020202020204" pitchFamily="34" charset="0"/>
              </a:rPr>
              <a:t> and </a:t>
            </a:r>
            <a:r>
              <a:rPr lang="es-CO" sz="900" dirty="0" err="1">
                <a:latin typeface="Arial" panose="020B0604020202020204" pitchFamily="34" charset="0"/>
                <a:ea typeface="Calibri" panose="020F0502020204030204" pitchFamily="34" charset="0"/>
                <a:cs typeface="Arial" panose="020B0604020202020204" pitchFamily="34" charset="0"/>
              </a:rPr>
              <a:t>bisecting</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angle</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techniques</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endodontic</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working</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length</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radiography</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Pakistan</a:t>
            </a:r>
            <a:r>
              <a:rPr lang="es-CO" sz="900" dirty="0">
                <a:latin typeface="Arial" panose="020B0604020202020204" pitchFamily="34" charset="0"/>
                <a:ea typeface="Calibri" panose="020F0502020204030204" pitchFamily="34" charset="0"/>
                <a:cs typeface="Arial" panose="020B0604020202020204" pitchFamily="34" charset="0"/>
              </a:rPr>
              <a:t> Oral &amp; Dental </a:t>
            </a:r>
            <a:r>
              <a:rPr lang="es-CO" sz="900" dirty="0" err="1">
                <a:latin typeface="Arial" panose="020B0604020202020204" pitchFamily="34" charset="0"/>
                <a:ea typeface="Calibri" panose="020F0502020204030204" pitchFamily="34" charset="0"/>
                <a:cs typeface="Arial" panose="020B0604020202020204" pitchFamily="34" charset="0"/>
              </a:rPr>
              <a:t>Journal</a:t>
            </a:r>
            <a:r>
              <a:rPr lang="es-CO" sz="900" dirty="0">
                <a:latin typeface="Arial" panose="020B0604020202020204" pitchFamily="34" charset="0"/>
                <a:ea typeface="Calibri" panose="020F0502020204030204" pitchFamily="34" charset="0"/>
                <a:cs typeface="Arial" panose="020B0604020202020204" pitchFamily="34" charset="0"/>
              </a:rPr>
              <a:t>. 2013; 33 (1):160-164.</a:t>
            </a:r>
          </a:p>
          <a:p>
            <a:pPr>
              <a:spcAft>
                <a:spcPts val="0"/>
              </a:spcAft>
            </a:pPr>
            <a:r>
              <a:rPr lang="es-CO" sz="900" dirty="0">
                <a:latin typeface="Arial" panose="020B0604020202020204" pitchFamily="34" charset="0"/>
                <a:ea typeface="Calibri" panose="020F0502020204030204" pitchFamily="34" charset="0"/>
                <a:cs typeface="Arial" panose="020B0604020202020204" pitchFamily="34" charset="0"/>
              </a:rPr>
              <a:t>FOSBERG. J, HALSE. A. </a:t>
            </a:r>
            <a:r>
              <a:rPr lang="es-CO" sz="900" dirty="0" err="1">
                <a:latin typeface="Arial" panose="020B0604020202020204" pitchFamily="34" charset="0"/>
                <a:ea typeface="Calibri" panose="020F0502020204030204" pitchFamily="34" charset="0"/>
                <a:cs typeface="Arial" panose="020B0604020202020204" pitchFamily="34" charset="0"/>
              </a:rPr>
              <a:t>Radiographic</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simulation</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of</a:t>
            </a:r>
            <a:r>
              <a:rPr lang="es-CO" sz="900" dirty="0">
                <a:latin typeface="Arial" panose="020B0604020202020204" pitchFamily="34" charset="0"/>
                <a:ea typeface="Calibri" panose="020F0502020204030204" pitchFamily="34" charset="0"/>
                <a:cs typeface="Arial" panose="020B0604020202020204" pitchFamily="34" charset="0"/>
              </a:rPr>
              <a:t> a periapical </a:t>
            </a:r>
            <a:r>
              <a:rPr lang="es-CO" sz="900" dirty="0" err="1">
                <a:latin typeface="Arial" panose="020B0604020202020204" pitchFamily="34" charset="0"/>
                <a:ea typeface="Calibri" panose="020F0502020204030204" pitchFamily="34" charset="0"/>
                <a:cs typeface="Arial" panose="020B0604020202020204" pitchFamily="34" charset="0"/>
              </a:rPr>
              <a:t>lesions</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comparing</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the</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paralleling</a:t>
            </a:r>
            <a:r>
              <a:rPr lang="es-CO" sz="900" dirty="0">
                <a:latin typeface="Arial" panose="020B0604020202020204" pitchFamily="34" charset="0"/>
                <a:ea typeface="Calibri" panose="020F0502020204030204" pitchFamily="34" charset="0"/>
                <a:cs typeface="Arial" panose="020B0604020202020204" pitchFamily="34" charset="0"/>
              </a:rPr>
              <a:t> and </a:t>
            </a:r>
            <a:r>
              <a:rPr lang="es-CO" sz="900" dirty="0" err="1">
                <a:latin typeface="Arial" panose="020B0604020202020204" pitchFamily="34" charset="0"/>
                <a:ea typeface="Calibri" panose="020F0502020204030204" pitchFamily="34" charset="0"/>
                <a:cs typeface="Arial" panose="020B0604020202020204" pitchFamily="34" charset="0"/>
              </a:rPr>
              <a:t>the</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bisecting-angle</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techniques</a:t>
            </a:r>
            <a:r>
              <a:rPr lang="es-CO" sz="900" dirty="0">
                <a:latin typeface="Arial" panose="020B0604020202020204" pitchFamily="34" charset="0"/>
                <a:ea typeface="Calibri" panose="020F0502020204030204" pitchFamily="34" charset="0"/>
                <a:cs typeface="Arial" panose="020B0604020202020204" pitchFamily="34" charset="0"/>
              </a:rPr>
              <a:t>. International </a:t>
            </a:r>
            <a:r>
              <a:rPr lang="es-CO" sz="900" dirty="0" err="1">
                <a:latin typeface="Arial" panose="020B0604020202020204" pitchFamily="34" charset="0"/>
                <a:ea typeface="Calibri" panose="020F0502020204030204" pitchFamily="34" charset="0"/>
                <a:cs typeface="Arial" panose="020B0604020202020204" pitchFamily="34" charset="0"/>
              </a:rPr>
              <a:t>Endodontic</a:t>
            </a:r>
            <a:r>
              <a:rPr lang="es-CO" sz="900" dirty="0">
                <a:latin typeface="Arial" panose="020B0604020202020204" pitchFamily="34" charset="0"/>
                <a:ea typeface="Calibri" panose="020F0502020204030204" pitchFamily="34" charset="0"/>
                <a:cs typeface="Arial" panose="020B0604020202020204" pitchFamily="34" charset="0"/>
              </a:rPr>
              <a:t> </a:t>
            </a:r>
            <a:r>
              <a:rPr lang="es-CO" sz="900" dirty="0" err="1">
                <a:latin typeface="Arial" panose="020B0604020202020204" pitchFamily="34" charset="0"/>
                <a:ea typeface="Calibri" panose="020F0502020204030204" pitchFamily="34" charset="0"/>
                <a:cs typeface="Arial" panose="020B0604020202020204" pitchFamily="34" charset="0"/>
              </a:rPr>
              <a:t>Journal</a:t>
            </a:r>
            <a:r>
              <a:rPr lang="es-CO" sz="900" dirty="0">
                <a:latin typeface="Arial" panose="020B0604020202020204" pitchFamily="34" charset="0"/>
                <a:ea typeface="Calibri" panose="020F0502020204030204" pitchFamily="34" charset="0"/>
                <a:cs typeface="Arial" panose="020B0604020202020204" pitchFamily="34" charset="0"/>
              </a:rPr>
              <a:t>. 1994.  27:133-138</a:t>
            </a:r>
            <a:r>
              <a:rPr lang="es-CO" sz="1100" dirty="0">
                <a:latin typeface="Arial" panose="020B0604020202020204" pitchFamily="34" charset="0"/>
                <a:ea typeface="Calibri" panose="020F0502020204030204" pitchFamily="34" charset="0"/>
                <a:cs typeface="Arial" panose="020B0604020202020204" pitchFamily="34" charset="0"/>
              </a:rPr>
              <a:t>. </a:t>
            </a:r>
          </a:p>
        </p:txBody>
      </p:sp>
      <p:pic>
        <p:nvPicPr>
          <p:cNvPr id="11" name="Imagen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5648468"/>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7" descr="SELLOS CERTIFICACION.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022618" y="6092820"/>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4" descr="LOGO OFICIAL COLOR.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598506" y="5997573"/>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Conector recto 12"/>
          <p:cNvCxnSpPr>
            <a:cxnSpLocks noChangeShapeType="1"/>
          </p:cNvCxnSpPr>
          <p:nvPr/>
        </p:nvCxnSpPr>
        <p:spPr bwMode="auto">
          <a:xfrm flipH="1">
            <a:off x="7198241" y="5997573"/>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5" name="Imagen 13" descr="MEDALLA-FINAL-01.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259031" y="5911049"/>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uadroTexto 4">
            <a:extLst>
              <a:ext uri="{FF2B5EF4-FFF2-40B4-BE49-F238E27FC236}">
                <a16:creationId xmlns:a16="http://schemas.microsoft.com/office/drawing/2014/main" id="{0DA2D555-E254-4E9D-9738-D1ABB52EF7F3}"/>
              </a:ext>
            </a:extLst>
          </p:cNvPr>
          <p:cNvSpPr txBox="1"/>
          <p:nvPr/>
        </p:nvSpPr>
        <p:spPr>
          <a:xfrm>
            <a:off x="1999987" y="3707198"/>
            <a:ext cx="2197504" cy="1877437"/>
          </a:xfrm>
          <a:prstGeom prst="rect">
            <a:avLst/>
          </a:prstGeom>
          <a:noFill/>
        </p:spPr>
        <p:txBody>
          <a:bodyPr wrap="square" rtlCol="0">
            <a:spAutoFit/>
          </a:bodyPr>
          <a:lstStyle/>
          <a:p>
            <a:pPr algn="just"/>
            <a:r>
              <a:rPr lang="es-CO" sz="1400" dirty="0">
                <a:latin typeface="Arial" panose="020B0604020202020204" pitchFamily="34" charset="0"/>
                <a:cs typeface="Arial" panose="020B0604020202020204" pitchFamily="34" charset="0"/>
              </a:rPr>
              <a:t>La literatura no recomienda el uso de la técnica de la bisectriz debido que siempre se va a presentar una distorsión inherente en la imagen.</a:t>
            </a:r>
          </a:p>
          <a:p>
            <a:endParaRPr lang="es-CO" dirty="0"/>
          </a:p>
        </p:txBody>
      </p:sp>
      <p:sp>
        <p:nvSpPr>
          <p:cNvPr id="6" name="CuadroTexto 5">
            <a:extLst>
              <a:ext uri="{FF2B5EF4-FFF2-40B4-BE49-F238E27FC236}">
                <a16:creationId xmlns:a16="http://schemas.microsoft.com/office/drawing/2014/main" id="{9D79970A-E3A1-478A-B471-7757E726CB30}"/>
              </a:ext>
            </a:extLst>
          </p:cNvPr>
          <p:cNvSpPr txBox="1"/>
          <p:nvPr/>
        </p:nvSpPr>
        <p:spPr>
          <a:xfrm>
            <a:off x="5061527" y="3695134"/>
            <a:ext cx="2197504" cy="1323439"/>
          </a:xfrm>
          <a:prstGeom prst="rect">
            <a:avLst/>
          </a:prstGeom>
          <a:noFill/>
        </p:spPr>
        <p:txBody>
          <a:bodyPr wrap="square" rtlCol="0">
            <a:spAutoFit/>
          </a:bodyPr>
          <a:lstStyle/>
          <a:p>
            <a:pPr algn="just"/>
            <a:r>
              <a:rPr lang="es-CO" sz="1600" dirty="0">
                <a:latin typeface="Arial" panose="020B0604020202020204" pitchFamily="34" charset="0"/>
                <a:cs typeface="Arial" panose="020B0604020202020204" pitchFamily="34" charset="0"/>
              </a:rPr>
              <a:t>Sin embargo, la técnica del paralelismo no puede ser empleada en casos.</a:t>
            </a:r>
          </a:p>
        </p:txBody>
      </p:sp>
      <p:sp>
        <p:nvSpPr>
          <p:cNvPr id="7" name="Marcador de número de diapositiva 6">
            <a:extLst>
              <a:ext uri="{FF2B5EF4-FFF2-40B4-BE49-F238E27FC236}">
                <a16:creationId xmlns:a16="http://schemas.microsoft.com/office/drawing/2014/main" id="{B5FF0353-552F-4FF0-9583-C2735E46FAFC}"/>
              </a:ext>
            </a:extLst>
          </p:cNvPr>
          <p:cNvSpPr>
            <a:spLocks noGrp="1"/>
          </p:cNvSpPr>
          <p:nvPr>
            <p:ph type="sldNum" sz="quarter" idx="12"/>
          </p:nvPr>
        </p:nvSpPr>
        <p:spPr>
          <a:xfrm>
            <a:off x="6993918" y="6468905"/>
            <a:ext cx="2057400" cy="365125"/>
          </a:xfrm>
        </p:spPr>
        <p:txBody>
          <a:bodyPr/>
          <a:lstStyle/>
          <a:p>
            <a:fld id="{59826A12-ECA5-4A7E-8433-752D245D1C11}" type="slidenum">
              <a:rPr lang="es-CO" smtClean="0"/>
              <a:t>4</a:t>
            </a:fld>
            <a:endParaRPr lang="es-CO"/>
          </a:p>
        </p:txBody>
      </p:sp>
    </p:spTree>
    <p:extLst>
      <p:ext uri="{BB962C8B-B14F-4D97-AF65-F5344CB8AC3E}">
        <p14:creationId xmlns:p14="http://schemas.microsoft.com/office/powerpoint/2010/main" val="1039042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20353"/>
            <a:ext cx="7886700" cy="1325563"/>
          </a:xfrm>
        </p:spPr>
        <p:txBody>
          <a:bodyPr/>
          <a:lstStyle/>
          <a:p>
            <a:pPr algn="ctr"/>
            <a:r>
              <a:rPr lang="es-CO" dirty="0">
                <a:latin typeface="Arial" panose="020B0604020202020204" pitchFamily="34" charset="0"/>
                <a:cs typeface="Arial" panose="020B0604020202020204" pitchFamily="34" charset="0"/>
              </a:rPr>
              <a:t>MARCO TEÓRICO</a:t>
            </a:r>
          </a:p>
        </p:txBody>
      </p:sp>
      <p:graphicFrame>
        <p:nvGraphicFramePr>
          <p:cNvPr id="4" name="Marcador de contenido 3">
            <a:extLst>
              <a:ext uri="{FF2B5EF4-FFF2-40B4-BE49-F238E27FC236}">
                <a16:creationId xmlns:a16="http://schemas.microsoft.com/office/drawing/2014/main" id="{E37D8520-1C22-420D-AE51-18F732CC815F}"/>
              </a:ext>
            </a:extLst>
          </p:cNvPr>
          <p:cNvGraphicFramePr>
            <a:graphicFrameLocks noGrp="1"/>
          </p:cNvGraphicFramePr>
          <p:nvPr>
            <p:ph idx="1"/>
            <p:extLst>
              <p:ext uri="{D42A27DB-BD31-4B8C-83A1-F6EECF244321}">
                <p14:modId xmlns:p14="http://schemas.microsoft.com/office/powerpoint/2010/main" val="4125342828"/>
              </p:ext>
            </p:extLst>
          </p:nvPr>
        </p:nvGraphicFramePr>
        <p:xfrm>
          <a:off x="-243534" y="635145"/>
          <a:ext cx="9143999" cy="52759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8"/>
          <p:cNvSpPr txBox="1"/>
          <p:nvPr/>
        </p:nvSpPr>
        <p:spPr>
          <a:xfrm>
            <a:off x="0" y="5729431"/>
            <a:ext cx="5537716" cy="1107996"/>
          </a:xfrm>
          <a:prstGeom prst="rect">
            <a:avLst/>
          </a:prstGeom>
          <a:noFill/>
        </p:spPr>
        <p:txBody>
          <a:bodyPr wrap="square" rtlCol="0">
            <a:spAutoFit/>
          </a:bodyPr>
          <a:lstStyle/>
          <a:p>
            <a:pPr algn="just">
              <a:defRPr/>
            </a:pPr>
            <a:r>
              <a:rPr lang="es-CO" sz="1100" dirty="0" err="1">
                <a:latin typeface="Arial" panose="020B0604020202020204" pitchFamily="34" charset="0"/>
                <a:cs typeface="Arial" panose="020B0604020202020204" pitchFamily="34" charset="0"/>
              </a:rPr>
              <a:t>Rushton</a:t>
            </a:r>
            <a:r>
              <a:rPr lang="es-CO" sz="1100" dirty="0">
                <a:latin typeface="Arial" panose="020B0604020202020204" pitchFamily="34" charset="0"/>
                <a:cs typeface="Arial" panose="020B0604020202020204" pitchFamily="34" charset="0"/>
              </a:rPr>
              <a:t>. V, Horner. K. A </a:t>
            </a:r>
            <a:r>
              <a:rPr lang="es-CO" sz="1100" dirty="0" err="1">
                <a:latin typeface="Arial" panose="020B0604020202020204" pitchFamily="34" charset="0"/>
                <a:cs typeface="Arial" panose="020B0604020202020204" pitchFamily="34" charset="0"/>
              </a:rPr>
              <a:t>comparative</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study</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of</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radiographic</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quality</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with</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ﬁve</a:t>
            </a:r>
            <a:r>
              <a:rPr lang="es-CO" sz="1100" dirty="0">
                <a:latin typeface="Arial" panose="020B0604020202020204" pitchFamily="34" charset="0"/>
                <a:cs typeface="Arial" panose="020B0604020202020204" pitchFamily="34" charset="0"/>
              </a:rPr>
              <a:t> periapical </a:t>
            </a:r>
            <a:r>
              <a:rPr lang="es-CO" sz="1100" dirty="0" err="1">
                <a:latin typeface="Arial" panose="020B0604020202020204" pitchFamily="34" charset="0"/>
                <a:cs typeface="Arial" panose="020B0604020202020204" pitchFamily="34" charset="0"/>
              </a:rPr>
              <a:t>techniques</a:t>
            </a:r>
            <a:r>
              <a:rPr lang="es-CO" sz="1100" dirty="0">
                <a:latin typeface="Arial" panose="020B0604020202020204" pitchFamily="34" charset="0"/>
                <a:cs typeface="Arial" panose="020B0604020202020204" pitchFamily="34" charset="0"/>
              </a:rPr>
              <a:t> in general dental </a:t>
            </a:r>
            <a:r>
              <a:rPr lang="es-CO" sz="1100" dirty="0" err="1">
                <a:latin typeface="Arial" panose="020B0604020202020204" pitchFamily="34" charset="0"/>
                <a:cs typeface="Arial" panose="020B0604020202020204" pitchFamily="34" charset="0"/>
              </a:rPr>
              <a:t>practice</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Dentomaxilofacial</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radiology</a:t>
            </a:r>
            <a:r>
              <a:rPr lang="es-CO" sz="1100" dirty="0">
                <a:latin typeface="Arial" panose="020B0604020202020204" pitchFamily="34" charset="0"/>
                <a:cs typeface="Arial" panose="020B0604020202020204" pitchFamily="34" charset="0"/>
              </a:rPr>
              <a:t>. 1994; 45: 23-37.</a:t>
            </a:r>
          </a:p>
          <a:p>
            <a:pPr algn="just">
              <a:defRPr/>
            </a:pPr>
            <a:endParaRPr lang="es-CO" sz="1100" dirty="0">
              <a:latin typeface="Arial" panose="020B0604020202020204" pitchFamily="34" charset="0"/>
              <a:cs typeface="Arial" panose="020B0604020202020204" pitchFamily="34" charset="0"/>
            </a:endParaRPr>
          </a:p>
          <a:p>
            <a:pPr algn="just">
              <a:defRPr/>
            </a:pPr>
            <a:r>
              <a:rPr lang="es-CO" sz="1100" dirty="0">
                <a:latin typeface="Arial" panose="020B0604020202020204" pitchFamily="34" charset="0"/>
                <a:cs typeface="Arial" panose="020B0604020202020204" pitchFamily="34" charset="0"/>
              </a:rPr>
              <a:t>D, </a:t>
            </a:r>
            <a:r>
              <a:rPr lang="es-CO" sz="1100" dirty="0" err="1">
                <a:latin typeface="Arial" panose="020B0604020202020204" pitchFamily="34" charset="0"/>
                <a:cs typeface="Arial" panose="020B0604020202020204" pitchFamily="34" charset="0"/>
              </a:rPr>
              <a:t>Kazzi</a:t>
            </a:r>
            <a:r>
              <a:rPr lang="es-CO" sz="1100" dirty="0">
                <a:latin typeface="Arial" panose="020B0604020202020204" pitchFamily="34" charset="0"/>
                <a:cs typeface="Arial" panose="020B0604020202020204" pitchFamily="34" charset="0"/>
              </a:rPr>
              <a:t>; K, Horner; A. C, </a:t>
            </a:r>
            <a:r>
              <a:rPr lang="es-CO" sz="1100" dirty="0" err="1">
                <a:latin typeface="Arial" panose="020B0604020202020204" pitchFamily="34" charset="0"/>
                <a:cs typeface="Arial" panose="020B0604020202020204" pitchFamily="34" charset="0"/>
              </a:rPr>
              <a:t>Qualtrough</a:t>
            </a:r>
            <a:r>
              <a:rPr lang="es-CO" sz="1100" dirty="0">
                <a:latin typeface="Arial" panose="020B0604020202020204" pitchFamily="34" charset="0"/>
                <a:cs typeface="Arial" panose="020B0604020202020204" pitchFamily="34" charset="0"/>
              </a:rPr>
              <a:t>; Y. </a:t>
            </a:r>
            <a:r>
              <a:rPr lang="es-CO" sz="1100" dirty="0" err="1">
                <a:latin typeface="Arial" panose="020B0604020202020204" pitchFamily="34" charset="0"/>
                <a:cs typeface="Arial" panose="020B0604020202020204" pitchFamily="34" charset="0"/>
              </a:rPr>
              <a:t>Martinez</a:t>
            </a:r>
            <a:r>
              <a:rPr lang="es-CO" sz="1100" dirty="0">
                <a:latin typeface="Arial" panose="020B0604020202020204" pitchFamily="34" charset="0"/>
                <a:cs typeface="Arial" panose="020B0604020202020204" pitchFamily="34" charset="0"/>
              </a:rPr>
              <a:t>-Beneyto; V. E. </a:t>
            </a:r>
            <a:r>
              <a:rPr lang="es-CO" sz="1100" dirty="0" err="1">
                <a:latin typeface="Arial" panose="020B0604020202020204" pitchFamily="34" charset="0"/>
                <a:cs typeface="Arial" panose="020B0604020202020204" pitchFamily="34" charset="0"/>
              </a:rPr>
              <a:t>Rushton</a:t>
            </a:r>
            <a:r>
              <a:rPr lang="es-CO" sz="1100" dirty="0">
                <a:latin typeface="Arial" panose="020B0604020202020204" pitchFamily="34" charset="0"/>
                <a:cs typeface="Arial" panose="020B0604020202020204" pitchFamily="34" charset="0"/>
              </a:rPr>
              <a:t>. A </a:t>
            </a:r>
            <a:r>
              <a:rPr lang="es-CO" sz="1100" dirty="0" err="1">
                <a:latin typeface="Arial" panose="020B0604020202020204" pitchFamily="34" charset="0"/>
                <a:cs typeface="Arial" panose="020B0604020202020204" pitchFamily="34" charset="0"/>
              </a:rPr>
              <a:t>comparative</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study</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of</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three</a:t>
            </a:r>
            <a:r>
              <a:rPr lang="es-CO" sz="1100" dirty="0">
                <a:latin typeface="Arial" panose="020B0604020202020204" pitchFamily="34" charset="0"/>
                <a:cs typeface="Arial" panose="020B0604020202020204" pitchFamily="34" charset="0"/>
              </a:rPr>
              <a:t> periapical </a:t>
            </a:r>
            <a:r>
              <a:rPr lang="es-CO" sz="1100" dirty="0" err="1">
                <a:latin typeface="Arial" panose="020B0604020202020204" pitchFamily="34" charset="0"/>
                <a:cs typeface="Arial" panose="020B0604020202020204" pitchFamily="34" charset="0"/>
              </a:rPr>
              <a:t>radiographic</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techniques</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for</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endodontic</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working</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length</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estimation</a:t>
            </a:r>
            <a:r>
              <a:rPr lang="es-CO" sz="1100" dirty="0">
                <a:latin typeface="Arial" panose="020B0604020202020204" pitchFamily="34" charset="0"/>
                <a:cs typeface="Arial" panose="020B0604020202020204" pitchFamily="34" charset="0"/>
              </a:rPr>
              <a:t>. International </a:t>
            </a:r>
            <a:r>
              <a:rPr lang="es-CO" sz="1100" dirty="0" err="1">
                <a:latin typeface="Arial" panose="020B0604020202020204" pitchFamily="34" charset="0"/>
                <a:cs typeface="Arial" panose="020B0604020202020204" pitchFamily="34" charset="0"/>
              </a:rPr>
              <a:t>Endodontic</a:t>
            </a:r>
            <a:r>
              <a:rPr lang="es-CO" sz="1100" dirty="0">
                <a:latin typeface="Arial" panose="020B0604020202020204" pitchFamily="34" charset="0"/>
                <a:cs typeface="Arial" panose="020B0604020202020204" pitchFamily="34" charset="0"/>
              </a:rPr>
              <a:t> </a:t>
            </a:r>
            <a:r>
              <a:rPr lang="es-CO" sz="1100" dirty="0" err="1">
                <a:latin typeface="Arial" panose="020B0604020202020204" pitchFamily="34" charset="0"/>
                <a:cs typeface="Arial" panose="020B0604020202020204" pitchFamily="34" charset="0"/>
              </a:rPr>
              <a:t>Journal</a:t>
            </a:r>
            <a:r>
              <a:rPr lang="es-CO" sz="1100" dirty="0">
                <a:latin typeface="Arial" panose="020B0604020202020204" pitchFamily="34" charset="0"/>
                <a:cs typeface="Arial" panose="020B0604020202020204" pitchFamily="34" charset="0"/>
              </a:rPr>
              <a:t>. 2007;40: 526–531.</a:t>
            </a:r>
          </a:p>
        </p:txBody>
      </p:sp>
      <p:pic>
        <p:nvPicPr>
          <p:cNvPr id="11" name="Imagen 5"/>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5648468"/>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7" descr="SELLOS CERTIFICACION.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022618" y="6092820"/>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4" descr="LOGO OFICIAL COLOR.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598506" y="5997573"/>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Conector recto 12"/>
          <p:cNvCxnSpPr>
            <a:cxnSpLocks noChangeShapeType="1"/>
          </p:cNvCxnSpPr>
          <p:nvPr/>
        </p:nvCxnSpPr>
        <p:spPr bwMode="auto">
          <a:xfrm flipH="1">
            <a:off x="7198241" y="5997573"/>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5" name="Imagen 13" descr="MEDALLA-FINAL-01.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259031" y="5911049"/>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Marcador de número de diapositiva 4">
            <a:extLst>
              <a:ext uri="{FF2B5EF4-FFF2-40B4-BE49-F238E27FC236}">
                <a16:creationId xmlns:a16="http://schemas.microsoft.com/office/drawing/2014/main" id="{C1894FBE-DF70-47C4-B8DB-FBC5694BF8A5}"/>
              </a:ext>
            </a:extLst>
          </p:cNvPr>
          <p:cNvSpPr>
            <a:spLocks noGrp="1"/>
          </p:cNvSpPr>
          <p:nvPr>
            <p:ph type="sldNum" sz="quarter" idx="12"/>
          </p:nvPr>
        </p:nvSpPr>
        <p:spPr>
          <a:xfrm>
            <a:off x="6879618" y="6442870"/>
            <a:ext cx="2057400" cy="365125"/>
          </a:xfrm>
        </p:spPr>
        <p:txBody>
          <a:bodyPr/>
          <a:lstStyle/>
          <a:p>
            <a:fld id="{59826A12-ECA5-4A7E-8433-752D245D1C11}" type="slidenum">
              <a:rPr lang="es-CO" smtClean="0"/>
              <a:t>5</a:t>
            </a:fld>
            <a:endParaRPr lang="es-CO" dirty="0"/>
          </a:p>
        </p:txBody>
      </p:sp>
    </p:spTree>
    <p:extLst>
      <p:ext uri="{BB962C8B-B14F-4D97-AF65-F5344CB8AC3E}">
        <p14:creationId xmlns:p14="http://schemas.microsoft.com/office/powerpoint/2010/main" val="2248248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84938"/>
            <a:ext cx="7886700" cy="1325563"/>
          </a:xfrm>
        </p:spPr>
        <p:txBody>
          <a:bodyPr>
            <a:normAutofit/>
          </a:bodyPr>
          <a:lstStyle/>
          <a:p>
            <a:pPr algn="ctr"/>
            <a:r>
              <a:rPr lang="es-CO" dirty="0">
                <a:latin typeface="Arial" panose="020B0604020202020204" pitchFamily="34" charset="0"/>
                <a:cs typeface="Arial" panose="020B0604020202020204" pitchFamily="34" charset="0"/>
              </a:rPr>
              <a:t>METODOLOGÍA</a:t>
            </a:r>
          </a:p>
        </p:txBody>
      </p:sp>
      <p:sp>
        <p:nvSpPr>
          <p:cNvPr id="3" name="Marcador de contenido 2"/>
          <p:cNvSpPr>
            <a:spLocks noGrp="1"/>
          </p:cNvSpPr>
          <p:nvPr>
            <p:ph idx="1"/>
          </p:nvPr>
        </p:nvSpPr>
        <p:spPr>
          <a:xfrm>
            <a:off x="490105" y="925519"/>
            <a:ext cx="7886700" cy="4351338"/>
          </a:xfrm>
        </p:spPr>
        <p:txBody>
          <a:bodyPr>
            <a:normAutofit/>
          </a:bodyPr>
          <a:lstStyle/>
          <a:p>
            <a:pPr algn="just"/>
            <a:endParaRPr lang="es-CO" dirty="0"/>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la 8">
            <a:extLst>
              <a:ext uri="{FF2B5EF4-FFF2-40B4-BE49-F238E27FC236}">
                <a16:creationId xmlns:a16="http://schemas.microsoft.com/office/drawing/2014/main" id="{2F784555-C2B0-4555-B8C4-391C078537B4}"/>
              </a:ext>
            </a:extLst>
          </p:cNvPr>
          <p:cNvGraphicFramePr>
            <a:graphicFrameLocks noGrp="1"/>
          </p:cNvGraphicFramePr>
          <p:nvPr>
            <p:extLst>
              <p:ext uri="{D42A27DB-BD31-4B8C-83A1-F6EECF244321}">
                <p14:modId xmlns:p14="http://schemas.microsoft.com/office/powerpoint/2010/main" val="1691061929"/>
              </p:ext>
            </p:extLst>
          </p:nvPr>
        </p:nvGraphicFramePr>
        <p:xfrm>
          <a:off x="4290152" y="872128"/>
          <a:ext cx="4502288" cy="3200400"/>
        </p:xfrm>
        <a:graphic>
          <a:graphicData uri="http://schemas.openxmlformats.org/drawingml/2006/table">
            <a:tbl>
              <a:tblPr firstRow="1" bandRow="1">
                <a:tableStyleId>{00A15C55-8517-42AA-B614-E9B94910E393}</a:tableStyleId>
              </a:tblPr>
              <a:tblGrid>
                <a:gridCol w="2251144">
                  <a:extLst>
                    <a:ext uri="{9D8B030D-6E8A-4147-A177-3AD203B41FA5}">
                      <a16:colId xmlns:a16="http://schemas.microsoft.com/office/drawing/2014/main" val="4005706660"/>
                    </a:ext>
                  </a:extLst>
                </a:gridCol>
                <a:gridCol w="2251144">
                  <a:extLst>
                    <a:ext uri="{9D8B030D-6E8A-4147-A177-3AD203B41FA5}">
                      <a16:colId xmlns:a16="http://schemas.microsoft.com/office/drawing/2014/main" val="4077686124"/>
                    </a:ext>
                  </a:extLst>
                </a:gridCol>
              </a:tblGrid>
              <a:tr h="532995">
                <a:tc>
                  <a:txBody>
                    <a:bodyPr/>
                    <a:lstStyle/>
                    <a:p>
                      <a:pPr algn="ctr"/>
                      <a:r>
                        <a:rPr lang="es-CO" dirty="0">
                          <a:latin typeface="Arial" panose="020B0604020202020204" pitchFamily="34" charset="0"/>
                          <a:cs typeface="Arial" panose="020B0604020202020204" pitchFamily="34" charset="0"/>
                        </a:rPr>
                        <a:t>CRITERIOS DE INCLUSIÓN</a:t>
                      </a:r>
                    </a:p>
                  </a:txBody>
                  <a:tcPr/>
                </a:tc>
                <a:tc>
                  <a:txBody>
                    <a:bodyPr/>
                    <a:lstStyle/>
                    <a:p>
                      <a:pPr algn="ctr"/>
                      <a:r>
                        <a:rPr lang="es-CO" dirty="0">
                          <a:latin typeface="Arial" panose="020B0604020202020204" pitchFamily="34" charset="0"/>
                          <a:cs typeface="Arial" panose="020B0604020202020204" pitchFamily="34" charset="0"/>
                        </a:rPr>
                        <a:t>CRITERIOS DE EXCLUSIÓN</a:t>
                      </a:r>
                    </a:p>
                  </a:txBody>
                  <a:tcPr/>
                </a:tc>
                <a:extLst>
                  <a:ext uri="{0D108BD9-81ED-4DB2-BD59-A6C34878D82A}">
                    <a16:rowId xmlns:a16="http://schemas.microsoft.com/office/drawing/2014/main" val="2504318898"/>
                  </a:ext>
                </a:extLst>
              </a:tr>
              <a:tr h="2131978">
                <a:tc>
                  <a:txBody>
                    <a:bodyPr/>
                    <a:lstStyle/>
                    <a:p>
                      <a:pPr algn="just"/>
                      <a:r>
                        <a:rPr lang="es-ES" sz="1800" kern="1200" dirty="0">
                          <a:effectLst/>
                          <a:latin typeface="Arial" panose="020B0604020202020204" pitchFamily="34" charset="0"/>
                          <a:cs typeface="Arial" panose="020B0604020202020204" pitchFamily="34" charset="0"/>
                        </a:rPr>
                        <a:t>Órganos dentarios anteriores y premolares superiores e inferiores unirradiculares, con formación radicular completa. </a:t>
                      </a:r>
                      <a:endParaRPr lang="es-CO" dirty="0">
                        <a:latin typeface="Arial" panose="020B0604020202020204" pitchFamily="34" charset="0"/>
                        <a:cs typeface="Arial" panose="020B0604020202020204" pitchFamily="34" charset="0"/>
                      </a:endParaRPr>
                    </a:p>
                  </a:txBody>
                  <a:tcPr/>
                </a:tc>
                <a:tc>
                  <a:txBody>
                    <a:bodyPr/>
                    <a:lstStyle/>
                    <a:p>
                      <a:pPr algn="just"/>
                      <a:r>
                        <a:rPr lang="es-ES" sz="1800" kern="1200" dirty="0">
                          <a:effectLst/>
                          <a:latin typeface="Arial" panose="020B0604020202020204" pitchFamily="34" charset="0"/>
                          <a:cs typeface="Arial" panose="020B0604020202020204" pitchFamily="34" charset="0"/>
                        </a:rPr>
                        <a:t>Órganos dentarios que presentaban destrucción coronal del más del 50%, fractura radicular o apical y </a:t>
                      </a:r>
                      <a:r>
                        <a:rPr lang="es-CO" sz="1800" kern="1200" dirty="0">
                          <a:effectLst/>
                          <a:latin typeface="Arial" panose="020B0604020202020204" pitchFamily="34" charset="0"/>
                          <a:cs typeface="Arial" panose="020B0604020202020204" pitchFamily="34" charset="0"/>
                        </a:rPr>
                        <a:t>con cualquier tipo de material restaurador.</a:t>
                      </a:r>
                      <a:endParaRPr lang="es-CO"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065628"/>
                  </a:ext>
                </a:extLst>
              </a:tr>
            </a:tbl>
          </a:graphicData>
        </a:graphic>
      </p:graphicFrame>
      <p:sp>
        <p:nvSpPr>
          <p:cNvPr id="10" name="Rectángulo: esquinas redondeadas 9">
            <a:extLst>
              <a:ext uri="{FF2B5EF4-FFF2-40B4-BE49-F238E27FC236}">
                <a16:creationId xmlns:a16="http://schemas.microsoft.com/office/drawing/2014/main" id="{C93F324C-52CD-4356-9E2E-B46DB56D1210}"/>
              </a:ext>
            </a:extLst>
          </p:cNvPr>
          <p:cNvSpPr/>
          <p:nvPr/>
        </p:nvSpPr>
        <p:spPr>
          <a:xfrm>
            <a:off x="379264" y="1006482"/>
            <a:ext cx="3800047" cy="1002808"/>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just"/>
            <a:r>
              <a:rPr lang="es-CO" b="1" dirty="0">
                <a:solidFill>
                  <a:schemeClr val="tx1"/>
                </a:solidFill>
                <a:latin typeface="Arial" panose="020B0604020202020204" pitchFamily="34" charset="0"/>
                <a:cs typeface="Arial" panose="020B0604020202020204" pitchFamily="34" charset="0"/>
              </a:rPr>
              <a:t>Tipo de estudio: </a:t>
            </a:r>
            <a:r>
              <a:rPr lang="es-CO" dirty="0">
                <a:solidFill>
                  <a:schemeClr val="tx1"/>
                </a:solidFill>
                <a:latin typeface="Arial" panose="020B0604020202020204" pitchFamily="34" charset="0"/>
                <a:cs typeface="Arial" panose="020B0604020202020204" pitchFamily="34" charset="0"/>
              </a:rPr>
              <a:t>de pruebas diagnósticas de concordancia y consistencia.</a:t>
            </a:r>
          </a:p>
          <a:p>
            <a:pPr algn="just"/>
            <a:r>
              <a:rPr lang="es-CO" dirty="0">
                <a:solidFill>
                  <a:schemeClr val="tx1"/>
                </a:solidFill>
                <a:latin typeface="Arial" panose="020B0604020202020204" pitchFamily="34" charset="0"/>
                <a:cs typeface="Arial" panose="020B0604020202020204" pitchFamily="34" charset="0"/>
              </a:rPr>
              <a:t>.</a:t>
            </a:r>
          </a:p>
        </p:txBody>
      </p:sp>
      <p:sp>
        <p:nvSpPr>
          <p:cNvPr id="11" name="Rectángulo: esquinas redondeadas 10">
            <a:extLst>
              <a:ext uri="{FF2B5EF4-FFF2-40B4-BE49-F238E27FC236}">
                <a16:creationId xmlns:a16="http://schemas.microsoft.com/office/drawing/2014/main" id="{EE233533-C945-4F8B-95F9-AD1442755B47}"/>
              </a:ext>
            </a:extLst>
          </p:cNvPr>
          <p:cNvSpPr/>
          <p:nvPr/>
        </p:nvSpPr>
        <p:spPr>
          <a:xfrm>
            <a:off x="536437" y="2153759"/>
            <a:ext cx="3428345" cy="905635"/>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CO" b="1" dirty="0">
                <a:solidFill>
                  <a:schemeClr val="tx1"/>
                </a:solidFill>
                <a:latin typeface="Arial" panose="020B0604020202020204" pitchFamily="34" charset="0"/>
                <a:cs typeface="Arial" panose="020B0604020202020204" pitchFamily="34" charset="0"/>
              </a:rPr>
              <a:t>Muestra: </a:t>
            </a:r>
            <a:r>
              <a:rPr lang="es-CO" dirty="0">
                <a:solidFill>
                  <a:schemeClr val="tx1"/>
                </a:solidFill>
                <a:latin typeface="Arial" panose="020B0604020202020204" pitchFamily="34" charset="0"/>
                <a:cs typeface="Arial" panose="020B0604020202020204" pitchFamily="34" charset="0"/>
              </a:rPr>
              <a:t>81 órganos dentarios.</a:t>
            </a:r>
          </a:p>
          <a:p>
            <a:pPr algn="ctr"/>
            <a:r>
              <a:rPr lang="es-CO" b="1" dirty="0">
                <a:solidFill>
                  <a:schemeClr val="tx1"/>
                </a:solidFill>
                <a:latin typeface="Arial" panose="020B0604020202020204" pitchFamily="34" charset="0"/>
                <a:cs typeface="Arial" panose="020B0604020202020204" pitchFamily="34" charset="0"/>
              </a:rPr>
              <a:t>Muestreo:</a:t>
            </a:r>
            <a:r>
              <a:rPr lang="es-CO" dirty="0">
                <a:solidFill>
                  <a:schemeClr val="tx1"/>
                </a:solidFill>
                <a:latin typeface="Arial" panose="020B0604020202020204" pitchFamily="34" charset="0"/>
                <a:cs typeface="Arial" panose="020B0604020202020204" pitchFamily="34" charset="0"/>
              </a:rPr>
              <a:t> por conveniencia</a:t>
            </a:r>
          </a:p>
        </p:txBody>
      </p:sp>
      <p:sp>
        <p:nvSpPr>
          <p:cNvPr id="12" name="Rectángulo: esquinas redondeadas 11">
            <a:extLst>
              <a:ext uri="{FF2B5EF4-FFF2-40B4-BE49-F238E27FC236}">
                <a16:creationId xmlns:a16="http://schemas.microsoft.com/office/drawing/2014/main" id="{84784BC9-1364-405B-9C34-EBF67EBAD70A}"/>
              </a:ext>
            </a:extLst>
          </p:cNvPr>
          <p:cNvSpPr/>
          <p:nvPr/>
        </p:nvSpPr>
        <p:spPr>
          <a:xfrm>
            <a:off x="767195" y="3147594"/>
            <a:ext cx="2872217" cy="921016"/>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just"/>
            <a:r>
              <a:rPr lang="es-ES" sz="1600" b="1" dirty="0">
                <a:solidFill>
                  <a:schemeClr val="tx1"/>
                </a:solidFill>
                <a:latin typeface="Arial" panose="020B0604020202020204" pitchFamily="34" charset="0"/>
                <a:cs typeface="Arial" panose="020B0604020202020204" pitchFamily="34" charset="0"/>
              </a:rPr>
              <a:t>Consentimiento informado</a:t>
            </a:r>
            <a:endParaRPr lang="es-CO" dirty="0">
              <a:solidFill>
                <a:schemeClr val="tx1"/>
              </a:solidFill>
              <a:latin typeface="Arial" panose="020B0604020202020204" pitchFamily="34" charset="0"/>
              <a:cs typeface="Arial" panose="020B0604020202020204" pitchFamily="34" charset="0"/>
            </a:endParaRPr>
          </a:p>
        </p:txBody>
      </p:sp>
      <p:sp>
        <p:nvSpPr>
          <p:cNvPr id="13" name="Rectángulo: esquinas redondeadas 12">
            <a:extLst>
              <a:ext uri="{FF2B5EF4-FFF2-40B4-BE49-F238E27FC236}">
                <a16:creationId xmlns:a16="http://schemas.microsoft.com/office/drawing/2014/main" id="{8F7D5F09-88F2-488C-A1C3-95205A7E230C}"/>
              </a:ext>
            </a:extLst>
          </p:cNvPr>
          <p:cNvSpPr/>
          <p:nvPr/>
        </p:nvSpPr>
        <p:spPr>
          <a:xfrm>
            <a:off x="981939" y="4156810"/>
            <a:ext cx="2442727" cy="855235"/>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ES" sz="1600" b="1" dirty="0">
                <a:solidFill>
                  <a:schemeClr val="tx1"/>
                </a:solidFill>
                <a:latin typeface="Arial" panose="020B0604020202020204" pitchFamily="34" charset="0"/>
                <a:cs typeface="Arial" panose="020B0604020202020204" pitchFamily="34" charset="0"/>
              </a:rPr>
              <a:t>Resolución 8430 de 1993</a:t>
            </a:r>
            <a:r>
              <a:rPr lang="es-ES" sz="1400" dirty="0">
                <a:solidFill>
                  <a:schemeClr val="tx1"/>
                </a:solidFill>
                <a:latin typeface="Arial" panose="020B0604020202020204" pitchFamily="34" charset="0"/>
                <a:cs typeface="Arial" panose="020B0604020202020204" pitchFamily="34" charset="0"/>
              </a:rPr>
              <a:t>, </a:t>
            </a:r>
            <a:endParaRPr lang="es-CO" sz="1600" dirty="0">
              <a:solidFill>
                <a:schemeClr val="tx1"/>
              </a:solidFill>
              <a:latin typeface="Arial" panose="020B0604020202020204" pitchFamily="34" charset="0"/>
              <a:cs typeface="Arial" panose="020B0604020202020204" pitchFamily="34" charset="0"/>
            </a:endParaRPr>
          </a:p>
        </p:txBody>
      </p:sp>
      <p:sp>
        <p:nvSpPr>
          <p:cNvPr id="14" name="Marcador de número de diapositiva 13">
            <a:extLst>
              <a:ext uri="{FF2B5EF4-FFF2-40B4-BE49-F238E27FC236}">
                <a16:creationId xmlns:a16="http://schemas.microsoft.com/office/drawing/2014/main" id="{C766C62C-B081-4584-A871-AAD2A50D951F}"/>
              </a:ext>
            </a:extLst>
          </p:cNvPr>
          <p:cNvSpPr>
            <a:spLocks noGrp="1"/>
          </p:cNvSpPr>
          <p:nvPr>
            <p:ph type="sldNum" sz="quarter" idx="12"/>
          </p:nvPr>
        </p:nvSpPr>
        <p:spPr>
          <a:xfrm>
            <a:off x="6865945" y="6439697"/>
            <a:ext cx="2057400" cy="365125"/>
          </a:xfrm>
        </p:spPr>
        <p:txBody>
          <a:bodyPr/>
          <a:lstStyle/>
          <a:p>
            <a:fld id="{59826A12-ECA5-4A7E-8433-752D245D1C11}" type="slidenum">
              <a:rPr lang="es-CO" smtClean="0"/>
              <a:t>6</a:t>
            </a:fld>
            <a:endParaRPr lang="es-CO" dirty="0"/>
          </a:p>
        </p:txBody>
      </p:sp>
    </p:spTree>
    <p:extLst>
      <p:ext uri="{BB962C8B-B14F-4D97-AF65-F5344CB8AC3E}">
        <p14:creationId xmlns:p14="http://schemas.microsoft.com/office/powerpoint/2010/main" val="289383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84938"/>
            <a:ext cx="7886700" cy="1325563"/>
          </a:xfrm>
        </p:spPr>
        <p:txBody>
          <a:bodyPr>
            <a:normAutofit/>
          </a:bodyPr>
          <a:lstStyle/>
          <a:p>
            <a:pPr algn="ctr"/>
            <a:r>
              <a:rPr lang="es-CO" dirty="0">
                <a:latin typeface="Arial" panose="020B0604020202020204" pitchFamily="34" charset="0"/>
                <a:cs typeface="Arial" panose="020B0604020202020204" pitchFamily="34" charset="0"/>
              </a:rPr>
              <a:t>METODOLOGÍA</a:t>
            </a:r>
          </a:p>
        </p:txBody>
      </p:sp>
      <p:sp>
        <p:nvSpPr>
          <p:cNvPr id="3" name="Marcador de contenido 2"/>
          <p:cNvSpPr>
            <a:spLocks noGrp="1"/>
          </p:cNvSpPr>
          <p:nvPr>
            <p:ph idx="1"/>
          </p:nvPr>
        </p:nvSpPr>
        <p:spPr>
          <a:xfrm>
            <a:off x="490105" y="925519"/>
            <a:ext cx="7886700" cy="4351338"/>
          </a:xfrm>
        </p:spPr>
        <p:txBody>
          <a:bodyPr>
            <a:normAutofit/>
          </a:bodyPr>
          <a:lstStyle/>
          <a:p>
            <a:pPr algn="just"/>
            <a:endParaRPr lang="es-CO" dirty="0"/>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esquinas redondeadas 9">
            <a:extLst>
              <a:ext uri="{FF2B5EF4-FFF2-40B4-BE49-F238E27FC236}">
                <a16:creationId xmlns:a16="http://schemas.microsoft.com/office/drawing/2014/main" id="{C93F324C-52CD-4356-9E2E-B46DB56D1210}"/>
              </a:ext>
            </a:extLst>
          </p:cNvPr>
          <p:cNvSpPr/>
          <p:nvPr/>
        </p:nvSpPr>
        <p:spPr>
          <a:xfrm>
            <a:off x="767195" y="925519"/>
            <a:ext cx="7609610" cy="4556422"/>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dirty="0">
              <a:solidFill>
                <a:schemeClr val="tx1"/>
              </a:solidFill>
            </a:endParaRPr>
          </a:p>
        </p:txBody>
      </p:sp>
      <p:pic>
        <p:nvPicPr>
          <p:cNvPr id="13" name="Imagen 12">
            <a:extLst>
              <a:ext uri="{FF2B5EF4-FFF2-40B4-BE49-F238E27FC236}">
                <a16:creationId xmlns:a16="http://schemas.microsoft.com/office/drawing/2014/main" id="{35DDD2CF-500D-4DED-8DF4-BB55AE27A8E4}"/>
              </a:ext>
            </a:extLst>
          </p:cNvPr>
          <p:cNvPicPr>
            <a:picLocks noChangeAspect="1"/>
          </p:cNvPicPr>
          <p:nvPr/>
        </p:nvPicPr>
        <p:blipFill>
          <a:blip r:embed="rId6"/>
          <a:stretch>
            <a:fillRect/>
          </a:stretch>
        </p:blipFill>
        <p:spPr>
          <a:xfrm>
            <a:off x="1481541" y="1104930"/>
            <a:ext cx="3090458" cy="1846533"/>
          </a:xfrm>
          <a:prstGeom prst="rect">
            <a:avLst/>
          </a:prstGeom>
        </p:spPr>
      </p:pic>
      <p:pic>
        <p:nvPicPr>
          <p:cNvPr id="14" name="Imagen 13">
            <a:extLst>
              <a:ext uri="{FF2B5EF4-FFF2-40B4-BE49-F238E27FC236}">
                <a16:creationId xmlns:a16="http://schemas.microsoft.com/office/drawing/2014/main" id="{4F93D6F8-2B22-4A50-B572-D4C703B1A0B5}"/>
              </a:ext>
            </a:extLst>
          </p:cNvPr>
          <p:cNvPicPr>
            <a:picLocks noChangeAspect="1"/>
          </p:cNvPicPr>
          <p:nvPr/>
        </p:nvPicPr>
        <p:blipFill>
          <a:blip r:embed="rId7"/>
          <a:stretch>
            <a:fillRect/>
          </a:stretch>
        </p:blipFill>
        <p:spPr>
          <a:xfrm>
            <a:off x="4749805" y="3048178"/>
            <a:ext cx="2978213" cy="2101204"/>
          </a:xfrm>
          <a:prstGeom prst="rect">
            <a:avLst/>
          </a:prstGeom>
        </p:spPr>
      </p:pic>
      <p:sp>
        <p:nvSpPr>
          <p:cNvPr id="15" name="CuadroTexto 14">
            <a:extLst>
              <a:ext uri="{FF2B5EF4-FFF2-40B4-BE49-F238E27FC236}">
                <a16:creationId xmlns:a16="http://schemas.microsoft.com/office/drawing/2014/main" id="{ADD6D895-9EF5-4D14-A0DE-91F5C9E80FD7}"/>
              </a:ext>
            </a:extLst>
          </p:cNvPr>
          <p:cNvSpPr txBox="1"/>
          <p:nvPr/>
        </p:nvSpPr>
        <p:spPr>
          <a:xfrm>
            <a:off x="4766762" y="1542966"/>
            <a:ext cx="2239247" cy="954107"/>
          </a:xfrm>
          <a:prstGeom prst="rect">
            <a:avLst/>
          </a:prstGeom>
          <a:noFill/>
        </p:spPr>
        <p:txBody>
          <a:bodyPr wrap="square" rtlCol="0">
            <a:spAutoFit/>
          </a:bodyPr>
          <a:lstStyle/>
          <a:p>
            <a:pPr algn="ctr"/>
            <a:r>
              <a:rPr lang="es-CO" sz="2800" dirty="0">
                <a:latin typeface="Arial" panose="020B0604020202020204" pitchFamily="34" charset="0"/>
                <a:cs typeface="Arial" panose="020B0604020202020204" pitchFamily="34" charset="0"/>
              </a:rPr>
              <a:t>Toma de muestras</a:t>
            </a:r>
          </a:p>
        </p:txBody>
      </p:sp>
      <p:sp>
        <p:nvSpPr>
          <p:cNvPr id="16" name="CuadroTexto 15">
            <a:extLst>
              <a:ext uri="{FF2B5EF4-FFF2-40B4-BE49-F238E27FC236}">
                <a16:creationId xmlns:a16="http://schemas.microsoft.com/office/drawing/2014/main" id="{481E50EF-18DC-4267-BC3A-449F5F1391DD}"/>
              </a:ext>
            </a:extLst>
          </p:cNvPr>
          <p:cNvSpPr txBox="1"/>
          <p:nvPr/>
        </p:nvSpPr>
        <p:spPr>
          <a:xfrm>
            <a:off x="152401" y="5895858"/>
            <a:ext cx="4419598" cy="430887"/>
          </a:xfrm>
          <a:prstGeom prst="rect">
            <a:avLst/>
          </a:prstGeom>
          <a:noFill/>
        </p:spPr>
        <p:txBody>
          <a:bodyPr wrap="square" rtlCol="0">
            <a:spAutoFit/>
          </a:bodyPr>
          <a:lstStyle/>
          <a:p>
            <a:r>
              <a:rPr lang="es-CO" sz="1100" dirty="0"/>
              <a:t>Radiología en endodoncia. Patología y terapéutica dentales – III. 13ª ed. Sevilla, España.</a:t>
            </a:r>
          </a:p>
        </p:txBody>
      </p:sp>
      <p:pic>
        <p:nvPicPr>
          <p:cNvPr id="17" name="Imagen 16">
            <a:extLst>
              <a:ext uri="{FF2B5EF4-FFF2-40B4-BE49-F238E27FC236}">
                <a16:creationId xmlns:a16="http://schemas.microsoft.com/office/drawing/2014/main" id="{178F3208-F2F5-4C80-A79D-13C21ACB284B}"/>
              </a:ext>
            </a:extLst>
          </p:cNvPr>
          <p:cNvPicPr>
            <a:picLocks noChangeAspect="1"/>
          </p:cNvPicPr>
          <p:nvPr/>
        </p:nvPicPr>
        <p:blipFill>
          <a:blip r:embed="rId8"/>
          <a:stretch>
            <a:fillRect/>
          </a:stretch>
        </p:blipFill>
        <p:spPr>
          <a:xfrm>
            <a:off x="1454728" y="3048178"/>
            <a:ext cx="3090458" cy="2101204"/>
          </a:xfrm>
          <a:prstGeom prst="rect">
            <a:avLst/>
          </a:prstGeom>
        </p:spPr>
      </p:pic>
      <p:sp>
        <p:nvSpPr>
          <p:cNvPr id="18" name="Marcador de número de diapositiva 17">
            <a:extLst>
              <a:ext uri="{FF2B5EF4-FFF2-40B4-BE49-F238E27FC236}">
                <a16:creationId xmlns:a16="http://schemas.microsoft.com/office/drawing/2014/main" id="{3D9A1658-B90C-47D8-8FC0-35915E3A6812}"/>
              </a:ext>
            </a:extLst>
          </p:cNvPr>
          <p:cNvSpPr>
            <a:spLocks noGrp="1"/>
          </p:cNvSpPr>
          <p:nvPr>
            <p:ph type="sldNum" sz="quarter" idx="12"/>
          </p:nvPr>
        </p:nvSpPr>
        <p:spPr>
          <a:xfrm>
            <a:off x="6978654" y="6474238"/>
            <a:ext cx="2057400" cy="365125"/>
          </a:xfrm>
        </p:spPr>
        <p:txBody>
          <a:bodyPr/>
          <a:lstStyle/>
          <a:p>
            <a:fld id="{59826A12-ECA5-4A7E-8433-752D245D1C11}" type="slidenum">
              <a:rPr lang="es-CO" smtClean="0"/>
              <a:t>7</a:t>
            </a:fld>
            <a:endParaRPr lang="es-CO" dirty="0"/>
          </a:p>
        </p:txBody>
      </p:sp>
    </p:spTree>
    <p:extLst>
      <p:ext uri="{BB962C8B-B14F-4D97-AF65-F5344CB8AC3E}">
        <p14:creationId xmlns:p14="http://schemas.microsoft.com/office/powerpoint/2010/main" val="1016711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84938"/>
            <a:ext cx="7886700" cy="1325563"/>
          </a:xfrm>
        </p:spPr>
        <p:txBody>
          <a:bodyPr>
            <a:normAutofit/>
          </a:bodyPr>
          <a:lstStyle/>
          <a:p>
            <a:pPr algn="ctr"/>
            <a:r>
              <a:rPr lang="es-CO" dirty="0">
                <a:latin typeface="Arial" panose="020B0604020202020204" pitchFamily="34" charset="0"/>
                <a:cs typeface="Arial" panose="020B0604020202020204" pitchFamily="34" charset="0"/>
              </a:rPr>
              <a:t>METODOLOGÍA</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ángulo: esquinas redondeadas 9">
            <a:extLst>
              <a:ext uri="{FF2B5EF4-FFF2-40B4-BE49-F238E27FC236}">
                <a16:creationId xmlns:a16="http://schemas.microsoft.com/office/drawing/2014/main" id="{C93F324C-52CD-4356-9E2E-B46DB56D1210}"/>
              </a:ext>
            </a:extLst>
          </p:cNvPr>
          <p:cNvSpPr/>
          <p:nvPr/>
        </p:nvSpPr>
        <p:spPr>
          <a:xfrm>
            <a:off x="3429144" y="815265"/>
            <a:ext cx="4566804" cy="2440017"/>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s-CO" dirty="0">
              <a:solidFill>
                <a:schemeClr val="tx1"/>
              </a:solidFill>
            </a:endParaRPr>
          </a:p>
        </p:txBody>
      </p:sp>
      <p:sp>
        <p:nvSpPr>
          <p:cNvPr id="15" name="CuadroTexto 14">
            <a:extLst>
              <a:ext uri="{FF2B5EF4-FFF2-40B4-BE49-F238E27FC236}">
                <a16:creationId xmlns:a16="http://schemas.microsoft.com/office/drawing/2014/main" id="{ADD6D895-9EF5-4D14-A0DE-91F5C9E80FD7}"/>
              </a:ext>
            </a:extLst>
          </p:cNvPr>
          <p:cNvSpPr txBox="1"/>
          <p:nvPr/>
        </p:nvSpPr>
        <p:spPr>
          <a:xfrm>
            <a:off x="628650" y="1248552"/>
            <a:ext cx="2239247" cy="523220"/>
          </a:xfrm>
          <a:prstGeom prst="rect">
            <a:avLst/>
          </a:prstGeom>
          <a:noFill/>
        </p:spPr>
        <p:txBody>
          <a:bodyPr wrap="square" rtlCol="0">
            <a:spAutoFit/>
          </a:bodyPr>
          <a:lstStyle/>
          <a:p>
            <a:pPr algn="ctr"/>
            <a:r>
              <a:rPr lang="es-CO" sz="2800" b="1" dirty="0">
                <a:latin typeface="Arial" panose="020B0604020202020204" pitchFamily="34" charset="0"/>
                <a:cs typeface="Arial" panose="020B0604020202020204" pitchFamily="34" charset="0"/>
              </a:rPr>
              <a:t>Mediciones</a:t>
            </a:r>
          </a:p>
        </p:txBody>
      </p:sp>
      <p:pic>
        <p:nvPicPr>
          <p:cNvPr id="9" name="Imagen 8">
            <a:extLst>
              <a:ext uri="{FF2B5EF4-FFF2-40B4-BE49-F238E27FC236}">
                <a16:creationId xmlns:a16="http://schemas.microsoft.com/office/drawing/2014/main" id="{B616518C-CC5F-4314-810B-E739A61FEDA4}"/>
              </a:ext>
            </a:extLst>
          </p:cNvPr>
          <p:cNvPicPr>
            <a:picLocks noChangeAspect="1"/>
          </p:cNvPicPr>
          <p:nvPr/>
        </p:nvPicPr>
        <p:blipFill rotWithShape="1">
          <a:blip r:embed="rId6"/>
          <a:srcRect l="16546" t="30909" r="17515" b="15280"/>
          <a:stretch/>
        </p:blipFill>
        <p:spPr>
          <a:xfrm>
            <a:off x="3744249" y="882612"/>
            <a:ext cx="1924142" cy="2213920"/>
          </a:xfrm>
          <a:prstGeom prst="rect">
            <a:avLst/>
          </a:prstGeom>
        </p:spPr>
      </p:pic>
      <p:pic>
        <p:nvPicPr>
          <p:cNvPr id="11" name="Imagen 10">
            <a:extLst>
              <a:ext uri="{FF2B5EF4-FFF2-40B4-BE49-F238E27FC236}">
                <a16:creationId xmlns:a16="http://schemas.microsoft.com/office/drawing/2014/main" id="{8071EAE4-0809-493A-BC55-925879C1CB34}"/>
              </a:ext>
            </a:extLst>
          </p:cNvPr>
          <p:cNvPicPr>
            <a:picLocks noChangeAspect="1"/>
          </p:cNvPicPr>
          <p:nvPr/>
        </p:nvPicPr>
        <p:blipFill>
          <a:blip r:embed="rId7"/>
          <a:stretch>
            <a:fillRect/>
          </a:stretch>
        </p:blipFill>
        <p:spPr>
          <a:xfrm>
            <a:off x="5813574" y="882612"/>
            <a:ext cx="1884219" cy="2213920"/>
          </a:xfrm>
          <a:prstGeom prst="rect">
            <a:avLst/>
          </a:prstGeom>
        </p:spPr>
      </p:pic>
      <p:sp>
        <p:nvSpPr>
          <p:cNvPr id="20" name="CuadroTexto 19">
            <a:extLst>
              <a:ext uri="{FF2B5EF4-FFF2-40B4-BE49-F238E27FC236}">
                <a16:creationId xmlns:a16="http://schemas.microsoft.com/office/drawing/2014/main" id="{F351BF55-D8C5-4155-930D-250834806328}"/>
              </a:ext>
            </a:extLst>
          </p:cNvPr>
          <p:cNvSpPr txBox="1"/>
          <p:nvPr/>
        </p:nvSpPr>
        <p:spPr>
          <a:xfrm>
            <a:off x="473946" y="4163772"/>
            <a:ext cx="2842339" cy="954107"/>
          </a:xfrm>
          <a:prstGeom prst="rect">
            <a:avLst/>
          </a:prstGeom>
          <a:noFill/>
        </p:spPr>
        <p:txBody>
          <a:bodyPr wrap="square" rtlCol="0">
            <a:spAutoFit/>
          </a:bodyPr>
          <a:lstStyle/>
          <a:p>
            <a:pPr algn="ctr"/>
            <a:r>
              <a:rPr lang="es-CO" sz="2800" b="1" dirty="0">
                <a:latin typeface="Arial" panose="020B0604020202020204" pitchFamily="34" charset="0"/>
                <a:cs typeface="Arial" panose="020B0604020202020204" pitchFamily="34" charset="0"/>
              </a:rPr>
              <a:t>Variables de estudio</a:t>
            </a:r>
          </a:p>
        </p:txBody>
      </p:sp>
      <p:sp>
        <p:nvSpPr>
          <p:cNvPr id="21" name="Rectángulo: esquinas redondeadas 20">
            <a:extLst>
              <a:ext uri="{FF2B5EF4-FFF2-40B4-BE49-F238E27FC236}">
                <a16:creationId xmlns:a16="http://schemas.microsoft.com/office/drawing/2014/main" id="{1BA5C44A-EA23-4F32-8A14-5CDC46269F11}"/>
              </a:ext>
            </a:extLst>
          </p:cNvPr>
          <p:cNvSpPr/>
          <p:nvPr/>
        </p:nvSpPr>
        <p:spPr>
          <a:xfrm>
            <a:off x="3429154" y="3322629"/>
            <a:ext cx="4566794" cy="2220806"/>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marL="285750" indent="-285750" algn="just">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Longitud radiográfica dental, obtenida por medio de la técnica del paralelismo. </a:t>
            </a:r>
          </a:p>
          <a:p>
            <a:pPr marL="285750" indent="-285750" algn="just">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Longitud radiográfica dental, obtenida por medio de la técnica bisectriz del ángulo. </a:t>
            </a:r>
          </a:p>
          <a:p>
            <a:pPr marL="285750" indent="-285750" algn="just">
              <a:buFont typeface="Arial" panose="020B0604020202020204" pitchFamily="34" charset="0"/>
              <a:buChar char="•"/>
            </a:pPr>
            <a:r>
              <a:rPr lang="es-CO" dirty="0">
                <a:solidFill>
                  <a:schemeClr val="tx1"/>
                </a:solidFill>
                <a:latin typeface="Arial" panose="020B0604020202020204" pitchFamily="34" charset="0"/>
                <a:cs typeface="Arial" panose="020B0604020202020204" pitchFamily="34" charset="0"/>
              </a:rPr>
              <a:t>Longitud dental real.</a:t>
            </a:r>
          </a:p>
        </p:txBody>
      </p:sp>
      <p:sp>
        <p:nvSpPr>
          <p:cNvPr id="22" name="Marcador de número de diapositiva 21">
            <a:extLst>
              <a:ext uri="{FF2B5EF4-FFF2-40B4-BE49-F238E27FC236}">
                <a16:creationId xmlns:a16="http://schemas.microsoft.com/office/drawing/2014/main" id="{E0B171C0-0B1C-4DFA-94BE-49EE3BC358B6}"/>
              </a:ext>
            </a:extLst>
          </p:cNvPr>
          <p:cNvSpPr>
            <a:spLocks noGrp="1"/>
          </p:cNvSpPr>
          <p:nvPr>
            <p:ph type="sldNum" sz="quarter" idx="12"/>
          </p:nvPr>
        </p:nvSpPr>
        <p:spPr>
          <a:xfrm>
            <a:off x="6967248" y="6396041"/>
            <a:ext cx="2057400" cy="365125"/>
          </a:xfrm>
        </p:spPr>
        <p:txBody>
          <a:bodyPr/>
          <a:lstStyle/>
          <a:p>
            <a:fld id="{59826A12-ECA5-4A7E-8433-752D245D1C11}" type="slidenum">
              <a:rPr lang="es-CO" smtClean="0"/>
              <a:t>8</a:t>
            </a:fld>
            <a:endParaRPr lang="es-CO" dirty="0"/>
          </a:p>
        </p:txBody>
      </p:sp>
    </p:spTree>
    <p:extLst>
      <p:ext uri="{BB962C8B-B14F-4D97-AF65-F5344CB8AC3E}">
        <p14:creationId xmlns:p14="http://schemas.microsoft.com/office/powerpoint/2010/main" val="1946244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84938"/>
            <a:ext cx="7886700" cy="1325563"/>
          </a:xfrm>
        </p:spPr>
        <p:txBody>
          <a:bodyPr>
            <a:normAutofit/>
          </a:bodyPr>
          <a:lstStyle/>
          <a:p>
            <a:pPr algn="ctr"/>
            <a:r>
              <a:rPr lang="es-CO" dirty="0">
                <a:latin typeface="Arial" panose="020B0604020202020204" pitchFamily="34" charset="0"/>
                <a:cs typeface="Arial" panose="020B0604020202020204" pitchFamily="34" charset="0"/>
              </a:rPr>
              <a:t>METODOLOGÍA</a:t>
            </a:r>
          </a:p>
        </p:txBody>
      </p:sp>
      <p:pic>
        <p:nvPicPr>
          <p:cNvPr id="4" name="Imagen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718180"/>
            <a:ext cx="91440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n 7" descr="SELLOS CERTIFICACION.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7793" y="6240466"/>
            <a:ext cx="8778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4" descr="LOGO OFICIAL COLO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49805" y="6081716"/>
            <a:ext cx="1406525"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Conector recto 6"/>
          <p:cNvCxnSpPr>
            <a:cxnSpLocks noChangeShapeType="1"/>
          </p:cNvCxnSpPr>
          <p:nvPr/>
        </p:nvCxnSpPr>
        <p:spPr bwMode="auto">
          <a:xfrm flipH="1">
            <a:off x="6434139" y="6076951"/>
            <a:ext cx="0" cy="611188"/>
          </a:xfrm>
          <a:prstGeom prst="line">
            <a:avLst/>
          </a:prstGeom>
          <a:noFill/>
          <a:ln w="635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8" name="Imagen 7" descr="MEDALLA-FINAL-0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0844" y="5969004"/>
            <a:ext cx="64928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CuadroTexto 14">
            <a:extLst>
              <a:ext uri="{FF2B5EF4-FFF2-40B4-BE49-F238E27FC236}">
                <a16:creationId xmlns:a16="http://schemas.microsoft.com/office/drawing/2014/main" id="{ADD6D895-9EF5-4D14-A0DE-91F5C9E80FD7}"/>
              </a:ext>
            </a:extLst>
          </p:cNvPr>
          <p:cNvSpPr txBox="1"/>
          <p:nvPr/>
        </p:nvSpPr>
        <p:spPr>
          <a:xfrm>
            <a:off x="406978" y="873780"/>
            <a:ext cx="3943350" cy="523220"/>
          </a:xfrm>
          <a:prstGeom prst="rect">
            <a:avLst/>
          </a:prstGeom>
          <a:noFill/>
        </p:spPr>
        <p:txBody>
          <a:bodyPr wrap="square" rtlCol="0">
            <a:spAutoFit/>
          </a:bodyPr>
          <a:lstStyle/>
          <a:p>
            <a:pPr algn="ctr"/>
            <a:r>
              <a:rPr lang="es-CO" sz="2800" dirty="0">
                <a:latin typeface="Arial" panose="020B0604020202020204" pitchFamily="34" charset="0"/>
                <a:cs typeface="Arial" panose="020B0604020202020204" pitchFamily="34" charset="0"/>
              </a:rPr>
              <a:t>Análisis estadístico</a:t>
            </a:r>
          </a:p>
        </p:txBody>
      </p:sp>
      <p:graphicFrame>
        <p:nvGraphicFramePr>
          <p:cNvPr id="3" name="Diagrama 2">
            <a:extLst>
              <a:ext uri="{FF2B5EF4-FFF2-40B4-BE49-F238E27FC236}">
                <a16:creationId xmlns:a16="http://schemas.microsoft.com/office/drawing/2014/main" id="{C686F4C3-166B-4446-B152-3E1E243D4FA5}"/>
              </a:ext>
            </a:extLst>
          </p:cNvPr>
          <p:cNvGraphicFramePr/>
          <p:nvPr>
            <p:extLst>
              <p:ext uri="{D42A27DB-BD31-4B8C-83A1-F6EECF244321}">
                <p14:modId xmlns:p14="http://schemas.microsoft.com/office/powerpoint/2010/main" val="65223697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2" name="Marcador de número de diapositiva 11">
            <a:extLst>
              <a:ext uri="{FF2B5EF4-FFF2-40B4-BE49-F238E27FC236}">
                <a16:creationId xmlns:a16="http://schemas.microsoft.com/office/drawing/2014/main" id="{3A257C90-36D6-43A6-886E-46A6DE4AACEE}"/>
              </a:ext>
            </a:extLst>
          </p:cNvPr>
          <p:cNvSpPr>
            <a:spLocks noGrp="1"/>
          </p:cNvSpPr>
          <p:nvPr>
            <p:ph type="sldNum" sz="quarter" idx="12"/>
          </p:nvPr>
        </p:nvSpPr>
        <p:spPr>
          <a:xfrm>
            <a:off x="6865945" y="6401814"/>
            <a:ext cx="2057400" cy="365125"/>
          </a:xfrm>
        </p:spPr>
        <p:txBody>
          <a:bodyPr/>
          <a:lstStyle/>
          <a:p>
            <a:fld id="{59826A12-ECA5-4A7E-8433-752D245D1C11}" type="slidenum">
              <a:rPr lang="es-CO" smtClean="0"/>
              <a:t>9</a:t>
            </a:fld>
            <a:endParaRPr lang="es-CO" dirty="0"/>
          </a:p>
        </p:txBody>
      </p:sp>
    </p:spTree>
    <p:extLst>
      <p:ext uri="{BB962C8B-B14F-4D97-AF65-F5344CB8AC3E}">
        <p14:creationId xmlns:p14="http://schemas.microsoft.com/office/powerpoint/2010/main" val="3655280771"/>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7450</TotalTime>
  <Words>1947</Words>
  <Application>Microsoft Office PowerPoint</Application>
  <PresentationFormat>Presentación en pantalla (4:3)</PresentationFormat>
  <Paragraphs>181</Paragraphs>
  <Slides>21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ＭＳ Ｐゴシック</vt:lpstr>
      <vt:lpstr>Arial</vt:lpstr>
      <vt:lpstr>Calibri</vt:lpstr>
      <vt:lpstr>Calibri Light</vt:lpstr>
      <vt:lpstr>Century Gothic</vt:lpstr>
      <vt:lpstr>Times New Roman</vt:lpstr>
      <vt:lpstr>Tema de Office</vt:lpstr>
      <vt:lpstr>Presentación de PowerPoint</vt:lpstr>
      <vt:lpstr>CONCORDANCIA ENTRE DOS TÉCNICAS RADIOGRÁFICAS PARA DETERMINAR LA LONGITUD REAL DE LOS ÓRGANOS DENTARIOS </vt:lpstr>
      <vt:lpstr>OBJETIVO</vt:lpstr>
      <vt:lpstr>MARCO TEÓRICO</vt:lpstr>
      <vt:lpstr>MARCO TEÓRICO</vt:lpstr>
      <vt:lpstr>METODOLOGÍA</vt:lpstr>
      <vt:lpstr>METODOLOGÍA</vt:lpstr>
      <vt:lpstr>METODOLOGÍA</vt:lpstr>
      <vt:lpstr>METODOLOGÍA</vt:lpstr>
      <vt:lpstr>RESULTADOS</vt:lpstr>
      <vt:lpstr>RESULTADOS</vt:lpstr>
      <vt:lpstr>RESULTADOS</vt:lpstr>
      <vt:lpstr>RESULTADOS</vt:lpstr>
      <vt:lpstr>RESULTADOS</vt:lpstr>
      <vt:lpstr>DISCUSIÓN</vt:lpstr>
      <vt:lpstr>DISCUSIÓN</vt:lpstr>
      <vt:lpstr>DISCUSIÓN</vt:lpstr>
      <vt:lpstr>CONCLUSIONES</vt:lpstr>
      <vt:lpstr>RECOMENDACIONES</vt:lpstr>
      <vt:lpstr>BIBLIOGRAFÍA</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DAVID MADRID</dc:creator>
  <cp:lastModifiedBy>ZARA PEREZ</cp:lastModifiedBy>
  <cp:revision>95</cp:revision>
  <dcterms:created xsi:type="dcterms:W3CDTF">2015-01-21T12:36:07Z</dcterms:created>
  <dcterms:modified xsi:type="dcterms:W3CDTF">2018-08-04T16:25:45Z</dcterms:modified>
</cp:coreProperties>
</file>