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1" r:id="rId2"/>
    <p:sldId id="256" r:id="rId3"/>
    <p:sldId id="257" r:id="rId4"/>
    <p:sldId id="272" r:id="rId5"/>
    <p:sldId id="273" r:id="rId6"/>
    <p:sldId id="258" r:id="rId7"/>
    <p:sldId id="259" r:id="rId8"/>
    <p:sldId id="275" r:id="rId9"/>
    <p:sldId id="276" r:id="rId10"/>
    <p:sldId id="263" r:id="rId11"/>
    <p:sldId id="277" r:id="rId12"/>
    <p:sldId id="278" r:id="rId13"/>
    <p:sldId id="268" r:id="rId14"/>
    <p:sldId id="279" r:id="rId15"/>
    <p:sldId id="265" r:id="rId16"/>
    <p:sldId id="266" r:id="rId17"/>
    <p:sldId id="267" r:id="rId18"/>
    <p:sldId id="269" r:id="rId19"/>
    <p:sldId id="270" r:id="rId20"/>
    <p:sldId id="274"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ARIANA\Downloads\EVALUACI&#211;N-INICIAL-SG-SST%20(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s-CO"/>
              <a:t>DESARROLLO DEL SISTEMA POR ESTÁNDAR</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s-CO"/>
        </a:p>
      </c:txPr>
    </c:title>
    <c:autoTitleDeleted val="0"/>
    <c:plotArea>
      <c:layout/>
      <c:barChart>
        <c:barDir val="col"/>
        <c:grouping val="clustered"/>
        <c:varyColors val="0"/>
        <c:ser>
          <c:idx val="0"/>
          <c:order val="0"/>
          <c:tx>
            <c:strRef>
              <c:f>Variables!$D$6</c:f>
              <c:strCache>
                <c:ptCount val="1"/>
                <c:pt idx="0">
                  <c:v>Puntaje Obtenido</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s-CO"/>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Variables!$C$7:$C$13</c:f>
              <c:strCache>
                <c:ptCount val="7"/>
                <c:pt idx="0">
                  <c:v>RECURSOS (10%)</c:v>
                </c:pt>
                <c:pt idx="1">
                  <c:v>GESTION INTEGRAL DEL SISTEMA DE GESTIÓN DE LA SEGURIDAD Y LA SALUD EN EL TRABAJO (15%)</c:v>
                </c:pt>
                <c:pt idx="2">
                  <c:v>GESTIÓN DE LA SALUD (20%)</c:v>
                </c:pt>
                <c:pt idx="3">
                  <c:v>GESTIÓN DE PELIGROS Y RIESGOS (30%)</c:v>
                </c:pt>
                <c:pt idx="4">
                  <c:v>GESTION DE AMENAZAS (10%)</c:v>
                </c:pt>
                <c:pt idx="5">
                  <c:v>VERIFICACIÓN DEL SG-SST (5%)</c:v>
                </c:pt>
                <c:pt idx="6">
                  <c:v>MEJORAMIENTO (10%)</c:v>
                </c:pt>
              </c:strCache>
            </c:strRef>
          </c:cat>
          <c:val>
            <c:numRef>
              <c:f>Variables!$D$7:$D$13</c:f>
              <c:numCache>
                <c:formatCode>General</c:formatCode>
                <c:ptCount val="7"/>
                <c:pt idx="0">
                  <c:v>10</c:v>
                </c:pt>
                <c:pt idx="1">
                  <c:v>14</c:v>
                </c:pt>
                <c:pt idx="2">
                  <c:v>12</c:v>
                </c:pt>
                <c:pt idx="3">
                  <c:v>26</c:v>
                </c:pt>
                <c:pt idx="4">
                  <c:v>10</c:v>
                </c:pt>
                <c:pt idx="5">
                  <c:v>5</c:v>
                </c:pt>
                <c:pt idx="6">
                  <c:v>7.5</c:v>
                </c:pt>
              </c:numCache>
            </c:numRef>
          </c:val>
          <c:extLst xmlns:c16r2="http://schemas.microsoft.com/office/drawing/2015/06/chart">
            <c:ext xmlns:c16="http://schemas.microsoft.com/office/drawing/2014/chart" uri="{C3380CC4-5D6E-409C-BE32-E72D297353CC}">
              <c16:uniqueId val="{00000000-046C-482A-AA65-E24B418B0745}"/>
            </c:ext>
          </c:extLst>
        </c:ser>
        <c:ser>
          <c:idx val="1"/>
          <c:order val="1"/>
          <c:tx>
            <c:strRef>
              <c:f>Variables!$E$6</c:f>
              <c:strCache>
                <c:ptCount val="1"/>
                <c:pt idx="0">
                  <c:v>Puntaje máximo</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s-CO"/>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Variables!$C$7:$C$13</c:f>
              <c:strCache>
                <c:ptCount val="7"/>
                <c:pt idx="0">
                  <c:v>RECURSOS (10%)</c:v>
                </c:pt>
                <c:pt idx="1">
                  <c:v>GESTION INTEGRAL DEL SISTEMA DE GESTIÓN DE LA SEGURIDAD Y LA SALUD EN EL TRABAJO (15%)</c:v>
                </c:pt>
                <c:pt idx="2">
                  <c:v>GESTIÓN DE LA SALUD (20%)</c:v>
                </c:pt>
                <c:pt idx="3">
                  <c:v>GESTIÓN DE PELIGROS Y RIESGOS (30%)</c:v>
                </c:pt>
                <c:pt idx="4">
                  <c:v>GESTION DE AMENAZAS (10%)</c:v>
                </c:pt>
                <c:pt idx="5">
                  <c:v>VERIFICACIÓN DEL SG-SST (5%)</c:v>
                </c:pt>
                <c:pt idx="6">
                  <c:v>MEJORAMIENTO (10%)</c:v>
                </c:pt>
              </c:strCache>
            </c:strRef>
          </c:cat>
          <c:val>
            <c:numRef>
              <c:f>Variables!$E$7:$E$13</c:f>
              <c:numCache>
                <c:formatCode>General</c:formatCode>
                <c:ptCount val="7"/>
                <c:pt idx="0">
                  <c:v>10</c:v>
                </c:pt>
                <c:pt idx="1">
                  <c:v>15</c:v>
                </c:pt>
                <c:pt idx="2">
                  <c:v>20</c:v>
                </c:pt>
                <c:pt idx="3">
                  <c:v>30</c:v>
                </c:pt>
                <c:pt idx="4">
                  <c:v>10</c:v>
                </c:pt>
                <c:pt idx="5">
                  <c:v>5</c:v>
                </c:pt>
                <c:pt idx="6">
                  <c:v>10</c:v>
                </c:pt>
              </c:numCache>
            </c:numRef>
          </c:val>
          <c:extLst xmlns:c16r2="http://schemas.microsoft.com/office/drawing/2015/06/chart">
            <c:ext xmlns:c16="http://schemas.microsoft.com/office/drawing/2014/chart" uri="{C3380CC4-5D6E-409C-BE32-E72D297353CC}">
              <c16:uniqueId val="{00000001-046C-482A-AA65-E24B418B0745}"/>
            </c:ext>
          </c:extLst>
        </c:ser>
        <c:dLbls>
          <c:dLblPos val="inEnd"/>
          <c:showLegendKey val="0"/>
          <c:showVal val="1"/>
          <c:showCatName val="0"/>
          <c:showSerName val="0"/>
          <c:showPercent val="0"/>
          <c:showBubbleSize val="0"/>
        </c:dLbls>
        <c:gapWidth val="100"/>
        <c:overlap val="-24"/>
        <c:axId val="189101488"/>
        <c:axId val="189102048"/>
      </c:barChart>
      <c:catAx>
        <c:axId val="18910148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CO"/>
          </a:p>
        </c:txPr>
        <c:crossAx val="189102048"/>
        <c:crosses val="autoZero"/>
        <c:auto val="1"/>
        <c:lblAlgn val="ctr"/>
        <c:lblOffset val="100"/>
        <c:noMultiLvlLbl val="0"/>
      </c:catAx>
      <c:valAx>
        <c:axId val="18910204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CO"/>
          </a:p>
        </c:txPr>
        <c:crossAx val="18910148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11/22/2019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16296B4-3A1B-4E1E-A85D-9F98E8FABA97}"/>
              </a:ext>
            </a:extLst>
          </p:cNvPr>
          <p:cNvSpPr>
            <a:spLocks noGrp="1"/>
          </p:cNvSpPr>
          <p:nvPr>
            <p:ph type="ctrTitle"/>
          </p:nvPr>
        </p:nvSpPr>
        <p:spPr>
          <a:xfrm>
            <a:off x="2110748" y="2429540"/>
            <a:ext cx="8915399" cy="2262781"/>
          </a:xfrm>
        </p:spPr>
        <p:txBody>
          <a:bodyPr>
            <a:noAutofit/>
          </a:bodyPr>
          <a:lstStyle/>
          <a:p>
            <a:pPr algn="ctr"/>
            <a:r>
              <a:rPr lang="x-none" sz="3600" b="1" dirty="0">
                <a:solidFill>
                  <a:schemeClr val="tx1"/>
                </a:solidFill>
              </a:rPr>
              <a:t>BENEFICIOS ECONÓMICOS DE IMPLEMENTAR EL SG-SST EN LA EMPRESA LIVEN S.A.S DE LA CIUDAD DE CARTAGENA</a:t>
            </a:r>
            <a:endParaRPr lang="x-none" sz="3600" dirty="0">
              <a:solidFill>
                <a:schemeClr val="tx1"/>
              </a:solidFill>
            </a:endParaRPr>
          </a:p>
        </p:txBody>
      </p:sp>
      <p:sp>
        <p:nvSpPr>
          <p:cNvPr id="4" name="Rectangle 1">
            <a:extLst>
              <a:ext uri="{FF2B5EF4-FFF2-40B4-BE49-F238E27FC236}">
                <a16:creationId xmlns:a16="http://schemas.microsoft.com/office/drawing/2014/main" xmlns="" id="{7D0019D8-55E5-4690-B89F-138D2F0FFCA9}"/>
              </a:ext>
            </a:extLst>
          </p:cNvPr>
          <p:cNvSpPr>
            <a:spLocks noGrp="1" noChangeArrowheads="1"/>
          </p:cNvSpPr>
          <p:nvPr>
            <p:ph type="subTitle" idx="1"/>
          </p:nvPr>
        </p:nvSpPr>
        <p:spPr bwMode="auto">
          <a:xfrm>
            <a:off x="8383950" y="5126197"/>
            <a:ext cx="2642197"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CO" altLang="x-none" sz="1400" b="1" i="0" u="none" strike="noStrike" cap="none" normalizeH="0" baseline="0" dirty="0">
                <a:ln>
                  <a:noFill/>
                </a:ln>
                <a:solidFill>
                  <a:srgbClr val="1F3864"/>
                </a:solidFill>
                <a:effectLst/>
                <a:latin typeface="Calibri" panose="020F0502020204030204" pitchFamily="34" charset="0"/>
                <a:ea typeface="Times New Roman" panose="02020603050405020304" pitchFamily="18" charset="0"/>
                <a:cs typeface="Times New Roman" panose="02020603050405020304" pitchFamily="18" charset="0"/>
              </a:rPr>
              <a:t>ANA ELENA CABARCAS MARMOL</a:t>
            </a:r>
            <a:endParaRPr kumimoji="0" lang="es-CO" altLang="x-none" sz="1000" b="0" i="0" u="none" strike="noStrike" cap="none" normalizeH="0" baseline="0" dirty="0">
              <a:ln>
                <a:noFill/>
              </a:ln>
              <a:solidFill>
                <a:schemeClr val="tx1"/>
              </a:solidFill>
              <a:effectLst/>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CO" altLang="x-none" sz="1200" b="1" i="0" u="none" strike="noStrike" cap="none" normalizeH="0" baseline="0" dirty="0">
                <a:ln>
                  <a:noFill/>
                </a:ln>
                <a:solidFill>
                  <a:srgbClr val="1F3864"/>
                </a:solidFill>
                <a:effectLst/>
                <a:latin typeface="Calibri" panose="020F0502020204030204" pitchFamily="34" charset="0"/>
                <a:ea typeface="Times New Roman" panose="02020603050405020304" pitchFamily="18" charset="0"/>
                <a:cs typeface="Times New Roman" panose="02020603050405020304" pitchFamily="18" charset="0"/>
              </a:rPr>
              <a:t>UNIVERSIDAD DE CARTAGENA</a:t>
            </a:r>
            <a:endParaRPr kumimoji="0" lang="es-CO" altLang="x-non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43183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xmlns="" id="{0989ABD4-98DC-4F19-B258-D753D7A830F3}"/>
              </a:ext>
            </a:extLst>
          </p:cNvPr>
          <p:cNvPicPr>
            <a:picLocks noChangeAspect="1"/>
          </p:cNvPicPr>
          <p:nvPr/>
        </p:nvPicPr>
        <p:blipFill>
          <a:blip r:embed="rId2"/>
          <a:stretch>
            <a:fillRect/>
          </a:stretch>
        </p:blipFill>
        <p:spPr>
          <a:xfrm>
            <a:off x="8856921" y="1924493"/>
            <a:ext cx="2832955" cy="3689497"/>
          </a:xfrm>
          <a:prstGeom prst="ellipse">
            <a:avLst/>
          </a:prstGeom>
          <a:ln>
            <a:noFill/>
          </a:ln>
          <a:effectLst>
            <a:softEdge rad="112500"/>
          </a:effectLst>
        </p:spPr>
      </p:pic>
      <p:sp>
        <p:nvSpPr>
          <p:cNvPr id="2" name="Título 1"/>
          <p:cNvSpPr>
            <a:spLocks noGrp="1"/>
          </p:cNvSpPr>
          <p:nvPr>
            <p:ph type="title"/>
          </p:nvPr>
        </p:nvSpPr>
        <p:spPr>
          <a:xfrm>
            <a:off x="1678525" y="359066"/>
            <a:ext cx="8911687" cy="1280890"/>
          </a:xfrm>
        </p:spPr>
        <p:txBody>
          <a:bodyPr>
            <a:normAutofit/>
          </a:bodyPr>
          <a:lstStyle/>
          <a:p>
            <a:r>
              <a:rPr lang="es-CO" sz="2000" dirty="0"/>
              <a:t>BENEFICIOS ECONÓMICOS DEL DISEÑO DEL SISTEMA DE GESTIÓN EN SEGURIDAD Y SALUD EN EL TRABAJO EN LA EMPRESA “LIVEN S.A.S DE LA CIUDAD DE CARTAGENA” COMO INVERSIÓN DEL CAPITAL HUMANO</a:t>
            </a:r>
          </a:p>
        </p:txBody>
      </p:sp>
      <p:sp>
        <p:nvSpPr>
          <p:cNvPr id="3" name="Marcador de contenido 2"/>
          <p:cNvSpPr>
            <a:spLocks noGrp="1"/>
          </p:cNvSpPr>
          <p:nvPr>
            <p:ph idx="1"/>
          </p:nvPr>
        </p:nvSpPr>
        <p:spPr>
          <a:xfrm>
            <a:off x="2137144" y="1414131"/>
            <a:ext cx="6719777" cy="4986670"/>
          </a:xfrm>
        </p:spPr>
        <p:txBody>
          <a:bodyPr>
            <a:normAutofit fontScale="62500" lnSpcReduction="20000"/>
          </a:bodyPr>
          <a:lstStyle/>
          <a:p>
            <a:pPr marL="0" indent="0" algn="just">
              <a:buNone/>
            </a:pPr>
            <a:r>
              <a:rPr lang="es-CO" sz="3200" dirty="0"/>
              <a:t>El costo-beneficio de las inversiones realizadas en material de salud y seguridad al trabajador, en el que incurrirá  la empresa LIVEN S.A.S no puede evaluarse inmediatamente a la implementación del sistema de gestión de seguridad y salud en el trabajo, puesto que sus resultados serán apreciables en el mediano y largo plazo, lo que sí es seguro afirmar, son los beneficios económicos perceptibles mencionamos los siguientes:</a:t>
            </a:r>
          </a:p>
          <a:p>
            <a:pPr algn="just"/>
            <a:r>
              <a:rPr lang="x-none" sz="3200" dirty="0"/>
              <a:t>Reducción de pérdidas generadas por accidentes.</a:t>
            </a:r>
          </a:p>
          <a:p>
            <a:pPr algn="just"/>
            <a:r>
              <a:rPr lang="x-none" sz="3200" dirty="0"/>
              <a:t>Disminución en pagos por capacitación y salarios a trabajadores de reemplazo.</a:t>
            </a:r>
          </a:p>
          <a:p>
            <a:pPr algn="just"/>
            <a:r>
              <a:rPr lang="es-CO" sz="3200" dirty="0"/>
              <a:t>Disminución de ausentismo laboral.</a:t>
            </a:r>
          </a:p>
          <a:p>
            <a:pPr algn="just"/>
            <a:r>
              <a:rPr lang="x-none" sz="3200" dirty="0"/>
              <a:t>No ser excluido para concretar negociaciones por implementar el SG-SST. </a:t>
            </a:r>
          </a:p>
          <a:p>
            <a:pPr algn="just"/>
            <a:r>
              <a:rPr lang="x-none" sz="3200" dirty="0"/>
              <a:t>Disminución de demandas o sanciones legales.</a:t>
            </a:r>
          </a:p>
          <a:p>
            <a:pPr marL="0" indent="0" algn="just">
              <a:buNone/>
            </a:pPr>
            <a:endParaRPr lang="es-CO" dirty="0"/>
          </a:p>
        </p:txBody>
      </p:sp>
    </p:spTree>
    <p:extLst>
      <p:ext uri="{BB962C8B-B14F-4D97-AF65-F5344CB8AC3E}">
        <p14:creationId xmlns:p14="http://schemas.microsoft.com/office/powerpoint/2010/main" val="165667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arn(inVertical)">
                                      <p:cBhvr>
                                        <p:cTn id="16" dur="500"/>
                                        <p:tgtEl>
                                          <p:spTgt spid="3">
                                            <p:txEl>
                                              <p:pRg st="1" end="1"/>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par>
                                <p:cTn id="23" presetID="16" presetClass="entr" presetSubtype="21"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barn(inVertical)">
                                      <p:cBhvr>
                                        <p:cTn id="25" dur="500"/>
                                        <p:tgtEl>
                                          <p:spTgt spid="3">
                                            <p:txEl>
                                              <p:pRg st="4" end="4"/>
                                            </p:txEl>
                                          </p:spTgt>
                                        </p:tgtEl>
                                      </p:cBhvr>
                                    </p:animEffect>
                                  </p:childTnLst>
                                </p:cTn>
                              </p:par>
                              <p:par>
                                <p:cTn id="26" presetID="16" presetClass="entr" presetSubtype="21"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barn(inVertical)">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xmlns="" id="{52DAB287-3B3B-47CE-B530-CBE300F71C4F}"/>
              </a:ext>
            </a:extLst>
          </p:cNvPr>
          <p:cNvSpPr>
            <a:spLocks noGrp="1"/>
          </p:cNvSpPr>
          <p:nvPr>
            <p:ph type="title"/>
          </p:nvPr>
        </p:nvSpPr>
        <p:spPr>
          <a:xfrm>
            <a:off x="2589212" y="555460"/>
            <a:ext cx="8117774" cy="882982"/>
          </a:xfrm>
        </p:spPr>
        <p:txBody>
          <a:bodyPr>
            <a:noAutofit/>
          </a:bodyPr>
          <a:lstStyle/>
          <a:p>
            <a:r>
              <a:rPr lang="x-none" sz="2400" dirty="0"/>
              <a:t>Reducción de pérdidas generadas por accidentes.</a:t>
            </a:r>
            <a:br>
              <a:rPr lang="x-none" sz="2400" dirty="0"/>
            </a:br>
            <a:endParaRPr lang="x-none" sz="2400" dirty="0"/>
          </a:p>
        </p:txBody>
      </p:sp>
      <p:sp>
        <p:nvSpPr>
          <p:cNvPr id="6" name="Marcador de texto 5">
            <a:extLst>
              <a:ext uri="{FF2B5EF4-FFF2-40B4-BE49-F238E27FC236}">
                <a16:creationId xmlns:a16="http://schemas.microsoft.com/office/drawing/2014/main" xmlns="" id="{3BBB3696-D028-4B1E-841E-502AA6683EA9}"/>
              </a:ext>
            </a:extLst>
          </p:cNvPr>
          <p:cNvSpPr>
            <a:spLocks noGrp="1"/>
          </p:cNvSpPr>
          <p:nvPr>
            <p:ph type="body" sz="half" idx="2"/>
          </p:nvPr>
        </p:nvSpPr>
        <p:spPr>
          <a:xfrm>
            <a:off x="2074938" y="1297783"/>
            <a:ext cx="4021062" cy="4305576"/>
          </a:xfrm>
        </p:spPr>
        <p:txBody>
          <a:bodyPr>
            <a:normAutofit lnSpcReduction="10000"/>
          </a:bodyPr>
          <a:lstStyle/>
          <a:p>
            <a:pPr algn="just"/>
            <a:r>
              <a:rPr lang="x-none" sz="1600" dirty="0"/>
              <a:t>En el año 2017 se presentaron cada día 1.800 de accidentes en los puestos de trabajo y fuera de estos, pero ocurridos dentro de la jornada laboral, y el costo en el que incurrieron las Administradoras de Riesgos Laborales (ARL) para atenderlos se elevó un 12,1 por ciento real anual.</a:t>
            </a:r>
          </a:p>
          <a:p>
            <a:pPr algn="just"/>
            <a:r>
              <a:rPr lang="x-none" sz="1600" dirty="0"/>
              <a:t>Sectores como las actividades inmobiliarias, industria de manufacturas, construcción y comercio, aportaron las mayores cifras de accidentalidad laboral en el país (59,5 por ciento del total reportado el año 2016) según datos de la Federación de Aseguradores de Colombianos FASECOLDA (García, 2018):</a:t>
            </a:r>
          </a:p>
        </p:txBody>
      </p:sp>
      <p:pic>
        <p:nvPicPr>
          <p:cNvPr id="7" name="Marcador de contenido 6">
            <a:extLst>
              <a:ext uri="{FF2B5EF4-FFF2-40B4-BE49-F238E27FC236}">
                <a16:creationId xmlns:a16="http://schemas.microsoft.com/office/drawing/2014/main" xmlns="" id="{06C60095-F479-4D10-AD25-B1B801C3B9EA}"/>
              </a:ext>
            </a:extLst>
          </p:cNvPr>
          <p:cNvPicPr>
            <a:picLocks noGrp="1"/>
          </p:cNvPicPr>
          <p:nvPr>
            <p:ph idx="1"/>
          </p:nvPr>
        </p:nvPicPr>
        <p:blipFill>
          <a:blip r:embed="rId2"/>
          <a:stretch>
            <a:fillRect/>
          </a:stretch>
        </p:blipFill>
        <p:spPr>
          <a:xfrm>
            <a:off x="6461237" y="1297783"/>
            <a:ext cx="4979396" cy="2131218"/>
          </a:xfrm>
          <a:prstGeom prst="rect">
            <a:avLst/>
          </a:prstGeom>
        </p:spPr>
      </p:pic>
      <p:sp>
        <p:nvSpPr>
          <p:cNvPr id="8" name="CuadroTexto 7">
            <a:extLst>
              <a:ext uri="{FF2B5EF4-FFF2-40B4-BE49-F238E27FC236}">
                <a16:creationId xmlns:a16="http://schemas.microsoft.com/office/drawing/2014/main" xmlns="" id="{FD504238-2674-4600-A393-3CB595683175}"/>
              </a:ext>
            </a:extLst>
          </p:cNvPr>
          <p:cNvSpPr txBox="1"/>
          <p:nvPr/>
        </p:nvSpPr>
        <p:spPr>
          <a:xfrm>
            <a:off x="6365542" y="3429000"/>
            <a:ext cx="5181599" cy="2554545"/>
          </a:xfrm>
          <a:prstGeom prst="rect">
            <a:avLst/>
          </a:prstGeom>
          <a:noFill/>
        </p:spPr>
        <p:txBody>
          <a:bodyPr wrap="square" rtlCol="0">
            <a:spAutoFit/>
          </a:bodyPr>
          <a:lstStyle/>
          <a:p>
            <a:pPr algn="just"/>
            <a:r>
              <a:rPr lang="x-none" sz="1600" dirty="0">
                <a:solidFill>
                  <a:schemeClr val="tx1">
                    <a:lumMod val="75000"/>
                    <a:lumOff val="25000"/>
                  </a:schemeClr>
                </a:solidFill>
              </a:rPr>
              <a:t>En total, en el año se presentó la muerte de 568 trabajadores, cuatro de estas catalogadas como enfermedades laborales. Se estima que la sola muerte de un trabajador de salario mínimo no afiliado a riesgos laborales le puede costar a una empresa más de 1.000 millones de pesos, entre indemnizaciones a sus sobrevivientes y multas del Estado, sin contar con que esa evasión le puede acarrear la caducidad de su licencia comercial (García, 2018). </a:t>
            </a:r>
          </a:p>
        </p:txBody>
      </p:sp>
    </p:spTree>
    <p:extLst>
      <p:ext uri="{BB962C8B-B14F-4D97-AF65-F5344CB8AC3E}">
        <p14:creationId xmlns:p14="http://schemas.microsoft.com/office/powerpoint/2010/main" val="972151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xmlns="" id="{48203FC6-F6D5-43E0-A286-291615939926}"/>
              </a:ext>
            </a:extLst>
          </p:cNvPr>
          <p:cNvSpPr>
            <a:spLocks noGrp="1"/>
          </p:cNvSpPr>
          <p:nvPr>
            <p:ph type="title"/>
          </p:nvPr>
        </p:nvSpPr>
        <p:spPr>
          <a:xfrm>
            <a:off x="1646456" y="446087"/>
            <a:ext cx="9857972" cy="2169521"/>
          </a:xfrm>
        </p:spPr>
        <p:txBody>
          <a:bodyPr>
            <a:normAutofit fontScale="90000"/>
          </a:bodyPr>
          <a:lstStyle/>
          <a:p>
            <a:pPr algn="just"/>
            <a:r>
              <a:rPr lang="x-none" dirty="0"/>
              <a:t>Teniendo en cuenta que el laboratorio cosmético LIVEN SAS dada a su actividad económica es una empresa manufacturera, la cual le corresponde la calificación de clase de riesgo II en el Sistema General de Riesgos Profesionales, debe tener como prioridad ejecutar lo planeado en el primer ciclo del diseño e implementación del SG-SST, dado a que si se realiza una adecuada implantación de acciones orientadas a la disminución de los accidentes de trabajo, puede lograr disminuir el nivel de accidentalidad y evitar una reducción de la productividad. </a:t>
            </a:r>
          </a:p>
        </p:txBody>
      </p:sp>
      <p:sp>
        <p:nvSpPr>
          <p:cNvPr id="7" name="Marcador de texto 6">
            <a:extLst>
              <a:ext uri="{FF2B5EF4-FFF2-40B4-BE49-F238E27FC236}">
                <a16:creationId xmlns:a16="http://schemas.microsoft.com/office/drawing/2014/main" xmlns="" id="{A4D893DB-9119-4E68-BA3D-42DA045B1260}"/>
              </a:ext>
            </a:extLst>
          </p:cNvPr>
          <p:cNvSpPr>
            <a:spLocks noGrp="1"/>
          </p:cNvSpPr>
          <p:nvPr>
            <p:ph type="body" sz="half" idx="2"/>
          </p:nvPr>
        </p:nvSpPr>
        <p:spPr>
          <a:xfrm>
            <a:off x="1646455" y="2615608"/>
            <a:ext cx="6296065" cy="3266706"/>
          </a:xfrm>
        </p:spPr>
        <p:txBody>
          <a:bodyPr>
            <a:noAutofit/>
          </a:bodyPr>
          <a:lstStyle/>
          <a:p>
            <a:pPr algn="just"/>
            <a:r>
              <a:rPr lang="x-none" sz="1600" dirty="0"/>
              <a:t>Uno de los estudios más famosos que relaciona un Incidente con un Accidente fue conducido por H.W Heinrich en 1931. El encontró que, por cada lesión mayor, o por cada fatalidad experimentada, ocurren 10 lesiones graves, 30 accidentes ocasionando lesiones menores y 600 incidentes en los cuales no se presenta lesión. Cuando se origina un accidente o enfermedad, esto es usualmente un buen indicador de que otros también pueden suceder. Las investigaciones han revelado que por cada accidente industrial que pasa, hay cientos de oportunidades muy cercanas que puedan fácilmente resultar en una pérdida o daño a la propiedad por lo tanto Registrar, Investigar y Controlar las causas de los incidentes minimiza la probabilidad de ocurrencia de accidentes de trabajo.  (Positiva ARL, 2013).</a:t>
            </a:r>
          </a:p>
        </p:txBody>
      </p:sp>
      <p:pic>
        <p:nvPicPr>
          <p:cNvPr id="8" name="Marcador de contenido 4">
            <a:extLst>
              <a:ext uri="{FF2B5EF4-FFF2-40B4-BE49-F238E27FC236}">
                <a16:creationId xmlns:a16="http://schemas.microsoft.com/office/drawing/2014/main" xmlns="" id="{5461953B-74D8-4F5A-9152-017B629079F5}"/>
              </a:ext>
            </a:extLst>
          </p:cNvPr>
          <p:cNvPicPr>
            <a:picLocks noGrp="1" noChangeAspect="1"/>
          </p:cNvPicPr>
          <p:nvPr>
            <p:ph idx="1"/>
          </p:nvPr>
        </p:nvPicPr>
        <p:blipFill>
          <a:blip r:embed="rId2"/>
          <a:stretch>
            <a:fillRect/>
          </a:stretch>
        </p:blipFill>
        <p:spPr>
          <a:xfrm>
            <a:off x="8151160" y="2615608"/>
            <a:ext cx="3353268" cy="363633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760940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8896213" y="0"/>
            <a:ext cx="3295787" cy="6858000"/>
          </a:xfrm>
          <a:prstGeom prst="rect">
            <a:avLst/>
          </a:prstGeom>
          <a:ln>
            <a:noFill/>
          </a:ln>
          <a:effectLst>
            <a:softEdge rad="112500"/>
          </a:effectLst>
        </p:spPr>
      </p:pic>
      <p:sp>
        <p:nvSpPr>
          <p:cNvPr id="2" name="Título 1"/>
          <p:cNvSpPr>
            <a:spLocks noGrp="1"/>
          </p:cNvSpPr>
          <p:nvPr>
            <p:ph type="title"/>
          </p:nvPr>
        </p:nvSpPr>
        <p:spPr>
          <a:xfrm>
            <a:off x="1536726" y="343657"/>
            <a:ext cx="8911687" cy="922191"/>
          </a:xfrm>
        </p:spPr>
        <p:txBody>
          <a:bodyPr>
            <a:normAutofit/>
          </a:bodyPr>
          <a:lstStyle/>
          <a:p>
            <a:pPr algn="just"/>
            <a:r>
              <a:rPr lang="es-CO" sz="2400" b="1" dirty="0"/>
              <a:t>COSTOS OCULTOS O SIN ASEGURAR, DE UN ACCIDENTE E INCIDENTE DE TRABAJO.</a:t>
            </a:r>
          </a:p>
        </p:txBody>
      </p:sp>
      <p:sp>
        <p:nvSpPr>
          <p:cNvPr id="3" name="Marcador de contenido 2"/>
          <p:cNvSpPr>
            <a:spLocks noGrp="1"/>
          </p:cNvSpPr>
          <p:nvPr>
            <p:ph idx="1"/>
          </p:nvPr>
        </p:nvSpPr>
        <p:spPr>
          <a:xfrm>
            <a:off x="1105786" y="1510783"/>
            <a:ext cx="8048846" cy="5003560"/>
          </a:xfrm>
        </p:spPr>
        <p:txBody>
          <a:bodyPr>
            <a:normAutofit lnSpcReduction="10000"/>
          </a:bodyPr>
          <a:lstStyle/>
          <a:p>
            <a:pPr marL="0" indent="0" algn="just">
              <a:buNone/>
            </a:pPr>
            <a:r>
              <a:rPr lang="es-CO" sz="1900" dirty="0"/>
              <a:t>Los denominados costos indirectos (ocultos), que el empleador podría evitar al realizar investigaciones que permitan implementar controles efectivos de pérdida y riesgos, orientados a minimizar los incidentes y accidentes son:</a:t>
            </a:r>
          </a:p>
          <a:p>
            <a:pPr algn="just"/>
            <a:r>
              <a:rPr lang="es-CO" sz="1900" dirty="0"/>
              <a:t> Tiempo de la investigación.</a:t>
            </a:r>
          </a:p>
          <a:p>
            <a:pPr algn="just"/>
            <a:r>
              <a:rPr lang="es-CO" sz="1900" dirty="0"/>
              <a:t>Salarios pagados por pérdida de tiempo.</a:t>
            </a:r>
          </a:p>
          <a:p>
            <a:pPr algn="just"/>
            <a:r>
              <a:rPr lang="es-CO" sz="1900" dirty="0"/>
              <a:t>Costos de contratar y/o capacitar al personal de reemplazo.</a:t>
            </a:r>
          </a:p>
          <a:p>
            <a:pPr algn="just"/>
            <a:r>
              <a:rPr lang="es-CO" sz="1900" dirty="0"/>
              <a:t>Demandas y/o sanciones.</a:t>
            </a:r>
          </a:p>
          <a:p>
            <a:pPr algn="just"/>
            <a:r>
              <a:rPr lang="es-CO" sz="1900" dirty="0"/>
              <a:t>Tiempo extra de supervisión.</a:t>
            </a:r>
          </a:p>
          <a:p>
            <a:pPr algn="just"/>
            <a:r>
              <a:rPr lang="es-CO" sz="1900" dirty="0"/>
              <a:t>Tiempo de trámites administrativos.</a:t>
            </a:r>
          </a:p>
          <a:p>
            <a:pPr algn="just"/>
            <a:r>
              <a:rPr lang="es-CO" sz="1900" dirty="0"/>
              <a:t>Impacto a la productividad después del evento.</a:t>
            </a:r>
          </a:p>
          <a:p>
            <a:pPr algn="just"/>
            <a:r>
              <a:rPr lang="es-CO" sz="1900" dirty="0"/>
              <a:t>Daños materiales (maquinaria, equipos, materiales, locaciones).</a:t>
            </a:r>
          </a:p>
          <a:p>
            <a:pPr algn="just"/>
            <a:r>
              <a:rPr lang="es-CO" sz="1900" dirty="0"/>
              <a:t>Impacto a la imagen corporativa.</a:t>
            </a:r>
          </a:p>
          <a:p>
            <a:pPr algn="just"/>
            <a:endParaRPr lang="es-CO" dirty="0"/>
          </a:p>
        </p:txBody>
      </p:sp>
    </p:spTree>
    <p:extLst>
      <p:ext uri="{BB962C8B-B14F-4D97-AF65-F5344CB8AC3E}">
        <p14:creationId xmlns:p14="http://schemas.microsoft.com/office/powerpoint/2010/main" val="1207978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arn(inVertical)">
                                      <p:cBhvr>
                                        <p:cTn id="16" dur="500"/>
                                        <p:tgtEl>
                                          <p:spTgt spid="3">
                                            <p:txEl>
                                              <p:pRg st="1" end="1"/>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par>
                                <p:cTn id="23" presetID="16" presetClass="entr" presetSubtype="21"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barn(inVertical)">
                                      <p:cBhvr>
                                        <p:cTn id="25" dur="500"/>
                                        <p:tgtEl>
                                          <p:spTgt spid="3">
                                            <p:txEl>
                                              <p:pRg st="4" end="4"/>
                                            </p:txEl>
                                          </p:spTgt>
                                        </p:tgtEl>
                                      </p:cBhvr>
                                    </p:animEffect>
                                  </p:childTnLst>
                                </p:cTn>
                              </p:par>
                              <p:par>
                                <p:cTn id="26" presetID="16" presetClass="entr" presetSubtype="21"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barn(inVertical)">
                                      <p:cBhvr>
                                        <p:cTn id="28" dur="500"/>
                                        <p:tgtEl>
                                          <p:spTgt spid="3">
                                            <p:txEl>
                                              <p:pRg st="5" end="5"/>
                                            </p:txEl>
                                          </p:spTgt>
                                        </p:tgtEl>
                                      </p:cBhvr>
                                    </p:animEffect>
                                  </p:childTnLst>
                                </p:cTn>
                              </p:par>
                              <p:par>
                                <p:cTn id="29" presetID="16" presetClass="entr" presetSubtype="21"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arn(inVertical)">
                                      <p:cBhvr>
                                        <p:cTn id="31" dur="500"/>
                                        <p:tgtEl>
                                          <p:spTgt spid="3">
                                            <p:txEl>
                                              <p:pRg st="6" end="6"/>
                                            </p:txEl>
                                          </p:spTgt>
                                        </p:tgtEl>
                                      </p:cBhvr>
                                    </p:animEffect>
                                  </p:childTnLst>
                                </p:cTn>
                              </p:par>
                              <p:par>
                                <p:cTn id="32" presetID="16" presetClass="entr" presetSubtype="21" fill="hold"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barn(inVertical)">
                                      <p:cBhvr>
                                        <p:cTn id="34" dur="500"/>
                                        <p:tgtEl>
                                          <p:spTgt spid="3">
                                            <p:txEl>
                                              <p:pRg st="7" end="7"/>
                                            </p:txEl>
                                          </p:spTgt>
                                        </p:tgtEl>
                                      </p:cBhvr>
                                    </p:animEffect>
                                  </p:childTnLst>
                                </p:cTn>
                              </p:par>
                              <p:par>
                                <p:cTn id="35" presetID="16" presetClass="entr" presetSubtype="21"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arn(inVertical)">
                                      <p:cBhvr>
                                        <p:cTn id="37" dur="500"/>
                                        <p:tgtEl>
                                          <p:spTgt spid="3">
                                            <p:txEl>
                                              <p:pRg st="8" end="8"/>
                                            </p:txEl>
                                          </p:spTgt>
                                        </p:tgtEl>
                                      </p:cBhvr>
                                    </p:animEffect>
                                  </p:childTnLst>
                                </p:cTn>
                              </p:par>
                              <p:par>
                                <p:cTn id="38" presetID="16" presetClass="entr" presetSubtype="21" fill="hold" nodeType="with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barn(inVertical)">
                                      <p:cBhvr>
                                        <p:cTn id="40"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EACB79E-D3FE-4B36-BB35-8794C72A248D}"/>
              </a:ext>
            </a:extLst>
          </p:cNvPr>
          <p:cNvSpPr>
            <a:spLocks noGrp="1"/>
          </p:cNvSpPr>
          <p:nvPr>
            <p:ph type="title"/>
          </p:nvPr>
        </p:nvSpPr>
        <p:spPr>
          <a:xfrm>
            <a:off x="3362723" y="326879"/>
            <a:ext cx="5466554" cy="619899"/>
          </a:xfrm>
        </p:spPr>
        <p:txBody>
          <a:bodyPr>
            <a:noAutofit/>
          </a:bodyPr>
          <a:lstStyle/>
          <a:p>
            <a:r>
              <a:rPr lang="es-CO" sz="2400" b="1" dirty="0"/>
              <a:t>Disminución de ausentismo laboral.</a:t>
            </a:r>
            <a:r>
              <a:rPr lang="x-none" sz="2400" dirty="0"/>
              <a:t/>
            </a:r>
            <a:br>
              <a:rPr lang="x-none" sz="2400" dirty="0"/>
            </a:br>
            <a:endParaRPr lang="x-none" sz="2400" dirty="0"/>
          </a:p>
        </p:txBody>
      </p:sp>
      <p:sp>
        <p:nvSpPr>
          <p:cNvPr id="3" name="Marcador de contenido 2">
            <a:extLst>
              <a:ext uri="{FF2B5EF4-FFF2-40B4-BE49-F238E27FC236}">
                <a16:creationId xmlns:a16="http://schemas.microsoft.com/office/drawing/2014/main" xmlns="" id="{01A56CFE-D11D-4E51-BEAA-E78EA5862852}"/>
              </a:ext>
            </a:extLst>
          </p:cNvPr>
          <p:cNvSpPr>
            <a:spLocks noGrp="1"/>
          </p:cNvSpPr>
          <p:nvPr>
            <p:ph idx="1"/>
          </p:nvPr>
        </p:nvSpPr>
        <p:spPr>
          <a:xfrm>
            <a:off x="1749240" y="793897"/>
            <a:ext cx="9765820" cy="3437861"/>
          </a:xfrm>
        </p:spPr>
        <p:txBody>
          <a:bodyPr>
            <a:normAutofit/>
          </a:bodyPr>
          <a:lstStyle/>
          <a:p>
            <a:pPr marL="0" indent="0" algn="just">
              <a:buNone/>
            </a:pPr>
            <a:r>
              <a:rPr lang="x-none" dirty="0"/>
              <a:t>Los empleados de LIVEN SAS realizan actividades de Llenado de Liquido; Mezcla Homogenizada; Filtrado; Manipulación de Maquinarias, Archivadores, Equipos de Oficina etc., y tal como se puede observar en la Gráfica 2 “Desarrollo del Sistema por Estándar” en el diagnóstico del nivel de cumplimiento del SG-SST, se evidencia en el ciclo HACER un bajo control en la gestión de la salud y gestión de los peligros y riesgos que allí se manejan como son los riesgos Químicos, Ergonómicos, Biomecánicos, Psicosociales entre otros. </a:t>
            </a:r>
          </a:p>
          <a:p>
            <a:pPr marL="0" indent="0" algn="just">
              <a:buNone/>
            </a:pPr>
            <a:r>
              <a:rPr lang="x-none" dirty="0"/>
              <a:t>Los trabajadores se encuentran expuestos a contraer enfermedades lo que generaría pérdidas económicas a la organización por no trabajar en la mejora continua de los niveles de motivación, cooperación, estado de ánimo de los trabajadores, la disponibilidad de empleados más productivos y la continuidad de la actividad.</a:t>
            </a:r>
          </a:p>
        </p:txBody>
      </p:sp>
      <p:pic>
        <p:nvPicPr>
          <p:cNvPr id="4" name="Imagen 3">
            <a:extLst>
              <a:ext uri="{FF2B5EF4-FFF2-40B4-BE49-F238E27FC236}">
                <a16:creationId xmlns:a16="http://schemas.microsoft.com/office/drawing/2014/main" xmlns="" id="{86C549C7-816E-412F-AFFA-6A4B2A32E196}"/>
              </a:ext>
            </a:extLst>
          </p:cNvPr>
          <p:cNvPicPr>
            <a:picLocks noChangeAspect="1"/>
          </p:cNvPicPr>
          <p:nvPr/>
        </p:nvPicPr>
        <p:blipFill>
          <a:blip r:embed="rId2"/>
          <a:stretch>
            <a:fillRect/>
          </a:stretch>
        </p:blipFill>
        <p:spPr>
          <a:xfrm>
            <a:off x="1497684" y="4545496"/>
            <a:ext cx="3329127" cy="1872634"/>
          </a:xfrm>
          <a:prstGeom prst="rect">
            <a:avLst/>
          </a:prstGeom>
          <a:ln>
            <a:noFill/>
          </a:ln>
          <a:effectLst>
            <a:softEdge rad="112500"/>
          </a:effectLst>
        </p:spPr>
      </p:pic>
      <p:pic>
        <p:nvPicPr>
          <p:cNvPr id="5" name="Imagen 4">
            <a:extLst>
              <a:ext uri="{FF2B5EF4-FFF2-40B4-BE49-F238E27FC236}">
                <a16:creationId xmlns:a16="http://schemas.microsoft.com/office/drawing/2014/main" xmlns="" id="{C95072A0-0CF0-4CA1-855F-BCCD41C99F54}"/>
              </a:ext>
            </a:extLst>
          </p:cNvPr>
          <p:cNvPicPr>
            <a:picLocks noChangeAspect="1"/>
          </p:cNvPicPr>
          <p:nvPr/>
        </p:nvPicPr>
        <p:blipFill>
          <a:blip r:embed="rId3"/>
          <a:stretch>
            <a:fillRect/>
          </a:stretch>
        </p:blipFill>
        <p:spPr>
          <a:xfrm>
            <a:off x="5094422" y="4195774"/>
            <a:ext cx="2916506" cy="2222356"/>
          </a:xfrm>
          <a:prstGeom prst="rect">
            <a:avLst/>
          </a:prstGeom>
          <a:ln>
            <a:noFill/>
          </a:ln>
          <a:effectLst>
            <a:softEdge rad="112500"/>
          </a:effectLst>
        </p:spPr>
      </p:pic>
      <p:pic>
        <p:nvPicPr>
          <p:cNvPr id="6" name="Imagen 5">
            <a:extLst>
              <a:ext uri="{FF2B5EF4-FFF2-40B4-BE49-F238E27FC236}">
                <a16:creationId xmlns:a16="http://schemas.microsoft.com/office/drawing/2014/main" xmlns="" id="{C3019B0E-0DF7-4B94-982D-6D16E661F390}"/>
              </a:ext>
            </a:extLst>
          </p:cNvPr>
          <p:cNvPicPr>
            <a:picLocks noChangeAspect="1"/>
          </p:cNvPicPr>
          <p:nvPr/>
        </p:nvPicPr>
        <p:blipFill>
          <a:blip r:embed="rId4"/>
          <a:stretch>
            <a:fillRect/>
          </a:stretch>
        </p:blipFill>
        <p:spPr>
          <a:xfrm>
            <a:off x="8303305" y="4545496"/>
            <a:ext cx="3527624" cy="1869269"/>
          </a:xfrm>
          <a:prstGeom prst="rect">
            <a:avLst/>
          </a:prstGeom>
          <a:ln>
            <a:noFill/>
          </a:ln>
          <a:effectLst>
            <a:softEdge rad="112500"/>
          </a:effectLst>
        </p:spPr>
      </p:pic>
    </p:spTree>
    <p:extLst>
      <p:ext uri="{BB962C8B-B14F-4D97-AF65-F5344CB8AC3E}">
        <p14:creationId xmlns:p14="http://schemas.microsoft.com/office/powerpoint/2010/main" val="4109570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xmlns="" id="{FA2C7D58-05CB-4126-9995-4385EC8B7F9E}"/>
              </a:ext>
            </a:extLst>
          </p:cNvPr>
          <p:cNvPicPr>
            <a:picLocks noChangeAspect="1"/>
          </p:cNvPicPr>
          <p:nvPr/>
        </p:nvPicPr>
        <p:blipFill>
          <a:blip r:embed="rId2"/>
          <a:stretch>
            <a:fillRect/>
          </a:stretch>
        </p:blipFill>
        <p:spPr>
          <a:xfrm>
            <a:off x="8623495" y="0"/>
            <a:ext cx="3558028" cy="6857999"/>
          </a:xfrm>
          <a:prstGeom prst="rect">
            <a:avLst/>
          </a:prstGeom>
          <a:gradFill flip="none" rotWithShape="1">
            <a:gsLst>
              <a:gs pos="83000">
                <a:srgbClr val="8FC1D4"/>
              </a:gs>
              <a:gs pos="0">
                <a:schemeClr val="accent2">
                  <a:lumMod val="60000"/>
                  <a:lumOff val="40000"/>
                </a:schemeClr>
              </a:gs>
              <a:gs pos="100000">
                <a:schemeClr val="accent1">
                  <a:lumMod val="45000"/>
                  <a:lumOff val="55000"/>
                </a:schemeClr>
              </a:gs>
              <a:gs pos="100000">
                <a:schemeClr val="accent1">
                  <a:lumMod val="45000"/>
                  <a:lumOff val="55000"/>
                </a:schemeClr>
              </a:gs>
              <a:gs pos="100000">
                <a:schemeClr val="accent1">
                  <a:lumMod val="30000"/>
                  <a:lumOff val="70000"/>
                </a:schemeClr>
              </a:gs>
            </a:gsLst>
            <a:path path="circle">
              <a:fillToRect l="100000" t="100000"/>
            </a:path>
            <a:tileRect r="-100000" b="-100000"/>
          </a:gradFill>
          <a:ln>
            <a:noFill/>
          </a:ln>
          <a:effectLst>
            <a:softEdge rad="112500"/>
          </a:effectLst>
        </p:spPr>
      </p:pic>
      <p:sp>
        <p:nvSpPr>
          <p:cNvPr id="2" name="Título 1"/>
          <p:cNvSpPr>
            <a:spLocks noGrp="1"/>
          </p:cNvSpPr>
          <p:nvPr>
            <p:ph type="title"/>
          </p:nvPr>
        </p:nvSpPr>
        <p:spPr>
          <a:xfrm>
            <a:off x="1705029" y="412075"/>
            <a:ext cx="8087557" cy="1280890"/>
          </a:xfrm>
        </p:spPr>
        <p:txBody>
          <a:bodyPr>
            <a:normAutofit/>
          </a:bodyPr>
          <a:lstStyle/>
          <a:p>
            <a:pPr algn="just"/>
            <a:r>
              <a:rPr lang="es-CO" sz="2400" b="1" dirty="0"/>
              <a:t>CRITERIOS DE GRADUACIÓN DE LAS MULTAS POR INFRACCIÓN A LAS NORMAS DE SEGURIDAD Y SALUD EN EL TRABAJO</a:t>
            </a:r>
          </a:p>
        </p:txBody>
      </p:sp>
      <p:graphicFrame>
        <p:nvGraphicFramePr>
          <p:cNvPr id="4" name="Tabla 3"/>
          <p:cNvGraphicFramePr>
            <a:graphicFrameLocks noGrp="1"/>
          </p:cNvGraphicFramePr>
          <p:nvPr>
            <p:extLst>
              <p:ext uri="{D42A27DB-BD31-4B8C-83A1-F6EECF244321}">
                <p14:modId xmlns:p14="http://schemas.microsoft.com/office/powerpoint/2010/main" val="2328460361"/>
              </p:ext>
            </p:extLst>
          </p:nvPr>
        </p:nvGraphicFramePr>
        <p:xfrm>
          <a:off x="1821987" y="1692965"/>
          <a:ext cx="7524031" cy="4917271"/>
        </p:xfrm>
        <a:graphic>
          <a:graphicData uri="http://schemas.openxmlformats.org/drawingml/2006/table">
            <a:tbl>
              <a:tblPr firstRow="1" firstCol="1" bandRow="1">
                <a:tableStyleId>{72833802-FEF1-4C79-8D5D-14CF1EAF98D9}</a:tableStyleId>
              </a:tblPr>
              <a:tblGrid>
                <a:gridCol w="5705865">
                  <a:extLst>
                    <a:ext uri="{9D8B030D-6E8A-4147-A177-3AD203B41FA5}">
                      <a16:colId xmlns:a16="http://schemas.microsoft.com/office/drawing/2014/main" xmlns="" val="468644301"/>
                    </a:ext>
                  </a:extLst>
                </a:gridCol>
                <a:gridCol w="1818166">
                  <a:extLst>
                    <a:ext uri="{9D8B030D-6E8A-4147-A177-3AD203B41FA5}">
                      <a16:colId xmlns:a16="http://schemas.microsoft.com/office/drawing/2014/main" xmlns="" val="2327070439"/>
                    </a:ext>
                  </a:extLst>
                </a:gridCol>
              </a:tblGrid>
              <a:tr h="570022">
                <a:tc>
                  <a:txBody>
                    <a:bodyPr/>
                    <a:lstStyle/>
                    <a:p>
                      <a:pPr algn="ctr">
                        <a:lnSpc>
                          <a:spcPct val="107000"/>
                        </a:lnSpc>
                        <a:spcAft>
                          <a:spcPts val="0"/>
                        </a:spcAft>
                      </a:pPr>
                      <a:r>
                        <a:rPr lang="es-CO" sz="1400" dirty="0">
                          <a:effectLst/>
                        </a:rPr>
                        <a:t>INFRACCIÓN</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400" dirty="0">
                          <a:effectLst/>
                        </a:rPr>
                        <a:t>SANCIÓN</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307055740"/>
                  </a:ext>
                </a:extLst>
              </a:tr>
              <a:tr h="1181288">
                <a:tc>
                  <a:txBody>
                    <a:bodyPr/>
                    <a:lstStyle/>
                    <a:p>
                      <a:pPr algn="just">
                        <a:lnSpc>
                          <a:spcPct val="115000"/>
                        </a:lnSpc>
                        <a:spcBef>
                          <a:spcPts val="420"/>
                        </a:spcBef>
                        <a:spcAft>
                          <a:spcPts val="960"/>
                        </a:spcAft>
                      </a:pPr>
                      <a:r>
                        <a:rPr lang="es-CO" sz="1600" b="0" dirty="0">
                          <a:effectLst/>
                        </a:rPr>
                        <a:t>Incumplimiento de normas en Seguridad y Salud en el Trabajo y aquellas obligaciones propias del empleador, previstas en el Sistema General de Riesgos Laborales. </a:t>
                      </a:r>
                      <a:r>
                        <a:rPr lang="es-CO" sz="1600" b="1" i="1" dirty="0">
                          <a:effectLst/>
                        </a:rPr>
                        <a:t>Ley 1562 de 2012 Art 13, inciso 2</a:t>
                      </a:r>
                      <a:endParaRPr lang="es-CO" sz="1600" b="1"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400" b="1" dirty="0">
                          <a:effectLst/>
                        </a:rPr>
                        <a:t>Hasta 500</a:t>
                      </a:r>
                    </a:p>
                    <a:p>
                      <a:pPr algn="ctr">
                        <a:lnSpc>
                          <a:spcPct val="150000"/>
                        </a:lnSpc>
                        <a:spcAft>
                          <a:spcPts val="0"/>
                        </a:spcAft>
                      </a:pPr>
                      <a:r>
                        <a:rPr lang="es-CO" sz="1400" b="1" dirty="0">
                          <a:effectLst/>
                        </a:rPr>
                        <a:t>SMMLV</a:t>
                      </a:r>
                      <a:endParaRPr lang="es-CO"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568126170"/>
                  </a:ext>
                </a:extLst>
              </a:tr>
              <a:tr h="2044297">
                <a:tc>
                  <a:txBody>
                    <a:bodyPr/>
                    <a:lstStyle/>
                    <a:p>
                      <a:pPr algn="just">
                        <a:lnSpc>
                          <a:spcPct val="115000"/>
                        </a:lnSpc>
                        <a:spcBef>
                          <a:spcPts val="0"/>
                        </a:spcBef>
                        <a:spcAft>
                          <a:spcPts val="0"/>
                        </a:spcAft>
                      </a:pPr>
                      <a:r>
                        <a:rPr lang="es-CO" sz="1600" b="0" dirty="0">
                          <a:effectLst/>
                        </a:rPr>
                        <a:t>Omisiones en los reportes de accidentes de trabajo y enfermedades laborales que por ende afecte el cómputo del Índice de Lesiones Incapacitantes (ILI) o la evaluación del Sistema de Gestión de la Seguridad y Salud en el Trabajo- SG-SST- por parte de los empleadores o contratantes y empresas usuarias.</a:t>
                      </a:r>
                    </a:p>
                    <a:p>
                      <a:pPr algn="just">
                        <a:lnSpc>
                          <a:spcPct val="115000"/>
                        </a:lnSpc>
                        <a:spcBef>
                          <a:spcPts val="0"/>
                        </a:spcBef>
                        <a:spcAft>
                          <a:spcPts val="0"/>
                        </a:spcAft>
                      </a:pPr>
                      <a:r>
                        <a:rPr lang="es-CO" sz="1600" b="1" i="1" dirty="0">
                          <a:effectLst/>
                        </a:rPr>
                        <a:t>Ley 1562 de 2012 art, 30.</a:t>
                      </a:r>
                      <a:endParaRPr lang="es-CO" sz="1600" b="1"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400" b="1" dirty="0">
                          <a:effectLst/>
                        </a:rPr>
                        <a:t>Hasta 1000</a:t>
                      </a:r>
                    </a:p>
                    <a:p>
                      <a:pPr algn="ctr">
                        <a:lnSpc>
                          <a:spcPct val="150000"/>
                        </a:lnSpc>
                        <a:spcAft>
                          <a:spcPts val="0"/>
                        </a:spcAft>
                      </a:pPr>
                      <a:r>
                        <a:rPr lang="es-CO" sz="1400" b="1" dirty="0">
                          <a:effectLst/>
                        </a:rPr>
                        <a:t>SMMLV</a:t>
                      </a:r>
                      <a:endParaRPr lang="es-CO"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203923931"/>
                  </a:ext>
                </a:extLst>
              </a:tr>
              <a:tr h="885966">
                <a:tc>
                  <a:txBody>
                    <a:bodyPr/>
                    <a:lstStyle/>
                    <a:p>
                      <a:pPr algn="just">
                        <a:lnSpc>
                          <a:spcPct val="115000"/>
                        </a:lnSpc>
                        <a:spcBef>
                          <a:spcPts val="420"/>
                        </a:spcBef>
                        <a:spcAft>
                          <a:spcPts val="960"/>
                        </a:spcAft>
                      </a:pPr>
                      <a:r>
                        <a:rPr lang="es-CO" sz="1600" b="0" dirty="0">
                          <a:effectLst/>
                        </a:rPr>
                        <a:t>Accidente que ocasione la muerte del trabajador demostrado el incumplimiento de las normas de Seguridad y Salud en el Trabajo. </a:t>
                      </a:r>
                      <a:r>
                        <a:rPr lang="es-CO" sz="1600" b="1" i="1" dirty="0">
                          <a:effectLst/>
                        </a:rPr>
                        <a:t>Ley 1562 de 2012, art 13, inc. 4.</a:t>
                      </a:r>
                      <a:endParaRPr lang="es-CO" sz="1600" b="1"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s-CO" sz="1400" b="1" dirty="0">
                          <a:effectLst/>
                        </a:rPr>
                        <a:t>De 20 a 1000</a:t>
                      </a:r>
                    </a:p>
                    <a:p>
                      <a:pPr algn="ctr">
                        <a:lnSpc>
                          <a:spcPct val="115000"/>
                        </a:lnSpc>
                        <a:spcAft>
                          <a:spcPts val="0"/>
                        </a:spcAft>
                      </a:pPr>
                      <a:r>
                        <a:rPr lang="es-CO" sz="1400" b="1" dirty="0">
                          <a:effectLst/>
                        </a:rPr>
                        <a:t>SMMLV</a:t>
                      </a:r>
                      <a:endParaRPr lang="es-CO"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545827086"/>
                  </a:ext>
                </a:extLst>
              </a:tr>
            </a:tbl>
          </a:graphicData>
        </a:graphic>
      </p:graphicFrame>
    </p:spTree>
    <p:extLst>
      <p:ext uri="{BB962C8B-B14F-4D97-AF65-F5344CB8AC3E}">
        <p14:creationId xmlns:p14="http://schemas.microsoft.com/office/powerpoint/2010/main" val="3597547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35057" y="677119"/>
            <a:ext cx="9589535" cy="926394"/>
          </a:xfrm>
        </p:spPr>
        <p:txBody>
          <a:bodyPr>
            <a:normAutofit/>
          </a:bodyPr>
          <a:lstStyle/>
          <a:p>
            <a:pPr algn="just"/>
            <a:r>
              <a:rPr lang="es-CO" sz="1800" b="1" dirty="0">
                <a:solidFill>
                  <a:schemeClr val="tx1"/>
                </a:solidFill>
                <a:latin typeface="+mn-lt"/>
              </a:rPr>
              <a:t>Cuantía: </a:t>
            </a:r>
            <a:r>
              <a:rPr lang="es-CO" sz="1800" dirty="0">
                <a:solidFill>
                  <a:schemeClr val="tx1"/>
                </a:solidFill>
                <a:latin typeface="+mn-lt"/>
              </a:rPr>
              <a:t>Se utilizará el criterio de proporcionalidad y razonabilidad para imponerle la sanción conforme al tamaño de la empresa, dentro de los rangos aquí establecidos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72505332"/>
              </p:ext>
            </p:extLst>
          </p:nvPr>
        </p:nvGraphicFramePr>
        <p:xfrm>
          <a:off x="1510748" y="1815548"/>
          <a:ext cx="9713844" cy="4464307"/>
        </p:xfrm>
        <a:graphic>
          <a:graphicData uri="http://schemas.openxmlformats.org/drawingml/2006/table">
            <a:tbl>
              <a:tblPr firstRow="1" firstCol="1" bandRow="1">
                <a:tableStyleId>{21E4AEA4-8DFA-4A89-87EB-49C32662AFE0}</a:tableStyleId>
              </a:tblPr>
              <a:tblGrid>
                <a:gridCol w="1618974">
                  <a:extLst>
                    <a:ext uri="{9D8B030D-6E8A-4147-A177-3AD203B41FA5}">
                      <a16:colId xmlns:a16="http://schemas.microsoft.com/office/drawing/2014/main" xmlns="" val="1310176320"/>
                    </a:ext>
                  </a:extLst>
                </a:gridCol>
                <a:gridCol w="1618974">
                  <a:extLst>
                    <a:ext uri="{9D8B030D-6E8A-4147-A177-3AD203B41FA5}">
                      <a16:colId xmlns:a16="http://schemas.microsoft.com/office/drawing/2014/main" xmlns="" val="1393247972"/>
                    </a:ext>
                  </a:extLst>
                </a:gridCol>
                <a:gridCol w="1618974">
                  <a:extLst>
                    <a:ext uri="{9D8B030D-6E8A-4147-A177-3AD203B41FA5}">
                      <a16:colId xmlns:a16="http://schemas.microsoft.com/office/drawing/2014/main" xmlns="" val="3356249250"/>
                    </a:ext>
                  </a:extLst>
                </a:gridCol>
                <a:gridCol w="1618974">
                  <a:extLst>
                    <a:ext uri="{9D8B030D-6E8A-4147-A177-3AD203B41FA5}">
                      <a16:colId xmlns:a16="http://schemas.microsoft.com/office/drawing/2014/main" xmlns="" val="368268584"/>
                    </a:ext>
                  </a:extLst>
                </a:gridCol>
                <a:gridCol w="1618974">
                  <a:extLst>
                    <a:ext uri="{9D8B030D-6E8A-4147-A177-3AD203B41FA5}">
                      <a16:colId xmlns:a16="http://schemas.microsoft.com/office/drawing/2014/main" xmlns="" val="688821745"/>
                    </a:ext>
                  </a:extLst>
                </a:gridCol>
                <a:gridCol w="1618974">
                  <a:extLst>
                    <a:ext uri="{9D8B030D-6E8A-4147-A177-3AD203B41FA5}">
                      <a16:colId xmlns:a16="http://schemas.microsoft.com/office/drawing/2014/main" xmlns="" val="3394579067"/>
                    </a:ext>
                  </a:extLst>
                </a:gridCol>
              </a:tblGrid>
              <a:tr h="1571864">
                <a:tc>
                  <a:txBody>
                    <a:bodyPr/>
                    <a:lstStyle/>
                    <a:p>
                      <a:pPr algn="ctr">
                        <a:lnSpc>
                          <a:spcPct val="150000"/>
                        </a:lnSpc>
                        <a:spcAft>
                          <a:spcPts val="0"/>
                        </a:spcAft>
                      </a:pPr>
                      <a:r>
                        <a:rPr lang="es-CO" sz="1200" dirty="0">
                          <a:effectLst/>
                        </a:rPr>
                        <a:t>Tamaño de empresa</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Número de trabajadores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Activos totales en número de SMMLV</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dirty="0">
                          <a:effectLst/>
                        </a:rPr>
                        <a:t>Art.13, inciso 2 ley 1562 (de 1 a 500 SMMLV</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Art. 30, ley 1562 (de 1 a 1000 SMMLV)</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Art 13, inciso 4 ley 1562 (de 20 a 1000 SMMLV)</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69596360"/>
                  </a:ext>
                </a:extLst>
              </a:tr>
              <a:tr h="484862">
                <a:tc>
                  <a:txBody>
                    <a:bodyPr/>
                    <a:lstStyle/>
                    <a:p>
                      <a:pPr algn="ctr">
                        <a:lnSpc>
                          <a:spcPct val="150000"/>
                        </a:lnSpc>
                        <a:spcAft>
                          <a:spcPts val="0"/>
                        </a:spcAft>
                      </a:pPr>
                      <a:r>
                        <a:rPr lang="es-CO" sz="1200">
                          <a:effectLst/>
                        </a:rPr>
                        <a:t>Microempresa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dirty="0">
                          <a:effectLst/>
                        </a:rPr>
                        <a:t>Hasta 10</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&lt; 500 SMMLV</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1 hasta 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1 hasta 20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20 hasta 40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177453004"/>
                  </a:ext>
                </a:extLst>
              </a:tr>
              <a:tr h="894230">
                <a:tc>
                  <a:txBody>
                    <a:bodyPr/>
                    <a:lstStyle/>
                    <a:p>
                      <a:pPr algn="ctr">
                        <a:lnSpc>
                          <a:spcPct val="150000"/>
                        </a:lnSpc>
                        <a:spcAft>
                          <a:spcPts val="0"/>
                        </a:spcAft>
                      </a:pPr>
                      <a:r>
                        <a:rPr lang="es-CO" sz="1200">
                          <a:effectLst/>
                        </a:rPr>
                        <a:t>Pequeña empresa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11 a 50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501 a &lt; 5.000 SMMLV</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6 hasta 20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21 hasta 50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25 hasta 150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942421848"/>
                  </a:ext>
                </a:extLst>
              </a:tr>
              <a:tr h="1028489">
                <a:tc>
                  <a:txBody>
                    <a:bodyPr/>
                    <a:lstStyle/>
                    <a:p>
                      <a:pPr algn="ctr">
                        <a:lnSpc>
                          <a:spcPct val="150000"/>
                        </a:lnSpc>
                        <a:spcAft>
                          <a:spcPts val="0"/>
                        </a:spcAft>
                      </a:pPr>
                      <a:r>
                        <a:rPr lang="es-CO" sz="1200" dirty="0">
                          <a:effectLst/>
                        </a:rPr>
                        <a:t>Mediana empresa</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51 a 200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100.000 a 610.000 UVT</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21 hasta 100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51 hasta 100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151 hasta 400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971240936"/>
                  </a:ext>
                </a:extLst>
              </a:tr>
              <a:tr h="484862">
                <a:tc>
                  <a:txBody>
                    <a:bodyPr/>
                    <a:lstStyle/>
                    <a:p>
                      <a:pPr algn="ctr">
                        <a:lnSpc>
                          <a:spcPct val="150000"/>
                        </a:lnSpc>
                        <a:spcAft>
                          <a:spcPts val="0"/>
                        </a:spcAft>
                      </a:pPr>
                      <a:r>
                        <a:rPr lang="es-CO" sz="1200">
                          <a:effectLst/>
                        </a:rPr>
                        <a:t>Gran Empresa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201 o más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&gt;610.000 UVT</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101 hasta 500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a:effectLst/>
                        </a:rPr>
                        <a:t>De 101 hasta 1000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200" dirty="0">
                          <a:effectLst/>
                        </a:rPr>
                        <a:t>De 401 hasta 1000</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877031368"/>
                  </a:ext>
                </a:extLst>
              </a:tr>
            </a:tbl>
          </a:graphicData>
        </a:graphic>
      </p:graphicFrame>
    </p:spTree>
    <p:extLst>
      <p:ext uri="{BB962C8B-B14F-4D97-AF65-F5344CB8AC3E}">
        <p14:creationId xmlns:p14="http://schemas.microsoft.com/office/powerpoint/2010/main" val="1168802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extLst>
              <a:ext uri="{BEBA8EAE-BF5A-486C-A8C5-ECC9F3942E4B}">
                <a14:imgProps xmlns:a14="http://schemas.microsoft.com/office/drawing/2010/main">
                  <a14:imgLayer r:embed="rId3">
                    <a14:imgEffect>
                      <a14:artisticCrisscrossEtching/>
                    </a14:imgEffect>
                  </a14:imgLayer>
                </a14:imgProps>
              </a:ext>
            </a:extLst>
          </a:blip>
          <a:stretch>
            <a:fillRect/>
          </a:stretch>
        </p:blipFill>
        <p:spPr>
          <a:xfrm>
            <a:off x="7401724" y="4733424"/>
            <a:ext cx="4610986" cy="2124576"/>
          </a:xfrm>
          <a:prstGeom prst="rect">
            <a:avLst/>
          </a:prstGeom>
          <a:ln>
            <a:noFill/>
          </a:ln>
          <a:effectLst>
            <a:softEdge rad="112500"/>
          </a:effectLst>
        </p:spPr>
      </p:pic>
      <p:sp>
        <p:nvSpPr>
          <p:cNvPr id="2" name="Título 1"/>
          <p:cNvSpPr>
            <a:spLocks noGrp="1"/>
          </p:cNvSpPr>
          <p:nvPr>
            <p:ph type="title"/>
          </p:nvPr>
        </p:nvSpPr>
        <p:spPr>
          <a:xfrm>
            <a:off x="1718282" y="606081"/>
            <a:ext cx="8911687" cy="882477"/>
          </a:xfrm>
        </p:spPr>
        <p:txBody>
          <a:bodyPr>
            <a:noAutofit/>
          </a:bodyPr>
          <a:lstStyle/>
          <a:p>
            <a:pPr algn="just"/>
            <a:r>
              <a:rPr lang="es-CO" sz="2400" b="1" dirty="0"/>
              <a:t>TÉRMINOS PARA LA CLAUSURA O CIERRE DEL LUGAR DE TRABAJO POR PARTE DEL INSPECTOR DE TRABAJO</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06707444"/>
              </p:ext>
            </p:extLst>
          </p:nvPr>
        </p:nvGraphicFramePr>
        <p:xfrm>
          <a:off x="2484782" y="1704117"/>
          <a:ext cx="7222435" cy="3763617"/>
        </p:xfrm>
        <a:graphic>
          <a:graphicData uri="http://schemas.openxmlformats.org/drawingml/2006/table">
            <a:tbl>
              <a:tblPr firstRow="1" firstCol="1" bandRow="1">
                <a:tableStyleId>{72833802-FEF1-4C79-8D5D-14CF1EAF98D9}</a:tableStyleId>
              </a:tblPr>
              <a:tblGrid>
                <a:gridCol w="3924159">
                  <a:extLst>
                    <a:ext uri="{9D8B030D-6E8A-4147-A177-3AD203B41FA5}">
                      <a16:colId xmlns:a16="http://schemas.microsoft.com/office/drawing/2014/main" xmlns="" val="1677462336"/>
                    </a:ext>
                  </a:extLst>
                </a:gridCol>
                <a:gridCol w="3298276">
                  <a:extLst>
                    <a:ext uri="{9D8B030D-6E8A-4147-A177-3AD203B41FA5}">
                      <a16:colId xmlns:a16="http://schemas.microsoft.com/office/drawing/2014/main" xmlns="" val="2623385664"/>
                    </a:ext>
                  </a:extLst>
                </a:gridCol>
              </a:tblGrid>
              <a:tr h="1097452">
                <a:tc>
                  <a:txBody>
                    <a:bodyPr/>
                    <a:lstStyle/>
                    <a:p>
                      <a:pPr algn="ctr">
                        <a:lnSpc>
                          <a:spcPct val="150000"/>
                        </a:lnSpc>
                        <a:spcAft>
                          <a:spcPts val="0"/>
                        </a:spcAft>
                      </a:pPr>
                      <a:r>
                        <a:rPr lang="es-CO" sz="1600" dirty="0">
                          <a:effectLst/>
                        </a:rPr>
                        <a:t> </a:t>
                      </a:r>
                    </a:p>
                    <a:p>
                      <a:pPr algn="ctr">
                        <a:lnSpc>
                          <a:spcPct val="150000"/>
                        </a:lnSpc>
                        <a:spcAft>
                          <a:spcPts val="0"/>
                        </a:spcAft>
                      </a:pPr>
                      <a:r>
                        <a:rPr lang="es-CO" sz="1600" dirty="0">
                          <a:effectLst/>
                        </a:rPr>
                        <a:t>TÉRMINO CIERRE</a:t>
                      </a:r>
                    </a:p>
                    <a:p>
                      <a:pPr algn="ctr">
                        <a:lnSpc>
                          <a:spcPct val="150000"/>
                        </a:lnSpc>
                        <a:spcAft>
                          <a:spcPts val="0"/>
                        </a:spcAft>
                      </a:pPr>
                      <a:r>
                        <a:rPr lang="es-CO" sz="1600" dirty="0">
                          <a:effectLst/>
                        </a:rPr>
                        <a:t>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s-CO" sz="1600" dirty="0">
                          <a:effectLst/>
                        </a:rPr>
                        <a:t> </a:t>
                      </a:r>
                    </a:p>
                    <a:p>
                      <a:pPr algn="ctr">
                        <a:lnSpc>
                          <a:spcPct val="150000"/>
                        </a:lnSpc>
                        <a:spcAft>
                          <a:spcPts val="0"/>
                        </a:spcAft>
                      </a:pPr>
                      <a:r>
                        <a:rPr lang="es-CO" sz="1600" dirty="0">
                          <a:effectLst/>
                        </a:rPr>
                        <a:t>NORMA</a:t>
                      </a:r>
                    </a:p>
                    <a:p>
                      <a:pPr algn="ctr">
                        <a:lnSpc>
                          <a:spcPct val="150000"/>
                        </a:lnSpc>
                        <a:spcAft>
                          <a:spcPts val="0"/>
                        </a:spcAft>
                      </a:pPr>
                      <a:r>
                        <a:rPr lang="es-CO" sz="1600" dirty="0">
                          <a:effectLst/>
                        </a:rPr>
                        <a:t>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4039409397"/>
                  </a:ext>
                </a:extLst>
              </a:tr>
              <a:tr h="527671">
                <a:tc>
                  <a:txBody>
                    <a:bodyPr/>
                    <a:lstStyle/>
                    <a:p>
                      <a:pPr algn="ctr">
                        <a:lnSpc>
                          <a:spcPct val="107000"/>
                        </a:lnSpc>
                        <a:spcAft>
                          <a:spcPts val="0"/>
                        </a:spcAft>
                      </a:pPr>
                      <a:r>
                        <a:rPr lang="es-CO" sz="1600" b="0">
                          <a:effectLst/>
                        </a:rPr>
                        <a:t>3 a 10 días</a:t>
                      </a:r>
                      <a:endParaRPr lang="es-CO"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dirty="0">
                          <a:effectLst/>
                        </a:rPr>
                        <a:t>Art 8 Inciso 2, Ley 1610 de 2013</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900820408"/>
                  </a:ext>
                </a:extLst>
              </a:tr>
              <a:tr h="527671">
                <a:tc>
                  <a:txBody>
                    <a:bodyPr/>
                    <a:lstStyle/>
                    <a:p>
                      <a:pPr algn="ctr">
                        <a:lnSpc>
                          <a:spcPct val="107000"/>
                        </a:lnSpc>
                        <a:spcAft>
                          <a:spcPts val="0"/>
                        </a:spcAft>
                      </a:pPr>
                      <a:r>
                        <a:rPr lang="es-CO" sz="1600" b="0">
                          <a:effectLst/>
                        </a:rPr>
                        <a:t>10 a 30 días</a:t>
                      </a:r>
                      <a:endParaRPr lang="es-CO"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dirty="0">
                          <a:effectLst/>
                        </a:rPr>
                        <a:t>Artículo 8 inciso 4, Ley 1610 de 2013</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663205334"/>
                  </a:ext>
                </a:extLst>
              </a:tr>
              <a:tr h="1610823">
                <a:tc>
                  <a:txBody>
                    <a:bodyPr/>
                    <a:lstStyle/>
                    <a:p>
                      <a:pPr algn="just">
                        <a:lnSpc>
                          <a:spcPct val="107000"/>
                        </a:lnSpc>
                        <a:spcAft>
                          <a:spcPts val="0"/>
                        </a:spcAft>
                      </a:pPr>
                      <a:r>
                        <a:rPr lang="es-CO" sz="1600" b="0" dirty="0">
                          <a:effectLst/>
                        </a:rPr>
                        <a:t>Hasta 120 días o Cierre definitivo por reincidencia o incumplimiento de recomendaciones de Ministerios de trabajo o la ARL</a:t>
                      </a:r>
                      <a:endParaRPr lang="es-CO"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CO" sz="1600" dirty="0">
                          <a:effectLst/>
                        </a:rPr>
                        <a:t>Artículo 13, Ley 1562 de 2012</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209382000"/>
                  </a:ext>
                </a:extLst>
              </a:tr>
            </a:tbl>
          </a:graphicData>
        </a:graphic>
      </p:graphicFrame>
    </p:spTree>
    <p:extLst>
      <p:ext uri="{BB962C8B-B14F-4D97-AF65-F5344CB8AC3E}">
        <p14:creationId xmlns:p14="http://schemas.microsoft.com/office/powerpoint/2010/main" val="1501461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FD55AD51-7E18-4452-89D9-D4EE2A032256}"/>
              </a:ext>
            </a:extLst>
          </p:cNvPr>
          <p:cNvSpPr>
            <a:spLocks noGrp="1"/>
          </p:cNvSpPr>
          <p:nvPr>
            <p:ph idx="1"/>
          </p:nvPr>
        </p:nvSpPr>
        <p:spPr>
          <a:xfrm>
            <a:off x="2100114" y="1540189"/>
            <a:ext cx="8915400" cy="3777622"/>
          </a:xfrm>
        </p:spPr>
        <p:txBody>
          <a:bodyPr>
            <a:noAutofit/>
          </a:bodyPr>
          <a:lstStyle/>
          <a:p>
            <a:pPr marL="0" indent="0" algn="just">
              <a:buNone/>
            </a:pPr>
            <a:r>
              <a:rPr lang="x-none" sz="2000" dirty="0"/>
              <a:t>El Ministerio de Trabajo se vio en la obligación de extender el plazo previsto inicialmente para que las pequeñas empresas implementaran en un 100% el nuevo Sistema de Gestión de Seguridad y Salud en el Trabajo (SG-SST), consagrado mediante el Decreto 1072 de 2015. </a:t>
            </a:r>
          </a:p>
          <a:p>
            <a:pPr marL="0" indent="0" algn="just">
              <a:buNone/>
            </a:pPr>
            <a:r>
              <a:rPr lang="x-none" sz="2000" dirty="0"/>
              <a:t>Todo indica que son muchas las organizaciones que parecen no haber comprendido las graves consecuencias de no implementar el SG-SST. </a:t>
            </a:r>
          </a:p>
          <a:p>
            <a:pPr marL="0" indent="0" algn="just">
              <a:buNone/>
            </a:pPr>
            <a:r>
              <a:rPr lang="x-none" sz="2000" dirty="0"/>
              <a:t>Según estudio realizado por la Asociación Colombiana de las Micro, Pequeñas y Medianas empresas - ACOPI, en una micro y pequeña empresa los costos derivados de la implementación del Sistema De Gestión De Seguridad y Salud en el Trabajo (SG-SST), asciende a $ 6.700.000 aproximadamente (Ministerio de Trabajo, 2019).</a:t>
            </a:r>
          </a:p>
        </p:txBody>
      </p:sp>
    </p:spTree>
    <p:extLst>
      <p:ext uri="{BB962C8B-B14F-4D97-AF65-F5344CB8AC3E}">
        <p14:creationId xmlns:p14="http://schemas.microsoft.com/office/powerpoint/2010/main" val="34765220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xmlns="" id="{F6BA7967-BFDD-425C-A591-E02BCD945F02}"/>
              </a:ext>
            </a:extLst>
          </p:cNvPr>
          <p:cNvSpPr>
            <a:spLocks noGrp="1"/>
          </p:cNvSpPr>
          <p:nvPr>
            <p:ph type="title"/>
          </p:nvPr>
        </p:nvSpPr>
        <p:spPr>
          <a:xfrm>
            <a:off x="1701210" y="634741"/>
            <a:ext cx="9643730" cy="1406709"/>
          </a:xfrm>
        </p:spPr>
        <p:txBody>
          <a:bodyPr>
            <a:noAutofit/>
          </a:bodyPr>
          <a:lstStyle/>
          <a:p>
            <a:pPr algn="just"/>
            <a:r>
              <a:rPr lang="x-none" sz="2400" b="1" dirty="0"/>
              <a:t>RECOMENDACIONES QUE PERMITAN MEJORAR LA GESTIÓN EN SST, PREVENCIÓN DE RIESGOS Y CONTROL DE PÉRDIDAS OCASIONADAS POR INCIDENTES Y ACCIDENTES DE TRABAJO EN LA EMPRESA LIVEN S.A.S</a:t>
            </a:r>
          </a:p>
        </p:txBody>
      </p:sp>
      <p:sp>
        <p:nvSpPr>
          <p:cNvPr id="9" name="Marcador de contenido 8">
            <a:extLst>
              <a:ext uri="{FF2B5EF4-FFF2-40B4-BE49-F238E27FC236}">
                <a16:creationId xmlns:a16="http://schemas.microsoft.com/office/drawing/2014/main" xmlns="" id="{E5E9FA73-1855-421C-9799-6B26DF33FA2C}"/>
              </a:ext>
            </a:extLst>
          </p:cNvPr>
          <p:cNvSpPr>
            <a:spLocks noGrp="1"/>
          </p:cNvSpPr>
          <p:nvPr>
            <p:ph idx="1"/>
          </p:nvPr>
        </p:nvSpPr>
        <p:spPr>
          <a:xfrm>
            <a:off x="2517349" y="2379921"/>
            <a:ext cx="8742530" cy="3234070"/>
          </a:xfrm>
        </p:spPr>
        <p:txBody>
          <a:bodyPr>
            <a:normAutofit/>
          </a:bodyPr>
          <a:lstStyle/>
          <a:p>
            <a:r>
              <a:rPr lang="es-CO" sz="2600" dirty="0"/>
              <a:t>Compromiso de la Gerencia.</a:t>
            </a:r>
            <a:endParaRPr lang="x-none" sz="2600" dirty="0"/>
          </a:p>
          <a:p>
            <a:r>
              <a:rPr lang="es-CO" sz="2600" dirty="0"/>
              <a:t>Participación de los Trabajadores.</a:t>
            </a:r>
            <a:endParaRPr lang="x-none" sz="2600" dirty="0"/>
          </a:p>
          <a:p>
            <a:r>
              <a:rPr lang="es-CO" sz="2600" dirty="0"/>
              <a:t>Mejoramiento Continuo.</a:t>
            </a:r>
            <a:endParaRPr lang="x-none" sz="2600" dirty="0"/>
          </a:p>
          <a:p>
            <a:r>
              <a:rPr lang="es-CO" sz="2600" dirty="0"/>
              <a:t>Realización constante de Capacitaciones.</a:t>
            </a:r>
            <a:endParaRPr lang="x-none" sz="2600" dirty="0"/>
          </a:p>
          <a:p>
            <a:r>
              <a:rPr lang="es-CO" sz="2600" dirty="0"/>
              <a:t>Realización de Procedimientos de comunicación.</a:t>
            </a:r>
          </a:p>
          <a:p>
            <a:r>
              <a:rPr lang="es-CO" sz="2600" dirty="0"/>
              <a:t>Seguimiento y Medición.</a:t>
            </a:r>
            <a:endParaRPr lang="x-none" sz="2600" dirty="0"/>
          </a:p>
          <a:p>
            <a:endParaRPr lang="x-none" dirty="0"/>
          </a:p>
          <a:p>
            <a:endParaRPr lang="x-none" dirty="0"/>
          </a:p>
        </p:txBody>
      </p:sp>
    </p:spTree>
    <p:extLst>
      <p:ext uri="{BB962C8B-B14F-4D97-AF65-F5344CB8AC3E}">
        <p14:creationId xmlns:p14="http://schemas.microsoft.com/office/powerpoint/2010/main" val="1464173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61122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3BF7BA7-96D5-4736-A763-92A09CF8337F}"/>
              </a:ext>
            </a:extLst>
          </p:cNvPr>
          <p:cNvSpPr>
            <a:spLocks noGrp="1"/>
          </p:cNvSpPr>
          <p:nvPr>
            <p:ph type="title"/>
          </p:nvPr>
        </p:nvSpPr>
        <p:spPr>
          <a:xfrm>
            <a:off x="4729006" y="230705"/>
            <a:ext cx="3503075" cy="609267"/>
          </a:xfrm>
        </p:spPr>
        <p:txBody>
          <a:bodyPr>
            <a:normAutofit fontScale="90000"/>
          </a:bodyPr>
          <a:lstStyle/>
          <a:p>
            <a:r>
              <a:rPr lang="es-ES_tradnl" dirty="0"/>
              <a:t>CONCLUSIONES</a:t>
            </a:r>
            <a:r>
              <a:rPr lang="x-none" b="1" dirty="0"/>
              <a:t/>
            </a:r>
            <a:br>
              <a:rPr lang="x-none" b="1" dirty="0"/>
            </a:br>
            <a:endParaRPr lang="x-none" dirty="0"/>
          </a:p>
        </p:txBody>
      </p:sp>
      <p:sp>
        <p:nvSpPr>
          <p:cNvPr id="3" name="Marcador de contenido 2">
            <a:extLst>
              <a:ext uri="{FF2B5EF4-FFF2-40B4-BE49-F238E27FC236}">
                <a16:creationId xmlns:a16="http://schemas.microsoft.com/office/drawing/2014/main" xmlns="" id="{C12BC91F-86A6-4DC6-A46D-17375A790F45}"/>
              </a:ext>
            </a:extLst>
          </p:cNvPr>
          <p:cNvSpPr>
            <a:spLocks noGrp="1"/>
          </p:cNvSpPr>
          <p:nvPr>
            <p:ph idx="1"/>
          </p:nvPr>
        </p:nvSpPr>
        <p:spPr>
          <a:xfrm>
            <a:off x="1233377" y="871870"/>
            <a:ext cx="10675088" cy="5231218"/>
          </a:xfrm>
        </p:spPr>
        <p:txBody>
          <a:bodyPr>
            <a:normAutofit fontScale="25000" lnSpcReduction="20000"/>
          </a:bodyPr>
          <a:lstStyle/>
          <a:p>
            <a:pPr algn="just"/>
            <a:r>
              <a:rPr lang="x-none" sz="5600" dirty="0"/>
              <a:t>Se evidencio una problemática en la empresa LIVEN SAS de la ciudad de Cartagena en cuanto al cumplimentación de los requisitos legales del SG-SST. La evaluación inicial del SG-SST arrojo un resultado de 84.5% de nivel de cumplimiento para la empresa LIVEN SAS, lo que representa una calificación MODERADA en la implementación de los estándares mínimos del SG-SST de acuerdo a la resolución 0312 de 2019 (Nuevos estándares mínimos del SG-SST).</a:t>
            </a:r>
          </a:p>
          <a:p>
            <a:pPr algn="just"/>
            <a:r>
              <a:rPr lang="x-none" sz="5600" dirty="0"/>
              <a:t>Se evidencia la vulnerabilidad de la organización en el control de la identificación de los peligros, evaluación y valoración de los riesgos, en la evaluación de la efectividad de las medidas implantadas, para controlar los peligros, riesgos y amenazas que incluyen los reportes de los empleados, la evaluación de los puestos de trabajo en el marco de los programas de vigilancia epidemiológica de la salud de los empleados y la caracterización de las condiciones de salud, así como la evaluación y análisis de las estadísticas sobre la enfermedad y la accidentalidad y el registro y seguimiento de todos los resultados de los indicadores que han sido definidos en el SG-SST en la organización.</a:t>
            </a:r>
          </a:p>
          <a:p>
            <a:pPr algn="just"/>
            <a:r>
              <a:rPr lang="x-none" sz="5600" dirty="0"/>
              <a:t>La mejora continua de los procesos de la organización con participación de sus empleados, logran ahorros importantes en materia de SST, además de reducción en los tiempos de realización del trabajo y los recursos empleados en los mismos.</a:t>
            </a:r>
          </a:p>
          <a:p>
            <a:pPr algn="just"/>
            <a:r>
              <a:rPr lang="x-none" sz="5600" dirty="0"/>
              <a:t>La Ejecución e Implementación de los requisitos del SG-SST, no sólo ayuda a prevenir accidentes laborales, sino que también evita que la organización tenga que hacer frente a multas derivadas del incumplimiento en material legal sobre SST. Implantar un SG-SST es una garantía que permite saber que se está cumpliendo con la reglamentación establecida en materia de seguridad laboral. </a:t>
            </a:r>
          </a:p>
          <a:p>
            <a:pPr algn="just"/>
            <a:r>
              <a:rPr lang="x-none" sz="5600" dirty="0"/>
              <a:t>Una mala actuación en materia de SST tiene repercusiones desproporcionadas en las pequeñas empresas. Los costos humanos y empresariales de una muerte por accidente de trabajo o un proceso judicial son evidentes. </a:t>
            </a:r>
          </a:p>
          <a:p>
            <a:pPr algn="just"/>
            <a:r>
              <a:rPr lang="x-none" sz="5600" dirty="0"/>
              <a:t>Es indispensable contar con el apoyo de la alta dirección de la empresa LIVEN SAS para implementar de manera apropiada un SG-SST. Éstos, a menudo, no ven más allá del ámbito económico a la hora de tomar decisiones sobre la ejecución y puesta en marcha de este sistema, por eso que es bueno saber cómo explicarle los beneficios que la implantación de un SG-SST integrado al de Gestión de la Calidad puede aportar a la organización para convencerlos de la real necesidad que tiene contar con un SG-SST.</a:t>
            </a:r>
          </a:p>
          <a:p>
            <a:pPr algn="just"/>
            <a:r>
              <a:rPr lang="x-none" sz="5600" dirty="0"/>
              <a:t>Implementar un SG-SST trae múltiples beneficios en las organizaciones, entre los cuales está el cumplimiento de requisitos legales, evitar sanciones y multas por entidades del Estado, mejoramiento de la imagen corporativa, competitividad en el mercado, reducción de costos, reflejo de una empresa socialmente responsable que promueve el desarrollo humano sostenible y mejoramiento de la calidad de vida de los trabajadores.</a:t>
            </a:r>
          </a:p>
          <a:p>
            <a:pPr algn="just"/>
            <a:endParaRPr lang="x-none" dirty="0"/>
          </a:p>
        </p:txBody>
      </p:sp>
    </p:spTree>
    <p:extLst>
      <p:ext uri="{BB962C8B-B14F-4D97-AF65-F5344CB8AC3E}">
        <p14:creationId xmlns:p14="http://schemas.microsoft.com/office/powerpoint/2010/main" val="1722715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6688" y="663866"/>
            <a:ext cx="8911687" cy="622674"/>
          </a:xfrm>
        </p:spPr>
        <p:txBody>
          <a:bodyPr>
            <a:normAutofit fontScale="90000"/>
          </a:bodyPr>
          <a:lstStyle/>
          <a:p>
            <a:pPr algn="ctr"/>
            <a:r>
              <a:rPr lang="es-CO" dirty="0"/>
              <a:t>DESCRIPCIÓN DEL PROBLEMA</a:t>
            </a:r>
          </a:p>
        </p:txBody>
      </p:sp>
      <p:sp>
        <p:nvSpPr>
          <p:cNvPr id="3" name="Marcador de contenido 2"/>
          <p:cNvSpPr>
            <a:spLocks noGrp="1"/>
          </p:cNvSpPr>
          <p:nvPr>
            <p:ph idx="1"/>
          </p:nvPr>
        </p:nvSpPr>
        <p:spPr>
          <a:xfrm>
            <a:off x="1052624" y="1286540"/>
            <a:ext cx="10579396" cy="4687805"/>
          </a:xfrm>
        </p:spPr>
        <p:txBody>
          <a:bodyPr>
            <a:noAutofit/>
          </a:bodyPr>
          <a:lstStyle/>
          <a:p>
            <a:pPr marL="0" indent="0" algn="just">
              <a:buNone/>
            </a:pPr>
            <a:r>
              <a:rPr lang="x-none" sz="2000" dirty="0"/>
              <a:t>La empresa LIVEN SAS es una Pyme de carácter familiar en la ciudad de Cartagena, en la cual se evidencia debilidades para la implementación del SG-SST, sus propietarios no aceptan críticas a sus modelos de control, generalmente no hay estrategias ni objetivos claros y dado a que existe un marco normativo que exige la implementación de este sistema, no implementarlo el 100% implicaría tener que asumir sanciones y eventualmente el riesgo de cerrar la empresa, lo cual genera la necesidad de producir información adicional al marco normativo que dé lugar al apoyo desde el equipo directivo, para ayudar a la indecisión gerencial de acelerar el proceso de implementación.</a:t>
            </a:r>
          </a:p>
          <a:p>
            <a:pPr marL="0" indent="0" algn="just">
              <a:buNone/>
            </a:pPr>
            <a:r>
              <a:rPr lang="x-none" sz="2000" dirty="0"/>
              <a:t>En este orden de ideas, los beneficios económicos de implementar el SG-SST en la empresa LIVEN S.A.S de la ciudad de Cartagena, sirve de guía para que estas PYMES, tomen conciencia de la correcta aplicación del SG-SST y que unas simples mejoras aumentan la competitividad, rentabilidad y la motivación de los trabajadores, por lo que se formula el siguiente interrogante:</a:t>
            </a:r>
            <a:endParaRPr lang="es-CO" sz="2000" b="1" dirty="0"/>
          </a:p>
          <a:p>
            <a:pPr marL="0" indent="0">
              <a:buNone/>
            </a:pPr>
            <a:r>
              <a:rPr lang="x-none" sz="2000" b="1" dirty="0"/>
              <a:t>¿Cuáles son los beneficios económicos de implementar el SG-SST en la empresa LIVEN S.A.S de la ciudad de Cartagena?</a:t>
            </a:r>
            <a:endParaRPr lang="es-CO" sz="2000" dirty="0"/>
          </a:p>
        </p:txBody>
      </p:sp>
    </p:spTree>
    <p:extLst>
      <p:ext uri="{BB962C8B-B14F-4D97-AF65-F5344CB8AC3E}">
        <p14:creationId xmlns:p14="http://schemas.microsoft.com/office/powerpoint/2010/main" val="1216793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xmlns="" id="{98E6CC8D-6F8A-45B1-B2E3-0741EE64FB6E}"/>
              </a:ext>
            </a:extLst>
          </p:cNvPr>
          <p:cNvSpPr>
            <a:spLocks noGrp="1"/>
          </p:cNvSpPr>
          <p:nvPr>
            <p:ph type="title"/>
          </p:nvPr>
        </p:nvSpPr>
        <p:spPr>
          <a:xfrm>
            <a:off x="2299475" y="1065361"/>
            <a:ext cx="9205138" cy="1280890"/>
          </a:xfrm>
        </p:spPr>
        <p:txBody>
          <a:bodyPr>
            <a:noAutofit/>
          </a:bodyPr>
          <a:lstStyle/>
          <a:p>
            <a:pPr>
              <a:spcBef>
                <a:spcPts val="0"/>
              </a:spcBef>
            </a:pPr>
            <a:r>
              <a:rPr lang="x-none" sz="2000" b="1" dirty="0"/>
              <a:t>OBJETIVO GENERAL</a:t>
            </a:r>
            <a:br>
              <a:rPr lang="x-none" sz="2000" b="1" dirty="0"/>
            </a:br>
            <a:r>
              <a:rPr lang="x-none" sz="2000" dirty="0">
                <a:solidFill>
                  <a:schemeClr val="tx1">
                    <a:lumMod val="75000"/>
                    <a:lumOff val="25000"/>
                  </a:schemeClr>
                </a:solidFill>
                <a:latin typeface="+mn-lt"/>
                <a:ea typeface="+mn-ea"/>
                <a:cs typeface="+mn-cs"/>
              </a:rPr>
              <a:t>Describir los beneficios económicos de la implementación del SG-SST en la empresa LIVEN S.A.S de la ciudad de Cartagena.</a:t>
            </a:r>
            <a:r>
              <a:rPr lang="x-none" sz="2000" dirty="0">
                <a:solidFill>
                  <a:schemeClr val="tx1"/>
                </a:solidFill>
              </a:rPr>
              <a:t/>
            </a:r>
            <a:br>
              <a:rPr lang="x-none" sz="2000" dirty="0">
                <a:solidFill>
                  <a:schemeClr val="tx1"/>
                </a:solidFill>
              </a:rPr>
            </a:br>
            <a:endParaRPr lang="x-none" sz="2000" dirty="0">
              <a:solidFill>
                <a:schemeClr val="tx1"/>
              </a:solidFill>
            </a:endParaRPr>
          </a:p>
        </p:txBody>
      </p:sp>
      <p:sp>
        <p:nvSpPr>
          <p:cNvPr id="5" name="Marcador de contenido 4">
            <a:extLst>
              <a:ext uri="{FF2B5EF4-FFF2-40B4-BE49-F238E27FC236}">
                <a16:creationId xmlns:a16="http://schemas.microsoft.com/office/drawing/2014/main" xmlns="" id="{4CA5C89E-D019-4E99-94A2-5AA860071812}"/>
              </a:ext>
            </a:extLst>
          </p:cNvPr>
          <p:cNvSpPr>
            <a:spLocks noGrp="1"/>
          </p:cNvSpPr>
          <p:nvPr>
            <p:ph idx="1"/>
          </p:nvPr>
        </p:nvSpPr>
        <p:spPr>
          <a:xfrm>
            <a:off x="2299475" y="2473841"/>
            <a:ext cx="8915400" cy="3777622"/>
          </a:xfrm>
        </p:spPr>
        <p:txBody>
          <a:bodyPr/>
          <a:lstStyle/>
          <a:p>
            <a:pPr marL="0" indent="0">
              <a:buNone/>
            </a:pPr>
            <a:r>
              <a:rPr lang="x-none" sz="2000" b="1" dirty="0">
                <a:solidFill>
                  <a:schemeClr val="accent2">
                    <a:lumMod val="75000"/>
                  </a:schemeClr>
                </a:solidFill>
                <a:latin typeface="+mj-lt"/>
                <a:ea typeface="+mj-ea"/>
                <a:cs typeface="+mj-cs"/>
              </a:rPr>
              <a:t>OBJETIVOS ESPECÍFICOS</a:t>
            </a:r>
          </a:p>
          <a:p>
            <a:r>
              <a:rPr lang="x-none" sz="2000" dirty="0"/>
              <a:t>Diagnosticar el nivel de cumplimiento del SG-SST en la empresa LIVEN S.A.S de la ciudad de Cartagena.</a:t>
            </a:r>
          </a:p>
          <a:p>
            <a:r>
              <a:rPr lang="x-none" sz="2000" dirty="0"/>
              <a:t>Analizar los resultados obtenidos de la información recolectada para describir los beneficios económicos de implementar un SG-SST en la empresa LIVEN S.A.S de la ciudad de Cartagena.</a:t>
            </a:r>
          </a:p>
          <a:p>
            <a:r>
              <a:rPr lang="x-none" sz="2000" dirty="0"/>
              <a:t>Presentar recomendaciones que permitan mejorar la gestión en seguridad y salud en el trabajo, prevención de riesgos y control de pérdidas ocasionadas por incidentes y accidentes de trabajo en la empresa LIVEN SAS.</a:t>
            </a:r>
          </a:p>
          <a:p>
            <a:endParaRPr lang="x-none" dirty="0"/>
          </a:p>
        </p:txBody>
      </p:sp>
    </p:spTree>
    <p:extLst>
      <p:ext uri="{BB962C8B-B14F-4D97-AF65-F5344CB8AC3E}">
        <p14:creationId xmlns:p14="http://schemas.microsoft.com/office/powerpoint/2010/main" val="1763330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xmlns="" id="{056408C4-BEE9-4DEC-86C8-0FC9572B5B82}"/>
              </a:ext>
            </a:extLst>
          </p:cNvPr>
          <p:cNvSpPr>
            <a:spLocks noGrp="1"/>
          </p:cNvSpPr>
          <p:nvPr>
            <p:ph type="title"/>
          </p:nvPr>
        </p:nvSpPr>
        <p:spPr>
          <a:xfrm>
            <a:off x="4208721" y="409947"/>
            <a:ext cx="3774558" cy="460411"/>
          </a:xfrm>
        </p:spPr>
        <p:txBody>
          <a:bodyPr>
            <a:normAutofit fontScale="90000"/>
          </a:bodyPr>
          <a:lstStyle/>
          <a:p>
            <a:r>
              <a:rPr lang="x-none" sz="2700" b="1" dirty="0"/>
              <a:t>TIPO DE INVESTIGACIÓN</a:t>
            </a:r>
            <a:r>
              <a:rPr lang="x-none" sz="2400" b="1" dirty="0"/>
              <a:t/>
            </a:r>
            <a:br>
              <a:rPr lang="x-none" sz="2400" b="1" dirty="0"/>
            </a:br>
            <a:endParaRPr lang="x-none" sz="2400" dirty="0">
              <a:solidFill>
                <a:schemeClr val="tx1"/>
              </a:solidFill>
            </a:endParaRPr>
          </a:p>
        </p:txBody>
      </p:sp>
      <p:sp>
        <p:nvSpPr>
          <p:cNvPr id="9" name="Marcador de contenido 8">
            <a:extLst>
              <a:ext uri="{FF2B5EF4-FFF2-40B4-BE49-F238E27FC236}">
                <a16:creationId xmlns:a16="http://schemas.microsoft.com/office/drawing/2014/main" xmlns="" id="{50379790-BEED-4AF9-93DA-5DE3B6D3E207}"/>
              </a:ext>
            </a:extLst>
          </p:cNvPr>
          <p:cNvSpPr>
            <a:spLocks noGrp="1"/>
          </p:cNvSpPr>
          <p:nvPr>
            <p:ph idx="1"/>
          </p:nvPr>
        </p:nvSpPr>
        <p:spPr>
          <a:xfrm>
            <a:off x="1786270" y="1977656"/>
            <a:ext cx="9792586" cy="4880344"/>
          </a:xfrm>
        </p:spPr>
        <p:txBody>
          <a:bodyPr>
            <a:normAutofit/>
          </a:bodyPr>
          <a:lstStyle/>
          <a:p>
            <a:pPr algn="just"/>
            <a:r>
              <a:rPr lang="x-none" b="1" dirty="0"/>
              <a:t>Fuentes Primarias:  </a:t>
            </a:r>
            <a:r>
              <a:rPr lang="x-none" dirty="0"/>
              <a:t>Aplicación directa de entrevistas a la Dirección Técnica del Laboratorio Cosmético LIVEN SAS, asumida por la Dra. </a:t>
            </a:r>
            <a:r>
              <a:rPr lang="x-none" dirty="0" err="1"/>
              <a:t>Gleidis</a:t>
            </a:r>
            <a:r>
              <a:rPr lang="x-none" dirty="0"/>
              <a:t> M. Jiménez Puello, Química Farmacéutica egresada de la Universidad de Cartagena, que a su vez ejerce en la empresa el cargo de Jefe de Gestión y Control de la Calidad, y de la utilización de una herramienta diagnostica para la Evaluación Inicial del SG-SST en las empresas, la cual es suministrada por ARL Positiva, y consiste en un formato en Excel que facilita la medición del nivel de cumplimiento de este sistema.</a:t>
            </a:r>
          </a:p>
          <a:p>
            <a:pPr algn="just"/>
            <a:r>
              <a:rPr lang="x-none" b="1" dirty="0"/>
              <a:t>Fuentes Secundarias: </a:t>
            </a:r>
            <a:r>
              <a:rPr lang="x-none" dirty="0"/>
              <a:t>Rastreo a nivel nacional e internacional de varios referentes bibliográficos como libros, tesis, artículos, revistas especializadas en el área de la seguridad y salud ocupacional, publicaciones de las administradoras de riesgos laborales, de las compañías de seguros, del ministerio de trabajo, de la organización internacional del trabajo OIT, de la federación de aseguradores colombianos FASECOLDA, etc.; por otro lado, decretos y normas nacionales e internacionales relacionados con el tema a investigar para determinar los beneficios que puede obtener LIVEN SAS al mejorar las condiciones de trabajo.</a:t>
            </a:r>
          </a:p>
          <a:p>
            <a:pPr algn="just"/>
            <a:endParaRPr lang="x-none" dirty="0"/>
          </a:p>
        </p:txBody>
      </p:sp>
      <p:sp>
        <p:nvSpPr>
          <p:cNvPr id="11" name="CuadroTexto 10">
            <a:extLst>
              <a:ext uri="{FF2B5EF4-FFF2-40B4-BE49-F238E27FC236}">
                <a16:creationId xmlns:a16="http://schemas.microsoft.com/office/drawing/2014/main" xmlns="" id="{F3B22479-1881-466B-BFA6-95BE0BAE6FEC}"/>
              </a:ext>
            </a:extLst>
          </p:cNvPr>
          <p:cNvSpPr txBox="1"/>
          <p:nvPr/>
        </p:nvSpPr>
        <p:spPr>
          <a:xfrm>
            <a:off x="1786270" y="962342"/>
            <a:ext cx="9792586" cy="923330"/>
          </a:xfrm>
          <a:prstGeom prst="rect">
            <a:avLst/>
          </a:prstGeom>
          <a:noFill/>
        </p:spPr>
        <p:txBody>
          <a:bodyPr wrap="square" rtlCol="0">
            <a:spAutoFit/>
          </a:bodyPr>
          <a:lstStyle/>
          <a:p>
            <a:pPr algn="just"/>
            <a:r>
              <a:rPr lang="x-none" dirty="0">
                <a:solidFill>
                  <a:schemeClr val="tx1">
                    <a:lumMod val="75000"/>
                    <a:lumOff val="25000"/>
                  </a:schemeClr>
                </a:solidFill>
              </a:rPr>
              <a:t>La investigación se enmarca dentro de un esquema de investigación Descriptiva – Analítica; el cual estará apoyado por una indagación preliminar de material bibliográfico referente al tema.</a:t>
            </a:r>
          </a:p>
        </p:txBody>
      </p:sp>
    </p:spTree>
    <p:extLst>
      <p:ext uri="{BB962C8B-B14F-4D97-AF65-F5344CB8AC3E}">
        <p14:creationId xmlns:p14="http://schemas.microsoft.com/office/powerpoint/2010/main" val="2201883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BEBA8EAE-BF5A-486C-A8C5-ECC9F3942E4B}">
                <a14:imgProps xmlns:a14="http://schemas.microsoft.com/office/drawing/2010/main">
                  <a14:imgLayer r:embed="rId3">
                    <a14:imgEffect>
                      <a14:artisticCrisscrossEtching/>
                    </a14:imgEffect>
                  </a14:imgLayer>
                </a14:imgProps>
              </a:ext>
            </a:extLst>
          </a:blip>
          <a:stretch>
            <a:fillRect/>
          </a:stretch>
        </p:blipFill>
        <p:spPr>
          <a:xfrm>
            <a:off x="1541720" y="4648318"/>
            <a:ext cx="10345481" cy="22096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Título 1"/>
          <p:cNvSpPr>
            <a:spLocks noGrp="1"/>
          </p:cNvSpPr>
          <p:nvPr>
            <p:ph type="title"/>
          </p:nvPr>
        </p:nvSpPr>
        <p:spPr>
          <a:xfrm>
            <a:off x="2236767" y="281097"/>
            <a:ext cx="7718466" cy="495082"/>
          </a:xfrm>
        </p:spPr>
        <p:txBody>
          <a:bodyPr>
            <a:noAutofit/>
          </a:bodyPr>
          <a:lstStyle/>
          <a:p>
            <a:pPr algn="ctr"/>
            <a:r>
              <a:rPr lang="es-CO" sz="2800" b="1" dirty="0"/>
              <a:t>GENERALIDADES DE LA EMPRESA LIVEN S.A.S</a:t>
            </a:r>
            <a:r>
              <a:rPr lang="es-CO" sz="2800" dirty="0"/>
              <a:t/>
            </a:r>
            <a:br>
              <a:rPr lang="es-CO" sz="2800" dirty="0"/>
            </a:br>
            <a:endParaRPr lang="es-CO" sz="2800" dirty="0"/>
          </a:p>
        </p:txBody>
      </p:sp>
      <p:sp>
        <p:nvSpPr>
          <p:cNvPr id="3" name="Marcador de contenido 2"/>
          <p:cNvSpPr>
            <a:spLocks noGrp="1"/>
          </p:cNvSpPr>
          <p:nvPr>
            <p:ph idx="1"/>
          </p:nvPr>
        </p:nvSpPr>
        <p:spPr>
          <a:xfrm>
            <a:off x="1541721" y="776178"/>
            <a:ext cx="10345480" cy="4476305"/>
          </a:xfrm>
        </p:spPr>
        <p:txBody>
          <a:bodyPr>
            <a:normAutofit fontScale="92500" lnSpcReduction="20000"/>
          </a:bodyPr>
          <a:lstStyle/>
          <a:p>
            <a:pPr marL="0" indent="0" algn="just">
              <a:buNone/>
            </a:pPr>
            <a:r>
              <a:rPr lang="x-none" sz="2200" dirty="0"/>
              <a:t>LIVEN S.A.S se encuentra ubicada en la Zona Industrial de Ternera, en el C.C. e Industrial Ternera Nº1, Diagonal 31 N. 100 – 115 Local M5, contiene un área aproximada de 200 metros cuadrados. Es una empresa de carácter familiar que cuenta con los más altos estándares de producción e investigación y personal capacitado en cada una de sus áreas, desde la administrativa hasta las de producción, buscando la innovación de sus líneas de producción para brindarles a sus clientes productos y servicios dirigidos al mejoramiento de la calidad de vida de sus consumidores. En la actualidad cuenta con ocho (8) trabajadores con contrato a término indefinido para el desarrollo de su actividad económica.</a:t>
            </a:r>
          </a:p>
          <a:p>
            <a:pPr marL="0" indent="0" algn="just">
              <a:buNone/>
            </a:pPr>
            <a:r>
              <a:rPr lang="x-none" sz="2200" dirty="0"/>
              <a:t>Su Naturaleza Jurídica es Sociedad por Acciones Simplificada y tiene como objeto social el desarrollo de las siguientes actividades:</a:t>
            </a:r>
          </a:p>
          <a:p>
            <a:pPr algn="just"/>
            <a:r>
              <a:rPr lang="x-none" sz="2200" dirty="0"/>
              <a:t>Fabricación de jabones, Preparados para limpiar y pulir, Perfumes y Preparados en Tocador (Código 2023).</a:t>
            </a:r>
          </a:p>
          <a:p>
            <a:pPr algn="just"/>
            <a:r>
              <a:rPr lang="x-none" sz="2200" dirty="0"/>
              <a:t>Comercialización de productos farmacéuticos y medicinales, cosméticos y artículos de tocador en establecimientos especializados (Código 4645 y 4773).</a:t>
            </a:r>
          </a:p>
          <a:p>
            <a:pPr marL="0" indent="0">
              <a:buNone/>
            </a:pPr>
            <a:endParaRPr lang="es-CO" dirty="0"/>
          </a:p>
        </p:txBody>
      </p:sp>
    </p:spTree>
    <p:extLst>
      <p:ext uri="{BB962C8B-B14F-4D97-AF65-F5344CB8AC3E}">
        <p14:creationId xmlns:p14="http://schemas.microsoft.com/office/powerpoint/2010/main" val="2395625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arn(inVertical)">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arn(inVertical)">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barn(inVertical)">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53737" y="592979"/>
            <a:ext cx="9704566" cy="739477"/>
          </a:xfrm>
        </p:spPr>
        <p:txBody>
          <a:bodyPr>
            <a:noAutofit/>
          </a:bodyPr>
          <a:lstStyle/>
          <a:p>
            <a:pPr algn="ctr"/>
            <a:r>
              <a:rPr lang="x-none" sz="2400" b="1" dirty="0"/>
              <a:t>DIAGNÓSTICO DEL NIVEL DE CUMPLIMIENTO DEL SG-SST EN LA EMPRESA LIVEN SAS</a:t>
            </a:r>
            <a:endParaRPr lang="es-CO" sz="2400" b="1" dirty="0"/>
          </a:p>
        </p:txBody>
      </p:sp>
      <p:sp>
        <p:nvSpPr>
          <p:cNvPr id="3" name="Marcador de contenido 2"/>
          <p:cNvSpPr>
            <a:spLocks noGrp="1"/>
          </p:cNvSpPr>
          <p:nvPr>
            <p:ph idx="1"/>
          </p:nvPr>
        </p:nvSpPr>
        <p:spPr>
          <a:xfrm>
            <a:off x="1004914" y="1550505"/>
            <a:ext cx="10497447" cy="1139532"/>
          </a:xfrm>
        </p:spPr>
        <p:txBody>
          <a:bodyPr>
            <a:noAutofit/>
          </a:bodyPr>
          <a:lstStyle/>
          <a:p>
            <a:pPr marL="0" indent="0" algn="just">
              <a:buNone/>
            </a:pPr>
            <a:r>
              <a:rPr lang="x-none" sz="2000" dirty="0"/>
              <a:t>La evaluación inicial del Sistema de Gestión de Seguridad y Salud en el Trabajo arrojo un resultado de 84.5% de nivel de cumplimiento para la empresa LIVEN SAS, lo que representa una calificación MODERADA en la implementación de los estándares mínimos del SG-SST.</a:t>
            </a:r>
            <a:endParaRPr lang="es-CO" sz="2000" dirty="0"/>
          </a:p>
        </p:txBody>
      </p:sp>
      <p:pic>
        <p:nvPicPr>
          <p:cNvPr id="5" name="Imagen 4"/>
          <p:cNvPicPr>
            <a:picLocks noChangeAspect="1"/>
          </p:cNvPicPr>
          <p:nvPr/>
        </p:nvPicPr>
        <p:blipFill>
          <a:blip r:embed="rId2"/>
          <a:stretch>
            <a:fillRect/>
          </a:stretch>
        </p:blipFill>
        <p:spPr>
          <a:xfrm>
            <a:off x="2425188" y="3429000"/>
            <a:ext cx="3048000" cy="22669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Imagen 5">
            <a:extLst>
              <a:ext uri="{FF2B5EF4-FFF2-40B4-BE49-F238E27FC236}">
                <a16:creationId xmlns:a16="http://schemas.microsoft.com/office/drawing/2014/main" xmlns="" id="{5F950E13-58C0-4919-A093-D54C1FF22B51}"/>
              </a:ext>
            </a:extLst>
          </p:cNvPr>
          <p:cNvPicPr/>
          <p:nvPr/>
        </p:nvPicPr>
        <p:blipFill>
          <a:blip r:embed="rId3"/>
          <a:stretch>
            <a:fillRect/>
          </a:stretch>
        </p:blipFill>
        <p:spPr>
          <a:xfrm>
            <a:off x="6253637" y="2908086"/>
            <a:ext cx="3619500" cy="1416685"/>
          </a:xfrm>
          <a:prstGeom prst="rect">
            <a:avLst/>
          </a:prstGeom>
        </p:spPr>
      </p:pic>
      <p:pic>
        <p:nvPicPr>
          <p:cNvPr id="8" name="Imagen 7">
            <a:extLst>
              <a:ext uri="{FF2B5EF4-FFF2-40B4-BE49-F238E27FC236}">
                <a16:creationId xmlns:a16="http://schemas.microsoft.com/office/drawing/2014/main" xmlns="" id="{27FEBECA-9F05-48CB-9947-BBA7A7112C8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263162" y="4324771"/>
            <a:ext cx="3609975" cy="1689100"/>
          </a:xfrm>
          <a:prstGeom prst="rect">
            <a:avLst/>
          </a:prstGeom>
          <a:noFill/>
          <a:ln>
            <a:noFill/>
          </a:ln>
        </p:spPr>
      </p:pic>
    </p:spTree>
    <p:extLst>
      <p:ext uri="{BB962C8B-B14F-4D97-AF65-F5344CB8AC3E}">
        <p14:creationId xmlns:p14="http://schemas.microsoft.com/office/powerpoint/2010/main" val="395043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Marcador de contenido 15">
            <a:extLst>
              <a:ext uri="{FF2B5EF4-FFF2-40B4-BE49-F238E27FC236}">
                <a16:creationId xmlns:a16="http://schemas.microsoft.com/office/drawing/2014/main" xmlns="" id="{746C5C04-0D0D-4E6B-9C32-2BABAFF32E92}"/>
              </a:ext>
            </a:extLst>
          </p:cNvPr>
          <p:cNvPicPr>
            <a:picLocks noGrp="1" noChangeAspect="1"/>
          </p:cNvPicPr>
          <p:nvPr>
            <p:ph idx="1"/>
          </p:nvPr>
        </p:nvPicPr>
        <p:blipFill>
          <a:blip r:embed="rId2"/>
          <a:stretch>
            <a:fillRect/>
          </a:stretch>
        </p:blipFill>
        <p:spPr>
          <a:xfrm>
            <a:off x="946297" y="574159"/>
            <a:ext cx="4529469" cy="5869174"/>
          </a:xfrm>
          <a:prstGeom prst="rect">
            <a:avLst/>
          </a:prstGeom>
        </p:spPr>
      </p:pic>
      <p:sp>
        <p:nvSpPr>
          <p:cNvPr id="15" name="Marcador de texto 14">
            <a:extLst>
              <a:ext uri="{FF2B5EF4-FFF2-40B4-BE49-F238E27FC236}">
                <a16:creationId xmlns:a16="http://schemas.microsoft.com/office/drawing/2014/main" xmlns="" id="{AAA814DE-3B97-4C5A-9A1C-FC072CC0B382}"/>
              </a:ext>
            </a:extLst>
          </p:cNvPr>
          <p:cNvSpPr>
            <a:spLocks noGrp="1"/>
          </p:cNvSpPr>
          <p:nvPr>
            <p:ph type="body" sz="half" idx="2"/>
          </p:nvPr>
        </p:nvSpPr>
        <p:spPr>
          <a:xfrm>
            <a:off x="5369440" y="978198"/>
            <a:ext cx="6347637" cy="5061095"/>
          </a:xfrm>
        </p:spPr>
        <p:txBody>
          <a:bodyPr>
            <a:noAutofit/>
          </a:bodyPr>
          <a:lstStyle/>
          <a:p>
            <a:pPr algn="just"/>
            <a:r>
              <a:rPr lang="x-none" sz="1800" dirty="0"/>
              <a:t>Con esta evaluación se evidencia la vulnerabilidad de la organización en el control de la identificación de los peligros, evaluación y valoración de los riesgos, donde se deben contemplar todos los cambios en los procesos, instalaciones, equipos, maquinarias, etc., en la evaluación de la efectividad de las medidas implantadas, para controlar los peligros, riesgos y amenazas que incluyen los reportes de los empleados, la evaluación de los puestos de trabajo en el marco de los programas de vigilancia epidemiológica de la salud de los empleados, la descripción sociodemográfica de los empleados y la caracterización de las condiciones de salud, así como la evaluación y análisis de las estadísticas sobre la enfermedad y la accidentalidad y el registro y seguimiento de todos los resultados de los indicadores que han sido definidos en el Sistema de Gestión de Seguridad y Salud en el Trabajo en la organización.</a:t>
            </a:r>
          </a:p>
        </p:txBody>
      </p:sp>
    </p:spTree>
    <p:extLst>
      <p:ext uri="{BB962C8B-B14F-4D97-AF65-F5344CB8AC3E}">
        <p14:creationId xmlns:p14="http://schemas.microsoft.com/office/powerpoint/2010/main" val="310807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a:extLst>
              <a:ext uri="{FF2B5EF4-FFF2-40B4-BE49-F238E27FC236}">
                <a16:creationId xmlns:a16="http://schemas.microsoft.com/office/drawing/2014/main" xmlns="" id="{06A83307-9495-408D-A6D6-6D01486F4496}"/>
              </a:ext>
            </a:extLst>
          </p:cNvPr>
          <p:cNvGraphicFramePr/>
          <p:nvPr>
            <p:extLst>
              <p:ext uri="{D42A27DB-BD31-4B8C-83A1-F6EECF244321}">
                <p14:modId xmlns:p14="http://schemas.microsoft.com/office/powerpoint/2010/main" val="1190995750"/>
              </p:ext>
            </p:extLst>
          </p:nvPr>
        </p:nvGraphicFramePr>
        <p:xfrm>
          <a:off x="1988288" y="733647"/>
          <a:ext cx="8463516" cy="556082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99292059"/>
      </p:ext>
    </p:extLst>
  </p:cSld>
  <p:clrMapOvr>
    <a:masterClrMapping/>
  </p:clrMapOvr>
</p:sld>
</file>

<file path=ppt/theme/theme1.xml><?xml version="1.0" encoding="utf-8"?>
<a:theme xmlns:a="http://schemas.openxmlformats.org/drawingml/2006/main" name="Espiral">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467</TotalTime>
  <Words>2782</Words>
  <Application>Microsoft Office PowerPoint</Application>
  <PresentationFormat>Panorámica</PresentationFormat>
  <Paragraphs>127</Paragraphs>
  <Slides>20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20</vt:i4>
      </vt:variant>
    </vt:vector>
  </HeadingPairs>
  <TitlesOfParts>
    <vt:vector size="26" baseType="lpstr">
      <vt:lpstr>Arial</vt:lpstr>
      <vt:lpstr>Calibri</vt:lpstr>
      <vt:lpstr>Century Gothic</vt:lpstr>
      <vt:lpstr>Times New Roman</vt:lpstr>
      <vt:lpstr>Wingdings 3</vt:lpstr>
      <vt:lpstr>Espiral</vt:lpstr>
      <vt:lpstr>BENEFICIOS ECONÓMICOS DE IMPLEMENTAR EL SG-SST EN LA EMPRESA LIVEN S.A.S DE LA CIUDAD DE CARTAGENA</vt:lpstr>
      <vt:lpstr>Presentación de PowerPoint</vt:lpstr>
      <vt:lpstr>DESCRIPCIÓN DEL PROBLEMA</vt:lpstr>
      <vt:lpstr>OBJETIVO GENERAL Describir los beneficios económicos de la implementación del SG-SST en la empresa LIVEN S.A.S de la ciudad de Cartagena. </vt:lpstr>
      <vt:lpstr>TIPO DE INVESTIGACIÓN </vt:lpstr>
      <vt:lpstr>GENERALIDADES DE LA EMPRESA LIVEN S.A.S </vt:lpstr>
      <vt:lpstr>DIAGNÓSTICO DEL NIVEL DE CUMPLIMIENTO DEL SG-SST EN LA EMPRESA LIVEN SAS</vt:lpstr>
      <vt:lpstr>Presentación de PowerPoint</vt:lpstr>
      <vt:lpstr>Presentación de PowerPoint</vt:lpstr>
      <vt:lpstr>BENEFICIOS ECONÓMICOS DEL DISEÑO DEL SISTEMA DE GESTIÓN EN SEGURIDAD Y SALUD EN EL TRABAJO EN LA EMPRESA “LIVEN S.A.S DE LA CIUDAD DE CARTAGENA” COMO INVERSIÓN DEL CAPITAL HUMANO</vt:lpstr>
      <vt:lpstr>Reducción de pérdidas generadas por accidentes. </vt:lpstr>
      <vt:lpstr>Teniendo en cuenta que el laboratorio cosmético LIVEN SAS dada a su actividad económica es una empresa manufacturera, la cual le corresponde la calificación de clase de riesgo II en el Sistema General de Riesgos Profesionales, debe tener como prioridad ejecutar lo planeado en el primer ciclo del diseño e implementación del SG-SST, dado a que si se realiza una adecuada implantación de acciones orientadas a la disminución de los accidentes de trabajo, puede lograr disminuir el nivel de accidentalidad y evitar una reducción de la productividad. </vt:lpstr>
      <vt:lpstr>COSTOS OCULTOS O SIN ASEGURAR, DE UN ACCIDENTE E INCIDENTE DE TRABAJO.</vt:lpstr>
      <vt:lpstr>Disminución de ausentismo laboral. </vt:lpstr>
      <vt:lpstr>CRITERIOS DE GRADUACIÓN DE LAS MULTAS POR INFRACCIÓN A LAS NORMAS DE SEGURIDAD Y SALUD EN EL TRABAJO</vt:lpstr>
      <vt:lpstr>Cuantía: Se utilizará el criterio de proporcionalidad y razonabilidad para imponerle la sanción conforme al tamaño de la empresa, dentro de los rangos aquí establecidos</vt:lpstr>
      <vt:lpstr>TÉRMINOS PARA LA CLAUSURA O CIERRE DEL LUGAR DE TRABAJO POR PARTE DEL INSPECTOR DE TRABAJO</vt:lpstr>
      <vt:lpstr>Presentación de PowerPoint</vt:lpstr>
      <vt:lpstr>RECOMENDACIONES QUE PERMITAN MEJORAR LA GESTIÓN EN SST, PREVENCIÓN DE RIESGOS Y CONTROL DE PÉRDIDAS OCASIONADAS POR INCIDENTES Y ACCIDENTES DE TRABAJO EN LA EMPRESA LIVEN S.A.S</vt:lpstr>
      <vt:lpstr>CONCLUSIONES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BENEFICIOS ECONÓMICOS DEL DISEÑO DEL SISTEMA DE GESTIÓN EN SEGURIDAD Y SALUD EN EL TRABAJO EN LA EMPRESA “LIVEN S.A.S DE LA CIUDAD DE CARTAGENA” COMO INVERSIÓN DEL CAPITAL HUMANO</dc:title>
  <dc:creator>Elizabeth Cáceres Narváez</dc:creator>
  <cp:lastModifiedBy>Procesos Tecnicos</cp:lastModifiedBy>
  <cp:revision>47</cp:revision>
  <dcterms:created xsi:type="dcterms:W3CDTF">2017-05-28T17:31:07Z</dcterms:created>
  <dcterms:modified xsi:type="dcterms:W3CDTF">2019-11-22T16:33:35Z</dcterms:modified>
</cp:coreProperties>
</file>