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74" r:id="rId2"/>
    <p:sldId id="275" r:id="rId3"/>
    <p:sldId id="258" r:id="rId4"/>
    <p:sldId id="260" r:id="rId5"/>
    <p:sldId id="261" r:id="rId6"/>
    <p:sldId id="262" r:id="rId7"/>
    <p:sldId id="263" r:id="rId8"/>
    <p:sldId id="264" r:id="rId9"/>
    <p:sldId id="273" r:id="rId10"/>
    <p:sldId id="266" r:id="rId11"/>
    <p:sldId id="271" r:id="rId12"/>
    <p:sldId id="276" r:id="rId13"/>
    <p:sldId id="272" r:id="rId14"/>
    <p:sldId id="268" r:id="rId15"/>
    <p:sldId id="277" r:id="rId16"/>
  </p:sldIdLst>
  <p:sldSz cx="9144000" cy="6858000" type="screen4x3"/>
  <p:notesSz cx="6858000" cy="9144000"/>
  <p:defaultTex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11BA5"/>
    <a:srgbClr val="F5910B"/>
    <a:srgbClr val="7D1D4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735" autoAdjust="0"/>
    <p:restoredTop sz="96203" autoAdjust="0"/>
  </p:normalViewPr>
  <p:slideViewPr>
    <p:cSldViewPr>
      <p:cViewPr>
        <p:scale>
          <a:sx n="90" d="100"/>
          <a:sy n="90" d="100"/>
        </p:scale>
        <p:origin x="120" y="-25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09601"/>
            <a:ext cx="7772400" cy="4267200"/>
          </a:xfrm>
        </p:spPr>
        <p:txBody>
          <a:bodyPr anchor="b">
            <a:noAutofit/>
          </a:bodyPr>
          <a:lstStyle>
            <a:lvl1pPr>
              <a:lnSpc>
                <a:spcPct val="100000"/>
              </a:lnSpc>
              <a:defRPr sz="80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371600" y="4953000"/>
            <a:ext cx="6400800" cy="1219200"/>
          </a:xfrm>
        </p:spPr>
        <p:txBody>
          <a:bodyPr>
            <a:normAutofit/>
          </a:bodyPr>
          <a:lstStyle>
            <a:lvl1pPr marL="0" indent="0" algn="ctr">
              <a:buNone/>
              <a:defRPr sz="2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7" name="Date Placeholder 6"/>
          <p:cNvSpPr>
            <a:spLocks noGrp="1"/>
          </p:cNvSpPr>
          <p:nvPr>
            <p:ph type="dt" sz="half" idx="10"/>
          </p:nvPr>
        </p:nvSpPr>
        <p:spPr/>
        <p:txBody>
          <a:bodyPr/>
          <a:lstStyle/>
          <a:p>
            <a:fld id="{40D139CB-2E3F-4AC6-A693-A6BDE55041C6}" type="datetimeFigureOut">
              <a:rPr lang="es-CO" smtClean="0"/>
              <a:t>03/11/2014</a:t>
            </a:fld>
            <a:endParaRPr lang="es-CO"/>
          </a:p>
        </p:txBody>
      </p:sp>
      <p:sp>
        <p:nvSpPr>
          <p:cNvPr id="8" name="Slide Number Placeholder 7"/>
          <p:cNvSpPr>
            <a:spLocks noGrp="1"/>
          </p:cNvSpPr>
          <p:nvPr>
            <p:ph type="sldNum" sz="quarter" idx="11"/>
          </p:nvPr>
        </p:nvSpPr>
        <p:spPr/>
        <p:txBody>
          <a:bodyPr/>
          <a:lstStyle/>
          <a:p>
            <a:fld id="{F9A8CFE0-EA6C-42C8-84A2-F0D63FF65761}" type="slidenum">
              <a:rPr lang="es-CO" smtClean="0"/>
              <a:t>‹Nº›</a:t>
            </a:fld>
            <a:endParaRPr lang="es-CO"/>
          </a:p>
        </p:txBody>
      </p:sp>
      <p:sp>
        <p:nvSpPr>
          <p:cNvPr id="9" name="Footer Placeholder 8"/>
          <p:cNvSpPr>
            <a:spLocks noGrp="1"/>
          </p:cNvSpPr>
          <p:nvPr>
            <p:ph type="ftr" sz="quarter" idx="12"/>
          </p:nvPr>
        </p:nvSpPr>
        <p:spPr/>
        <p:txBody>
          <a:bodyPr/>
          <a:lstStyle/>
          <a:p>
            <a:endParaRPr lang="es-CO"/>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40D139CB-2E3F-4AC6-A693-A6BDE55041C6}" type="datetimeFigureOut">
              <a:rPr lang="es-CO" smtClean="0"/>
              <a:t>03/11/2014</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F9A8CFE0-EA6C-42C8-84A2-F0D63FF65761}" type="slidenum">
              <a:rPr lang="es-CO" smtClean="0"/>
              <a:t>‹Nº›</a:t>
            </a:fld>
            <a:endParaRPr lang="es-CO"/>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40D139CB-2E3F-4AC6-A693-A6BDE55041C6}" type="datetimeFigureOut">
              <a:rPr lang="es-CO" smtClean="0"/>
              <a:t>03/11/2014</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F9A8CFE0-EA6C-42C8-84A2-F0D63FF65761}" type="slidenum">
              <a:rPr lang="es-CO" smtClean="0"/>
              <a:t>‹Nº›</a:t>
            </a:fld>
            <a:endParaRPr lang="es-CO"/>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lvl5pPr>
              <a:defRPr/>
            </a:lvl5pPr>
            <a:lvl6pPr>
              <a:defRPr/>
            </a:lvl6pPr>
            <a:lvl7pPr>
              <a:defRPr/>
            </a:lvl7pPr>
            <a:lvl8pPr>
              <a:defRPr/>
            </a:lvl8pPr>
            <a:lvl9pPr>
              <a:buFont typeface="Arial" pitchFamily="34" charset="0"/>
              <a:buChar char="•"/>
              <a:defRPr/>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smtClean="0"/>
          </a:p>
        </p:txBody>
      </p:sp>
      <p:sp>
        <p:nvSpPr>
          <p:cNvPr id="4" name="Date Placeholder 3"/>
          <p:cNvSpPr>
            <a:spLocks noGrp="1"/>
          </p:cNvSpPr>
          <p:nvPr>
            <p:ph type="dt" sz="half" idx="10"/>
          </p:nvPr>
        </p:nvSpPr>
        <p:spPr/>
        <p:txBody>
          <a:bodyPr/>
          <a:lstStyle/>
          <a:p>
            <a:fld id="{40D139CB-2E3F-4AC6-A693-A6BDE55041C6}" type="datetimeFigureOut">
              <a:rPr lang="es-CO" smtClean="0"/>
              <a:t>03/11/2014</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F9A8CFE0-EA6C-42C8-84A2-F0D63FF65761}" type="slidenum">
              <a:rPr lang="es-CO" smtClean="0"/>
              <a:t>‹Nº›</a:t>
            </a:fld>
            <a:endParaRPr lang="es-CO"/>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722313" y="1371600"/>
            <a:ext cx="7772400" cy="2505075"/>
          </a:xfrm>
        </p:spPr>
        <p:txBody>
          <a:bodyPr anchor="b"/>
          <a:lstStyle>
            <a:lvl1pPr algn="ctr" defTabSz="914400" rtl="0" eaLnBrk="1" latinLnBrk="0" hangingPunct="1">
              <a:lnSpc>
                <a:spcPct val="100000"/>
              </a:lnSpc>
              <a:spcBef>
                <a:spcPct val="0"/>
              </a:spcBef>
              <a:buNone/>
              <a:defRPr lang="en-US" sz="4800" kern="1200" dirty="0" smtClean="0">
                <a:solidFill>
                  <a:schemeClr val="tx2"/>
                </a:solidFill>
                <a:effectLst>
                  <a:outerShdw blurRad="63500" dist="38100" dir="5400000" algn="t" rotWithShape="0">
                    <a:prstClr val="black">
                      <a:alpha val="25000"/>
                    </a:prstClr>
                  </a:outerShdw>
                </a:effectLst>
                <a:latin typeface="+mn-lt"/>
                <a:ea typeface="+mj-ea"/>
                <a:cs typeface="+mj-cs"/>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722313" y="4068763"/>
            <a:ext cx="7772400" cy="1131887"/>
          </a:xfrm>
        </p:spPr>
        <p:txBody>
          <a:bodyPr anchor="t"/>
          <a:lstStyle>
            <a:lvl1pPr marL="0" indent="0" algn="ctr">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40D139CB-2E3F-4AC6-A693-A6BDE55041C6}" type="datetimeFigureOut">
              <a:rPr lang="es-CO" smtClean="0"/>
              <a:t>03/11/2014</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F9A8CFE0-EA6C-42C8-84A2-F0D63FF65761}" type="slidenum">
              <a:rPr lang="es-CO" smtClean="0"/>
              <a:t>‹Nº›</a:t>
            </a:fld>
            <a:endParaRPr lang="es-CO"/>
          </a:p>
        </p:txBody>
      </p:sp>
      <p:sp>
        <p:nvSpPr>
          <p:cNvPr id="7" name="Oval 6"/>
          <p:cNvSpPr/>
          <p:nvPr/>
        </p:nvSpPr>
        <p:spPr>
          <a:xfrm>
            <a:off x="4495800"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4695825"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4296728"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4" name="Content Placeholder 3"/>
          <p:cNvSpPr>
            <a:spLocks noGrp="1"/>
          </p:cNvSpPr>
          <p:nvPr>
            <p:ph sz="half" idx="2"/>
          </p:nvPr>
        </p:nvSpPr>
        <p:spPr>
          <a:xfrm>
            <a:off x="4648200" y="1600200"/>
            <a:ext cx="4038600" cy="4525963"/>
          </a:xfrm>
        </p:spPr>
        <p:txBody>
          <a:bodyPr/>
          <a:lstStyle>
            <a:lvl1pPr>
              <a:defRPr sz="24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smtClean="0"/>
          </a:p>
        </p:txBody>
      </p:sp>
      <p:sp>
        <p:nvSpPr>
          <p:cNvPr id="5" name="Date Placeholder 4"/>
          <p:cNvSpPr>
            <a:spLocks noGrp="1"/>
          </p:cNvSpPr>
          <p:nvPr>
            <p:ph type="dt" sz="half" idx="10"/>
          </p:nvPr>
        </p:nvSpPr>
        <p:spPr/>
        <p:txBody>
          <a:bodyPr/>
          <a:lstStyle/>
          <a:p>
            <a:fld id="{40D139CB-2E3F-4AC6-A693-A6BDE55041C6}" type="datetimeFigureOut">
              <a:rPr lang="es-CO" smtClean="0"/>
              <a:t>03/11/2014</a:t>
            </a:fld>
            <a:endParaRPr lang="es-CO"/>
          </a:p>
        </p:txBody>
      </p:sp>
      <p:sp>
        <p:nvSpPr>
          <p:cNvPr id="6" name="Footer Placeholder 5"/>
          <p:cNvSpPr>
            <a:spLocks noGrp="1"/>
          </p:cNvSpPr>
          <p:nvPr>
            <p:ph type="ftr" sz="quarter" idx="11"/>
          </p:nvPr>
        </p:nvSpPr>
        <p:spPr/>
        <p:txBody>
          <a:bodyPr/>
          <a:lstStyle/>
          <a:p>
            <a:endParaRPr lang="es-CO"/>
          </a:p>
        </p:txBody>
      </p:sp>
      <p:sp>
        <p:nvSpPr>
          <p:cNvPr id="7" name="Slide Number Placeholder 6"/>
          <p:cNvSpPr>
            <a:spLocks noGrp="1"/>
          </p:cNvSpPr>
          <p:nvPr>
            <p:ph type="sldNum" sz="quarter" idx="12"/>
          </p:nvPr>
        </p:nvSpPr>
        <p:spPr/>
        <p:txBody>
          <a:bodyPr/>
          <a:lstStyle/>
          <a:p>
            <a:fld id="{F9A8CFE0-EA6C-42C8-84A2-F0D63FF65761}" type="slidenum">
              <a:rPr lang="es-CO" smtClean="0"/>
              <a:t>‹Nº›</a:t>
            </a:fld>
            <a:endParaRPr lang="es-CO"/>
          </a:p>
        </p:txBody>
      </p:sp>
      <p:sp>
        <p:nvSpPr>
          <p:cNvPr id="9" name="Content Placeholder 8"/>
          <p:cNvSpPr>
            <a:spLocks noGrp="1"/>
          </p:cNvSpPr>
          <p:nvPr>
            <p:ph sz="quarter" idx="13"/>
          </p:nvPr>
        </p:nvSpPr>
        <p:spPr>
          <a:xfrm>
            <a:off x="365760" y="1600200"/>
            <a:ext cx="4041648" cy="452628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a:p>
        </p:txBody>
      </p:sp>
      <p:sp>
        <p:nvSpPr>
          <p:cNvPr id="3" name="Text Placeholder 2"/>
          <p:cNvSpPr>
            <a:spLocks noGrp="1"/>
          </p:cNvSpPr>
          <p:nvPr>
            <p:ph type="body" idx="1"/>
          </p:nvPr>
        </p:nvSpPr>
        <p:spPr>
          <a:xfrm>
            <a:off x="457200" y="1600200"/>
            <a:ext cx="4040188"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5" name="Text Placeholder 4"/>
          <p:cNvSpPr>
            <a:spLocks noGrp="1"/>
          </p:cNvSpPr>
          <p:nvPr>
            <p:ph type="body" sz="quarter" idx="3"/>
          </p:nvPr>
        </p:nvSpPr>
        <p:spPr>
          <a:xfrm>
            <a:off x="4648200" y="1600200"/>
            <a:ext cx="4041775"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7" name="Date Placeholder 6"/>
          <p:cNvSpPr>
            <a:spLocks noGrp="1"/>
          </p:cNvSpPr>
          <p:nvPr>
            <p:ph type="dt" sz="half" idx="10"/>
          </p:nvPr>
        </p:nvSpPr>
        <p:spPr/>
        <p:txBody>
          <a:bodyPr/>
          <a:lstStyle/>
          <a:p>
            <a:fld id="{40D139CB-2E3F-4AC6-A693-A6BDE55041C6}" type="datetimeFigureOut">
              <a:rPr lang="es-CO" smtClean="0"/>
              <a:t>03/11/2014</a:t>
            </a:fld>
            <a:endParaRPr lang="es-CO"/>
          </a:p>
        </p:txBody>
      </p:sp>
      <p:sp>
        <p:nvSpPr>
          <p:cNvPr id="8" name="Footer Placeholder 7"/>
          <p:cNvSpPr>
            <a:spLocks noGrp="1"/>
          </p:cNvSpPr>
          <p:nvPr>
            <p:ph type="ftr" sz="quarter" idx="11"/>
          </p:nvPr>
        </p:nvSpPr>
        <p:spPr/>
        <p:txBody>
          <a:bodyPr/>
          <a:lstStyle/>
          <a:p>
            <a:endParaRPr lang="es-CO"/>
          </a:p>
        </p:txBody>
      </p:sp>
      <p:sp>
        <p:nvSpPr>
          <p:cNvPr id="9" name="Slide Number Placeholder 8"/>
          <p:cNvSpPr>
            <a:spLocks noGrp="1"/>
          </p:cNvSpPr>
          <p:nvPr>
            <p:ph type="sldNum" sz="quarter" idx="12"/>
          </p:nvPr>
        </p:nvSpPr>
        <p:spPr/>
        <p:txBody>
          <a:bodyPr/>
          <a:lstStyle/>
          <a:p>
            <a:fld id="{F9A8CFE0-EA6C-42C8-84A2-F0D63FF65761}" type="slidenum">
              <a:rPr lang="es-CO" smtClean="0"/>
              <a:t>‹Nº›</a:t>
            </a:fld>
            <a:endParaRPr lang="es-CO"/>
          </a:p>
        </p:txBody>
      </p:sp>
      <p:sp>
        <p:nvSpPr>
          <p:cNvPr id="11" name="Content Placeholder 10"/>
          <p:cNvSpPr>
            <a:spLocks noGrp="1"/>
          </p:cNvSpPr>
          <p:nvPr>
            <p:ph sz="quarter" idx="13"/>
          </p:nvPr>
        </p:nvSpPr>
        <p:spPr>
          <a:xfrm>
            <a:off x="457200" y="2212848"/>
            <a:ext cx="4041648" cy="3913632"/>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13" name="Content Placeholder 12"/>
          <p:cNvSpPr>
            <a:spLocks noGrp="1"/>
          </p:cNvSpPr>
          <p:nvPr>
            <p:ph sz="quarter" idx="14"/>
          </p:nvPr>
        </p:nvSpPr>
        <p:spPr>
          <a:xfrm>
            <a:off x="4672584" y="2212848"/>
            <a:ext cx="4041648" cy="3913187"/>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40D139CB-2E3F-4AC6-A693-A6BDE55041C6}" type="datetimeFigureOut">
              <a:rPr lang="es-CO" smtClean="0"/>
              <a:t>03/11/2014</a:t>
            </a:fld>
            <a:endParaRPr lang="es-CO"/>
          </a:p>
        </p:txBody>
      </p:sp>
      <p:sp>
        <p:nvSpPr>
          <p:cNvPr id="4" name="Footer Placeholder 3"/>
          <p:cNvSpPr>
            <a:spLocks noGrp="1"/>
          </p:cNvSpPr>
          <p:nvPr>
            <p:ph type="ftr" sz="quarter" idx="11"/>
          </p:nvPr>
        </p:nvSpPr>
        <p:spPr/>
        <p:txBody>
          <a:bodyPr/>
          <a:lstStyle/>
          <a:p>
            <a:endParaRPr lang="es-CO"/>
          </a:p>
        </p:txBody>
      </p:sp>
      <p:sp>
        <p:nvSpPr>
          <p:cNvPr id="5" name="Slide Number Placeholder 4"/>
          <p:cNvSpPr>
            <a:spLocks noGrp="1"/>
          </p:cNvSpPr>
          <p:nvPr>
            <p:ph type="sldNum" sz="quarter" idx="12"/>
          </p:nvPr>
        </p:nvSpPr>
        <p:spPr/>
        <p:txBody>
          <a:bodyPr/>
          <a:lstStyle/>
          <a:p>
            <a:fld id="{F9A8CFE0-EA6C-42C8-84A2-F0D63FF65761}" type="slidenum">
              <a:rPr lang="es-CO" smtClean="0"/>
              <a:t>‹Nº›</a:t>
            </a:fld>
            <a:endParaRPr lang="es-CO"/>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0D139CB-2E3F-4AC6-A693-A6BDE55041C6}" type="datetimeFigureOut">
              <a:rPr lang="es-CO" smtClean="0"/>
              <a:t>03/11/2014</a:t>
            </a:fld>
            <a:endParaRPr lang="es-CO"/>
          </a:p>
        </p:txBody>
      </p:sp>
      <p:sp>
        <p:nvSpPr>
          <p:cNvPr id="3" name="Footer Placeholder 2"/>
          <p:cNvSpPr>
            <a:spLocks noGrp="1"/>
          </p:cNvSpPr>
          <p:nvPr>
            <p:ph type="ftr" sz="quarter" idx="11"/>
          </p:nvPr>
        </p:nvSpPr>
        <p:spPr/>
        <p:txBody>
          <a:bodyPr/>
          <a:lstStyle/>
          <a:p>
            <a:endParaRPr lang="es-CO"/>
          </a:p>
        </p:txBody>
      </p:sp>
      <p:sp>
        <p:nvSpPr>
          <p:cNvPr id="4" name="Slide Number Placeholder 3"/>
          <p:cNvSpPr>
            <a:spLocks noGrp="1"/>
          </p:cNvSpPr>
          <p:nvPr>
            <p:ph type="sldNum" sz="quarter" idx="12"/>
          </p:nvPr>
        </p:nvSpPr>
        <p:spPr/>
        <p:txBody>
          <a:bodyPr/>
          <a:lstStyle/>
          <a:p>
            <a:fld id="{F9A8CFE0-EA6C-42C8-84A2-F0D63FF65761}" type="slidenum">
              <a:rPr lang="es-CO" smtClean="0"/>
              <a:t>‹Nº›</a:t>
            </a:fld>
            <a:endParaRPr lang="es-CO"/>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5907087" y="266700"/>
            <a:ext cx="3008313" cy="2095500"/>
          </a:xfrm>
        </p:spPr>
        <p:txBody>
          <a:bodyPr anchor="b"/>
          <a:lstStyle>
            <a:lvl1pPr algn="ctr">
              <a:lnSpc>
                <a:spcPct val="100000"/>
              </a:lnSpc>
              <a:defRPr sz="2800" b="0">
                <a:effectLst>
                  <a:outerShdw blurRad="50800" dist="25400" dir="5400000" algn="t" rotWithShape="0">
                    <a:prstClr val="black">
                      <a:alpha val="25000"/>
                    </a:prstClr>
                  </a:outerShdw>
                </a:effectLst>
              </a:defRPr>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719137" y="273050"/>
            <a:ext cx="4995863"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5907087" y="2438400"/>
            <a:ext cx="3008313" cy="3687763"/>
          </a:xfrm>
        </p:spPr>
        <p:txBody>
          <a:bodyPr>
            <a:normAutofit/>
          </a:bodyPr>
          <a:lstStyle>
            <a:lvl1pPr marL="0" indent="0" algn="ctr">
              <a:lnSpc>
                <a:spcPct val="125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40D139CB-2E3F-4AC6-A693-A6BDE55041C6}" type="datetimeFigureOut">
              <a:rPr lang="es-CO" smtClean="0"/>
              <a:t>03/11/2014</a:t>
            </a:fld>
            <a:endParaRPr lang="es-CO"/>
          </a:p>
        </p:txBody>
      </p:sp>
      <p:sp>
        <p:nvSpPr>
          <p:cNvPr id="6" name="Footer Placeholder 5"/>
          <p:cNvSpPr>
            <a:spLocks noGrp="1"/>
          </p:cNvSpPr>
          <p:nvPr>
            <p:ph type="ftr" sz="quarter" idx="11"/>
          </p:nvPr>
        </p:nvSpPr>
        <p:spPr/>
        <p:txBody>
          <a:bodyPr/>
          <a:lstStyle/>
          <a:p>
            <a:endParaRPr lang="es-CO"/>
          </a:p>
        </p:txBody>
      </p:sp>
      <p:sp>
        <p:nvSpPr>
          <p:cNvPr id="7" name="Slide Number Placeholder 6"/>
          <p:cNvSpPr>
            <a:spLocks noGrp="1"/>
          </p:cNvSpPr>
          <p:nvPr>
            <p:ph type="sldNum" sz="quarter" idx="12"/>
          </p:nvPr>
        </p:nvSpPr>
        <p:spPr/>
        <p:txBody>
          <a:bodyPr/>
          <a:lstStyle/>
          <a:p>
            <a:fld id="{F9A8CFE0-EA6C-42C8-84A2-F0D63FF65761}" type="slidenum">
              <a:rPr lang="es-CO" smtClean="0"/>
              <a:t>‹Nº›</a:t>
            </a:fld>
            <a:endParaRPr lang="es-CO"/>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679576" y="228600"/>
            <a:ext cx="5711824" cy="895350"/>
          </a:xfrm>
        </p:spPr>
        <p:txBody>
          <a:bodyPr anchor="b"/>
          <a:lstStyle>
            <a:lvl1pPr algn="ctr">
              <a:lnSpc>
                <a:spcPct val="100000"/>
              </a:lnSpc>
              <a:defRPr sz="2800" b="0"/>
            </a:lvl1pPr>
          </a:lstStyle>
          <a:p>
            <a:r>
              <a:rPr lang="es-ES" smtClean="0"/>
              <a:t>Haga clic para modificar el estilo de título del patrón</a:t>
            </a:r>
            <a:endParaRPr lang="en-US" dirty="0"/>
          </a:p>
        </p:txBody>
      </p:sp>
      <p:sp>
        <p:nvSpPr>
          <p:cNvPr id="3" name="Picture Placeholder 2"/>
          <p:cNvSpPr>
            <a:spLocks noGrp="1"/>
          </p:cNvSpPr>
          <p:nvPr>
            <p:ph type="pic" idx="1"/>
          </p:nvPr>
        </p:nvSpPr>
        <p:spPr>
          <a:xfrm>
            <a:off x="1508126" y="1143000"/>
            <a:ext cx="6054724" cy="4541044"/>
          </a:xfrm>
          <a:ln w="76200">
            <a:solidFill>
              <a:schemeClr val="bg1"/>
            </a:solidFill>
          </a:ln>
          <a:effectLst>
            <a:outerShdw blurRad="88900" dist="50800" dir="5400000" algn="ctr" rotWithShape="0">
              <a:srgbClr val="000000">
                <a:alpha val="25000"/>
              </a:srgbClr>
            </a:outerShdw>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1679576" y="5810250"/>
            <a:ext cx="5711824" cy="5334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40D139CB-2E3F-4AC6-A693-A6BDE55041C6}" type="datetimeFigureOut">
              <a:rPr lang="es-CO" smtClean="0"/>
              <a:t>03/11/2014</a:t>
            </a:fld>
            <a:endParaRPr lang="es-CO"/>
          </a:p>
        </p:txBody>
      </p:sp>
      <p:sp>
        <p:nvSpPr>
          <p:cNvPr id="6" name="Footer Placeholder 5"/>
          <p:cNvSpPr>
            <a:spLocks noGrp="1"/>
          </p:cNvSpPr>
          <p:nvPr>
            <p:ph type="ftr" sz="quarter" idx="11"/>
          </p:nvPr>
        </p:nvSpPr>
        <p:spPr/>
        <p:txBody>
          <a:bodyPr/>
          <a:lstStyle/>
          <a:p>
            <a:endParaRPr lang="es-CO"/>
          </a:p>
        </p:txBody>
      </p:sp>
      <p:sp>
        <p:nvSpPr>
          <p:cNvPr id="7" name="Slide Number Placeholder 6"/>
          <p:cNvSpPr>
            <a:spLocks noGrp="1"/>
          </p:cNvSpPr>
          <p:nvPr>
            <p:ph type="sldNum" sz="quarter" idx="12"/>
          </p:nvPr>
        </p:nvSpPr>
        <p:spPr/>
        <p:txBody>
          <a:bodyPr/>
          <a:lstStyle/>
          <a:p>
            <a:fld id="{F9A8CFE0-EA6C-42C8-84A2-F0D63FF65761}" type="slidenum">
              <a:rPr lang="es-CO" smtClean="0"/>
              <a:t>‹Nº›</a:t>
            </a:fld>
            <a:endParaRPr lang="es-CO"/>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0"/>
            <a:ext cx="8229600" cy="1600200"/>
          </a:xfrm>
          <a:prstGeom prst="rect">
            <a:avLst/>
          </a:prstGeom>
        </p:spPr>
        <p:txBody>
          <a:bodyPr vert="horz" lIns="91440" tIns="45720" rIns="91440" bIns="45720" rtlCol="0" anchor="b">
            <a:no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smtClean="0"/>
          </a:p>
        </p:txBody>
      </p:sp>
      <p:sp>
        <p:nvSpPr>
          <p:cNvPr id="4" name="Date Placeholder 3"/>
          <p:cNvSpPr>
            <a:spLocks noGrp="1"/>
          </p:cNvSpPr>
          <p:nvPr>
            <p:ph type="dt" sz="half" idx="2"/>
          </p:nvPr>
        </p:nvSpPr>
        <p:spPr>
          <a:xfrm>
            <a:off x="6363347" y="6356350"/>
            <a:ext cx="2085975" cy="365125"/>
          </a:xfrm>
          <a:prstGeom prst="rect">
            <a:avLst/>
          </a:prstGeom>
        </p:spPr>
        <p:txBody>
          <a:bodyPr vert="horz" lIns="91440" tIns="45720" rIns="45720" bIns="45720" rtlCol="0" anchor="ctr"/>
          <a:lstStyle>
            <a:lvl1pPr algn="r">
              <a:defRPr sz="1200">
                <a:solidFill>
                  <a:schemeClr val="tx1">
                    <a:lumMod val="65000"/>
                    <a:lumOff val="35000"/>
                  </a:schemeClr>
                </a:solidFill>
                <a:latin typeface="Century Gothic" pitchFamily="34" charset="0"/>
              </a:defRPr>
            </a:lvl1pPr>
          </a:lstStyle>
          <a:p>
            <a:fld id="{40D139CB-2E3F-4AC6-A693-A6BDE55041C6}" type="datetimeFigureOut">
              <a:rPr lang="es-CO" smtClean="0"/>
              <a:t>03/11/2014</a:t>
            </a:fld>
            <a:endParaRPr lang="es-CO"/>
          </a:p>
        </p:txBody>
      </p:sp>
      <p:sp>
        <p:nvSpPr>
          <p:cNvPr id="5" name="Footer Placeholder 4"/>
          <p:cNvSpPr>
            <a:spLocks noGrp="1"/>
          </p:cNvSpPr>
          <p:nvPr>
            <p:ph type="ftr" sz="quarter" idx="3"/>
          </p:nvPr>
        </p:nvSpPr>
        <p:spPr>
          <a:xfrm>
            <a:off x="659165" y="6356350"/>
            <a:ext cx="2847975" cy="365125"/>
          </a:xfrm>
          <a:prstGeom prst="rect">
            <a:avLst/>
          </a:prstGeom>
        </p:spPr>
        <p:txBody>
          <a:bodyPr vert="horz" lIns="45720" tIns="45720" rIns="91440" bIns="45720" rtlCol="0" anchor="ctr"/>
          <a:lstStyle>
            <a:lvl1pPr algn="l">
              <a:defRPr sz="1200">
                <a:solidFill>
                  <a:schemeClr val="tx1">
                    <a:lumMod val="65000"/>
                    <a:lumOff val="35000"/>
                  </a:schemeClr>
                </a:solidFill>
                <a:latin typeface="Century Gothic" pitchFamily="34" charset="0"/>
              </a:defRPr>
            </a:lvl1pPr>
          </a:lstStyle>
          <a:p>
            <a:endParaRPr lang="es-CO"/>
          </a:p>
        </p:txBody>
      </p:sp>
      <p:sp>
        <p:nvSpPr>
          <p:cNvPr id="6" name="Slide Number Placeholder 5"/>
          <p:cNvSpPr>
            <a:spLocks noGrp="1"/>
          </p:cNvSpPr>
          <p:nvPr>
            <p:ph type="sldNum" sz="quarter" idx="4"/>
          </p:nvPr>
        </p:nvSpPr>
        <p:spPr>
          <a:xfrm>
            <a:off x="8543278" y="6356350"/>
            <a:ext cx="561975" cy="365125"/>
          </a:xfrm>
          <a:prstGeom prst="rect">
            <a:avLst/>
          </a:prstGeom>
        </p:spPr>
        <p:txBody>
          <a:bodyPr vert="horz" lIns="27432" tIns="45720" rIns="45720" bIns="45720" rtlCol="0" anchor="ctr"/>
          <a:lstStyle>
            <a:lvl1pPr algn="l">
              <a:defRPr sz="1200">
                <a:solidFill>
                  <a:schemeClr val="tx1">
                    <a:lumMod val="65000"/>
                    <a:lumOff val="35000"/>
                  </a:schemeClr>
                </a:solidFill>
                <a:latin typeface="Century Gothic" pitchFamily="34" charset="0"/>
              </a:defRPr>
            </a:lvl1pPr>
          </a:lstStyle>
          <a:p>
            <a:fld id="{F9A8CFE0-EA6C-42C8-84A2-F0D63FF65761}" type="slidenum">
              <a:rPr lang="es-CO" smtClean="0"/>
              <a:t>‹Nº›</a:t>
            </a:fld>
            <a:endParaRPr lang="es-CO"/>
          </a:p>
        </p:txBody>
      </p:sp>
      <p:sp>
        <p:nvSpPr>
          <p:cNvPr id="7" name="Oval 6"/>
          <p:cNvSpPr/>
          <p:nvPr/>
        </p:nvSpPr>
        <p:spPr>
          <a:xfrm>
            <a:off x="8457760"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8" name="Oval 7"/>
          <p:cNvSpPr/>
          <p:nvPr/>
        </p:nvSpPr>
        <p:spPr>
          <a:xfrm>
            <a:off x="569119"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lnSpc>
          <a:spcPts val="5800"/>
        </a:lnSpc>
        <a:spcBef>
          <a:spcPct val="0"/>
        </a:spcBef>
        <a:buNone/>
        <a:defRPr sz="5400" kern="1200">
          <a:solidFill>
            <a:schemeClr val="tx2"/>
          </a:solidFill>
          <a:effectLst>
            <a:outerShdw blurRad="63500" dist="38100" dir="5400000" algn="t" rotWithShape="0">
              <a:prstClr val="black">
                <a:alpha val="25000"/>
              </a:prstClr>
            </a:outerShdw>
          </a:effectLst>
          <a:latin typeface="+mn-lt"/>
          <a:ea typeface="+mj-ea"/>
          <a:cs typeface="+mj-cs"/>
        </a:defRPr>
      </a:lvl1pPr>
    </p:titleStyle>
    <p:bodyStyle>
      <a:lvl1pPr marL="342900" indent="-342900" algn="l" defTabSz="914400" rtl="0" eaLnBrk="1" latinLnBrk="0" hangingPunct="1">
        <a:spcBef>
          <a:spcPct val="20000"/>
        </a:spcBef>
        <a:buFont typeface="Arial" pitchFamily="34" charset="0"/>
        <a:buChar char="•"/>
        <a:defRPr sz="2400" kern="1200">
          <a:solidFill>
            <a:schemeClr val="tx1">
              <a:lumMod val="50000"/>
              <a:lumOff val="50000"/>
            </a:schemeClr>
          </a:solidFill>
          <a:latin typeface="+mj-lt"/>
          <a:ea typeface="+mn-ea"/>
          <a:cs typeface="+mn-cs"/>
        </a:defRPr>
      </a:lvl1pPr>
      <a:lvl2pPr marL="742950" indent="-28575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3pPr>
      <a:lvl4pPr marL="16002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gi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image" Target="../media/image11.jpg"/><Relationship Id="rId1" Type="http://schemas.openxmlformats.org/officeDocument/2006/relationships/slideLayout" Target="../slideLayouts/slideLayout6.xml"/><Relationship Id="rId5" Type="http://schemas.openxmlformats.org/officeDocument/2006/relationships/image" Target="../media/image14.png"/><Relationship Id="rId4" Type="http://schemas.openxmlformats.org/officeDocument/2006/relationships/image" Target="../media/image13.jpg"/></Relationships>
</file>

<file path=ppt/slides/_rels/slide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476672"/>
            <a:ext cx="4474840" cy="5688632"/>
          </a:xfrm>
        </p:spPr>
        <p:txBody>
          <a:bodyPr numCol="1"/>
          <a:lstStyle/>
          <a:p>
            <a:pPr>
              <a:lnSpc>
                <a:spcPct val="100000"/>
              </a:lnSpc>
            </a:pPr>
            <a:r>
              <a:rPr lang="es-CO" sz="3200" b="1" dirty="0">
                <a:solidFill>
                  <a:schemeClr val="tx1"/>
                </a:solidFill>
                <a:effectLst>
                  <a:outerShdw blurRad="38100" dist="38100" dir="2700000" algn="tl">
                    <a:srgbClr val="000000">
                      <a:alpha val="43137"/>
                    </a:srgbClr>
                  </a:outerShdw>
                </a:effectLst>
              </a:rPr>
              <a:t>EL DERECHO AL MATRIMONIO ENTRE HOMOSEXUALES  EN EXTENSIÓN AL DERECHO A LA IGUALDAD.  ¿ES UN DERECHO HUMANO INTERNACIONAL RECONOCIDO EN COLOMBIA?</a:t>
            </a:r>
          </a:p>
        </p:txBody>
      </p:sp>
      <p:pic>
        <p:nvPicPr>
          <p:cNvPr id="3" name="2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20072" y="1412776"/>
            <a:ext cx="3384376" cy="4191000"/>
          </a:xfrm>
          <a:prstGeom prst="rect">
            <a:avLst/>
          </a:prstGeom>
          <a:ln w="127000" cap="sq">
            <a:solidFill>
              <a:srgbClr val="000000"/>
            </a:solidFill>
            <a:miter lim="800000"/>
          </a:ln>
          <a:effectLst>
            <a:outerShdw blurRad="57150" dist="50800" dir="2700000" algn="tl" rotWithShape="0">
              <a:srgbClr val="000000">
                <a:alpha val="40000"/>
              </a:srgbClr>
            </a:outerShdw>
          </a:effectLst>
        </p:spPr>
      </p:pic>
    </p:spTree>
    <p:extLst>
      <p:ext uri="{BB962C8B-B14F-4D97-AF65-F5344CB8AC3E}">
        <p14:creationId xmlns:p14="http://schemas.microsoft.com/office/powerpoint/2010/main" val="190400592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354162"/>
          </a:xfrm>
        </p:spPr>
        <p:txBody>
          <a:bodyPr/>
          <a:lstStyle/>
          <a:p>
            <a:pPr>
              <a:lnSpc>
                <a:spcPct val="100000"/>
              </a:lnSpc>
            </a:pPr>
            <a:r>
              <a:rPr lang="es-CO" sz="3600" b="1" dirty="0" smtClean="0">
                <a:solidFill>
                  <a:schemeClr val="tx2">
                    <a:lumMod val="75000"/>
                  </a:schemeClr>
                </a:solidFill>
              </a:rPr>
              <a:t>NORMATIVIDAD INTERNACIONAL</a:t>
            </a:r>
            <a:endParaRPr lang="es-CO" sz="3600" b="1" dirty="0">
              <a:solidFill>
                <a:schemeClr val="tx2">
                  <a:lumMod val="75000"/>
                </a:schemeClr>
              </a:solidFill>
            </a:endParaRPr>
          </a:p>
        </p:txBody>
      </p:sp>
      <p:sp>
        <p:nvSpPr>
          <p:cNvPr id="3" name="2 Marcador de contenido"/>
          <p:cNvSpPr>
            <a:spLocks noGrp="1"/>
          </p:cNvSpPr>
          <p:nvPr>
            <p:ph idx="1"/>
          </p:nvPr>
        </p:nvSpPr>
        <p:spPr>
          <a:xfrm>
            <a:off x="457200" y="1700808"/>
            <a:ext cx="8229600" cy="4425355"/>
          </a:xfrm>
        </p:spPr>
        <p:txBody>
          <a:bodyPr>
            <a:normAutofit/>
          </a:bodyPr>
          <a:lstStyle/>
          <a:p>
            <a:r>
              <a:rPr lang="es-CO" sz="2200" b="1" dirty="0" smtClean="0">
                <a:solidFill>
                  <a:schemeClr val="tx1"/>
                </a:solidFill>
              </a:rPr>
              <a:t>los derechos a homosexuales en 1994 cuando las naciones unidas: penaliza el comportamiento homofóbico, donde vulneran sus derechos y libertades</a:t>
            </a:r>
          </a:p>
          <a:p>
            <a:r>
              <a:rPr lang="es-CO" sz="2200" b="1" dirty="0" smtClean="0">
                <a:solidFill>
                  <a:schemeClr val="tx1"/>
                </a:solidFill>
              </a:rPr>
              <a:t>Año 2000 unión europea: carta de derechos fundamentales</a:t>
            </a:r>
          </a:p>
          <a:p>
            <a:r>
              <a:rPr lang="es-CO" sz="2200" b="1" dirty="0" smtClean="0">
                <a:solidFill>
                  <a:schemeClr val="tx1"/>
                </a:solidFill>
              </a:rPr>
              <a:t>Unión Europea. (2000- 2003). Resolución sobre la igualdad de derechos homosexuales y las lesbianas en la Comunidad Europea. Resolución A0028/94. Holanda- Bélgica.</a:t>
            </a:r>
          </a:p>
          <a:p>
            <a:r>
              <a:rPr lang="es-CO" sz="2200" b="1" dirty="0" smtClean="0">
                <a:solidFill>
                  <a:schemeClr val="tx1"/>
                </a:solidFill>
              </a:rPr>
              <a:t>año 2008 la homosexualidad es  considerada ilegal en 77 países (pena de muerte en 7)</a:t>
            </a:r>
          </a:p>
          <a:p>
            <a:endParaRPr lang="es-CO" dirty="0"/>
          </a:p>
        </p:txBody>
      </p:sp>
    </p:spTree>
    <p:extLst>
      <p:ext uri="{BB962C8B-B14F-4D97-AF65-F5344CB8AC3E}">
        <p14:creationId xmlns:p14="http://schemas.microsoft.com/office/powerpoint/2010/main" val="2697905570"/>
      </p:ext>
    </p:extLst>
  </p:cSld>
  <p:clrMapOvr>
    <a:masterClrMapping/>
  </p:clrMapOvr>
  <p:transition spd="slow">
    <p:randomBar dir="vert"/>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CO"/>
          </a:p>
        </p:txBody>
      </p:sp>
      <p:pic>
        <p:nvPicPr>
          <p:cNvPr id="11267" name="Picture 3" descr="C:\Users\USUARIO\Pictures\mapa.gif"/>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23528" y="332656"/>
            <a:ext cx="8244408" cy="60659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39372776"/>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Rectángulo"/>
          <p:cNvSpPr/>
          <p:nvPr/>
        </p:nvSpPr>
        <p:spPr>
          <a:xfrm>
            <a:off x="539551" y="332656"/>
            <a:ext cx="3631045" cy="5262979"/>
          </a:xfrm>
          <a:prstGeom prst="rect">
            <a:avLst/>
          </a:prstGeom>
        </p:spPr>
        <p:txBody>
          <a:bodyPr wrap="square">
            <a:spAutoFit/>
          </a:bodyPr>
          <a:lstStyle/>
          <a:p>
            <a:pPr lvl="0"/>
            <a:r>
              <a:rPr lang="es-CO" sz="2800" b="1" dirty="0"/>
              <a:t>Basados en la Convención Americana y articulo VI de la declaración americana de los derechos y deberes del hombre cada estado debe proteger la institución de la familia sin importar como se encuentra conformada  está.</a:t>
            </a: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20983095">
            <a:off x="4309827" y="1503595"/>
            <a:ext cx="4476184" cy="30833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7778513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O" b="1" dirty="0" smtClean="0">
                <a:solidFill>
                  <a:schemeClr val="tx2">
                    <a:lumMod val="75000"/>
                  </a:schemeClr>
                </a:solidFill>
              </a:rPr>
              <a:t>ENTREVISTAS </a:t>
            </a:r>
            <a:endParaRPr lang="es-CO" b="1" dirty="0">
              <a:solidFill>
                <a:schemeClr val="tx2">
                  <a:lumMod val="75000"/>
                </a:schemeClr>
              </a:solidFill>
            </a:endParaRPr>
          </a:p>
        </p:txBody>
      </p:sp>
      <p:sp>
        <p:nvSpPr>
          <p:cNvPr id="3" name="2 Marcador de contenido"/>
          <p:cNvSpPr>
            <a:spLocks noGrp="1"/>
          </p:cNvSpPr>
          <p:nvPr>
            <p:ph idx="1"/>
          </p:nvPr>
        </p:nvSpPr>
        <p:spPr>
          <a:xfrm>
            <a:off x="457200" y="1988840"/>
            <a:ext cx="8229600" cy="4137323"/>
          </a:xfrm>
        </p:spPr>
        <p:txBody>
          <a:bodyPr/>
          <a:lstStyle/>
          <a:p>
            <a:r>
              <a:rPr lang="es-CO" dirty="0" smtClean="0">
                <a:solidFill>
                  <a:schemeClr val="tx1"/>
                </a:solidFill>
              </a:rPr>
              <a:t>Jorge Martínez Toro</a:t>
            </a:r>
          </a:p>
          <a:p>
            <a:pPr marL="0" indent="0">
              <a:buNone/>
            </a:pPr>
            <a:r>
              <a:rPr lang="es-CO" dirty="0">
                <a:solidFill>
                  <a:schemeClr val="tx1"/>
                </a:solidFill>
              </a:rPr>
              <a:t>    Sacerdote</a:t>
            </a:r>
          </a:p>
          <a:p>
            <a:r>
              <a:rPr lang="es-CO" dirty="0" smtClean="0">
                <a:solidFill>
                  <a:schemeClr val="tx1"/>
                </a:solidFill>
              </a:rPr>
              <a:t>Diana M. Galeano Bedoya</a:t>
            </a:r>
          </a:p>
          <a:p>
            <a:pPr marL="0" indent="0">
              <a:buNone/>
            </a:pPr>
            <a:r>
              <a:rPr lang="es-CO" dirty="0" smtClean="0">
                <a:solidFill>
                  <a:schemeClr val="tx1"/>
                </a:solidFill>
              </a:rPr>
              <a:t>    Socióloga</a:t>
            </a:r>
            <a:endParaRPr lang="es-CO" dirty="0" smtClean="0">
              <a:solidFill>
                <a:schemeClr val="tx1"/>
              </a:solidFill>
            </a:endParaRPr>
          </a:p>
          <a:p>
            <a:r>
              <a:rPr lang="es-CO" dirty="0" smtClean="0">
                <a:solidFill>
                  <a:schemeClr val="tx1"/>
                </a:solidFill>
              </a:rPr>
              <a:t>Dr</a:t>
            </a:r>
            <a:r>
              <a:rPr lang="es-CO" dirty="0" smtClean="0">
                <a:solidFill>
                  <a:schemeClr val="tx1"/>
                </a:solidFill>
              </a:rPr>
              <a:t>. Mario Echeverría Esquivel</a:t>
            </a:r>
          </a:p>
          <a:p>
            <a:pPr marL="0" indent="0">
              <a:buNone/>
            </a:pPr>
            <a:r>
              <a:rPr lang="es-CO" dirty="0">
                <a:solidFill>
                  <a:schemeClr val="tx1"/>
                </a:solidFill>
              </a:rPr>
              <a:t> </a:t>
            </a:r>
            <a:r>
              <a:rPr lang="es-CO" dirty="0" smtClean="0">
                <a:solidFill>
                  <a:schemeClr val="tx1"/>
                </a:solidFill>
              </a:rPr>
              <a:t>   Juez de Familia  </a:t>
            </a:r>
          </a:p>
          <a:p>
            <a:r>
              <a:rPr lang="es-CO" dirty="0" smtClean="0">
                <a:solidFill>
                  <a:schemeClr val="tx1"/>
                </a:solidFill>
              </a:rPr>
              <a:t>Javier  </a:t>
            </a:r>
            <a:r>
              <a:rPr lang="es-CO" dirty="0" smtClean="0">
                <a:solidFill>
                  <a:schemeClr val="tx1"/>
                </a:solidFill>
              </a:rPr>
              <a:t>Beltrán Romero</a:t>
            </a:r>
          </a:p>
          <a:p>
            <a:pPr marL="0" indent="0">
              <a:buNone/>
            </a:pPr>
            <a:r>
              <a:rPr lang="es-CO" dirty="0">
                <a:solidFill>
                  <a:schemeClr val="tx1"/>
                </a:solidFill>
              </a:rPr>
              <a:t> </a:t>
            </a:r>
            <a:r>
              <a:rPr lang="es-CO" dirty="0" smtClean="0">
                <a:solidFill>
                  <a:schemeClr val="tx1"/>
                </a:solidFill>
              </a:rPr>
              <a:t>   Miembro de la comunidad LGTBI</a:t>
            </a:r>
            <a:endParaRPr lang="es-CO" dirty="0">
              <a:solidFill>
                <a:schemeClr val="tx1"/>
              </a:solidFill>
            </a:endParaRPr>
          </a:p>
        </p:txBody>
      </p:sp>
      <p:pic>
        <p:nvPicPr>
          <p:cNvPr id="4" name="3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56176" y="1988840"/>
            <a:ext cx="2232248" cy="3314824"/>
          </a:xfrm>
          <a:prstGeom prst="rect">
            <a:avLst/>
          </a:prstGeom>
        </p:spPr>
      </p:pic>
    </p:spTree>
    <p:extLst>
      <p:ext uri="{BB962C8B-B14F-4D97-AF65-F5344CB8AC3E}">
        <p14:creationId xmlns:p14="http://schemas.microsoft.com/office/powerpoint/2010/main" val="123337515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O" dirty="0" smtClean="0">
                <a:solidFill>
                  <a:schemeClr val="tx2">
                    <a:lumMod val="75000"/>
                  </a:schemeClr>
                </a:solidFill>
              </a:rPr>
              <a:t>ANALISIS FINAL</a:t>
            </a:r>
            <a:endParaRPr lang="es-CO" dirty="0">
              <a:solidFill>
                <a:schemeClr val="tx2">
                  <a:lumMod val="75000"/>
                </a:schemeClr>
              </a:solidFill>
            </a:endParaRPr>
          </a:p>
        </p:txBody>
      </p:sp>
      <p:sp>
        <p:nvSpPr>
          <p:cNvPr id="3" name="2 Marcador de contenido"/>
          <p:cNvSpPr>
            <a:spLocks noGrp="1"/>
          </p:cNvSpPr>
          <p:nvPr>
            <p:ph idx="1"/>
          </p:nvPr>
        </p:nvSpPr>
        <p:spPr/>
        <p:txBody>
          <a:bodyPr>
            <a:normAutofit/>
          </a:bodyPr>
          <a:lstStyle/>
          <a:p>
            <a:pPr algn="just"/>
            <a:r>
              <a:rPr lang="es-CO" b="1" dirty="0" smtClean="0">
                <a:solidFill>
                  <a:schemeClr val="tx1"/>
                </a:solidFill>
              </a:rPr>
              <a:t>Para finalizar y apoyándonos en nuestro estudio, creemos que el matrimonio es un derecho fundamental y subjetivo a la persona y hasta el momento no encontramos un fundamento claro y acorde a derecho que demuestre el fin legítimo y justificado de la prohibición y mucho menos que este como impacto, provoque un daño mayor al beneficio que se tendría en favor de la comunidad LGTBI.</a:t>
            </a:r>
            <a:endParaRPr lang="es-CO" b="1" dirty="0">
              <a:solidFill>
                <a:schemeClr val="tx1"/>
              </a:solidFill>
            </a:endParaRPr>
          </a:p>
        </p:txBody>
      </p:sp>
    </p:spTree>
    <p:extLst>
      <p:ext uri="{BB962C8B-B14F-4D97-AF65-F5344CB8AC3E}">
        <p14:creationId xmlns:p14="http://schemas.microsoft.com/office/powerpoint/2010/main" val="92079580"/>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O" dirty="0" smtClean="0">
                <a:solidFill>
                  <a:schemeClr val="tx1"/>
                </a:solidFill>
              </a:rPr>
              <a:t>GRACIAS</a:t>
            </a:r>
            <a:endParaRPr lang="es-CO" dirty="0">
              <a:solidFill>
                <a:schemeClr val="tx1"/>
              </a:solidFill>
            </a:endParaRPr>
          </a:p>
        </p:txBody>
      </p:sp>
      <p:pic>
        <p:nvPicPr>
          <p:cNvPr id="3" name="2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19672" y="1681162"/>
            <a:ext cx="5976664" cy="3764062"/>
          </a:xfrm>
          <a:prstGeom prst="rect">
            <a:avLst/>
          </a:prstGeom>
        </p:spPr>
      </p:pic>
      <p:sp>
        <p:nvSpPr>
          <p:cNvPr id="4" name="3 CuadroTexto"/>
          <p:cNvSpPr txBox="1"/>
          <p:nvPr/>
        </p:nvSpPr>
        <p:spPr>
          <a:xfrm>
            <a:off x="539552" y="5589240"/>
            <a:ext cx="3744416" cy="923330"/>
          </a:xfrm>
          <a:prstGeom prst="rect">
            <a:avLst/>
          </a:prstGeom>
          <a:noFill/>
        </p:spPr>
        <p:txBody>
          <a:bodyPr wrap="square" rtlCol="0">
            <a:spAutoFit/>
          </a:bodyPr>
          <a:lstStyle/>
          <a:p>
            <a:r>
              <a:rPr lang="es-CO" dirty="0" smtClean="0"/>
              <a:t>Dayana M. Cabarcas Bermejo</a:t>
            </a:r>
          </a:p>
          <a:p>
            <a:r>
              <a:rPr lang="es-CO" dirty="0" smtClean="0"/>
              <a:t>Diana Rosa Montoya Correa</a:t>
            </a:r>
          </a:p>
          <a:p>
            <a:r>
              <a:rPr lang="es-CO" dirty="0" smtClean="0"/>
              <a:t>María Juliana Sierra Serpa</a:t>
            </a:r>
            <a:endParaRPr lang="es-CO" dirty="0"/>
          </a:p>
        </p:txBody>
      </p:sp>
      <p:pic>
        <p:nvPicPr>
          <p:cNvPr id="5" name="4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998404" y="1681162"/>
            <a:ext cx="1219200" cy="1024128"/>
          </a:xfrm>
          <a:prstGeom prst="rect">
            <a:avLst/>
          </a:prstGeom>
        </p:spPr>
      </p:pic>
      <p:pic>
        <p:nvPicPr>
          <p:cNvPr id="6" name="5 Imagen"/>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092280" y="476672"/>
            <a:ext cx="1434834" cy="1074740"/>
          </a:xfrm>
          <a:prstGeom prst="rect">
            <a:avLst/>
          </a:prstGeom>
        </p:spPr>
      </p:pic>
      <p:pic>
        <p:nvPicPr>
          <p:cNvPr id="205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55576" y="476672"/>
            <a:ext cx="1438275" cy="1073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8284821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211961" y="266700"/>
            <a:ext cx="4703440" cy="1290092"/>
          </a:xfrm>
        </p:spPr>
        <p:txBody>
          <a:bodyPr/>
          <a:lstStyle/>
          <a:p>
            <a:r>
              <a:rPr lang="es-CO" sz="6000" b="1" dirty="0" smtClean="0">
                <a:solidFill>
                  <a:schemeClr val="tx2">
                    <a:lumMod val="75000"/>
                  </a:schemeClr>
                </a:solidFill>
              </a:rPr>
              <a:t>OBJETIVO</a:t>
            </a:r>
            <a:endParaRPr lang="es-CO" sz="6000" b="1" dirty="0">
              <a:solidFill>
                <a:schemeClr val="tx2">
                  <a:lumMod val="75000"/>
                </a:schemeClr>
              </a:solidFill>
            </a:endParaRPr>
          </a:p>
        </p:txBody>
      </p:sp>
      <p:sp>
        <p:nvSpPr>
          <p:cNvPr id="3" name="2 Marcador de contenido"/>
          <p:cNvSpPr>
            <a:spLocks noGrp="1"/>
          </p:cNvSpPr>
          <p:nvPr>
            <p:ph idx="1"/>
          </p:nvPr>
        </p:nvSpPr>
        <p:spPr/>
        <p:txBody>
          <a:bodyPr>
            <a:normAutofit/>
          </a:bodyPr>
          <a:lstStyle/>
          <a:p>
            <a:endParaRPr lang="es-CO" dirty="0" smtClean="0">
              <a:solidFill>
                <a:schemeClr val="tx1"/>
              </a:solidFill>
            </a:endParaRPr>
          </a:p>
          <a:p>
            <a:endParaRPr lang="es-CO" dirty="0"/>
          </a:p>
        </p:txBody>
      </p:sp>
      <p:sp>
        <p:nvSpPr>
          <p:cNvPr id="5" name="4 Marcador de texto"/>
          <p:cNvSpPr>
            <a:spLocks noGrp="1"/>
          </p:cNvSpPr>
          <p:nvPr>
            <p:ph type="body" sz="half" idx="2"/>
          </p:nvPr>
        </p:nvSpPr>
        <p:spPr>
          <a:xfrm>
            <a:off x="3923928" y="1700808"/>
            <a:ext cx="4991473" cy="4425355"/>
          </a:xfrm>
        </p:spPr>
        <p:txBody>
          <a:bodyPr>
            <a:normAutofit/>
          </a:bodyPr>
          <a:lstStyle/>
          <a:p>
            <a:pPr algn="just"/>
            <a:r>
              <a:rPr lang="es-CO" sz="2000" b="1" dirty="0">
                <a:solidFill>
                  <a:schemeClr val="tx1"/>
                </a:solidFill>
              </a:rPr>
              <a:t>Analizar la eficacia  y evolución normativa que ha tenido el derecho internacional en Colombia, encaminados al estudio del derecho a la igualdad frente al matrimonio entre parejas del mismo sexo.</a:t>
            </a:r>
          </a:p>
          <a:p>
            <a:pPr algn="just"/>
            <a:endParaRPr lang="es-CO" sz="2000" b="1" dirty="0">
              <a:solidFill>
                <a:schemeClr val="tx1"/>
              </a:solidFill>
            </a:endParaRPr>
          </a:p>
        </p:txBody>
      </p:sp>
      <p:pic>
        <p:nvPicPr>
          <p:cNvPr id="6" name="5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9552" y="1181831"/>
            <a:ext cx="2931652" cy="405001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286506364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Elipse"/>
          <p:cNvSpPr/>
          <p:nvPr/>
        </p:nvSpPr>
        <p:spPr>
          <a:xfrm>
            <a:off x="683568" y="32436"/>
            <a:ext cx="7704856" cy="5760640"/>
          </a:xfrm>
          <a:prstGeom prst="ellipse">
            <a:avLst/>
          </a:prstGeom>
          <a:solidFill>
            <a:schemeClr val="bg2"/>
          </a:solidFill>
          <a:ln/>
          <a:effectLst>
            <a:softEdge rad="63500"/>
          </a:effectLst>
        </p:spPr>
        <p:style>
          <a:lnRef idx="2">
            <a:schemeClr val="accent1"/>
          </a:lnRef>
          <a:fillRef idx="1">
            <a:schemeClr val="lt1"/>
          </a:fillRef>
          <a:effectRef idx="0">
            <a:schemeClr val="accent1"/>
          </a:effectRef>
          <a:fontRef idx="minor">
            <a:schemeClr val="dk1"/>
          </a:fontRef>
        </p:style>
        <p:txBody>
          <a:bodyPr rtlCol="0" anchor="ctr"/>
          <a:lstStyle/>
          <a:p>
            <a:pPr algn="ctr"/>
            <a:endParaRPr lang="es-CO"/>
          </a:p>
        </p:txBody>
      </p:sp>
      <p:sp>
        <p:nvSpPr>
          <p:cNvPr id="3" name="2 Subtítulo"/>
          <p:cNvSpPr>
            <a:spLocks noGrp="1"/>
          </p:cNvSpPr>
          <p:nvPr>
            <p:ph type="subTitle" idx="1"/>
          </p:nvPr>
        </p:nvSpPr>
        <p:spPr>
          <a:xfrm>
            <a:off x="1335596" y="1052736"/>
            <a:ext cx="6400800" cy="4248472"/>
          </a:xfrm>
          <a:noFill/>
        </p:spPr>
        <p:txBody>
          <a:bodyPr>
            <a:normAutofit lnSpcReduction="10000"/>
          </a:bodyPr>
          <a:lstStyle/>
          <a:p>
            <a:r>
              <a:rPr lang="es-CO" dirty="0">
                <a:solidFill>
                  <a:schemeClr val="tx1"/>
                </a:solidFill>
              </a:rPr>
              <a:t>I</a:t>
            </a:r>
            <a:r>
              <a:rPr lang="es-CO" dirty="0" smtClean="0">
                <a:solidFill>
                  <a:schemeClr val="tx1"/>
                </a:solidFill>
              </a:rPr>
              <a:t>ndagamos como los entes nacionales han venido reaccionando ante el desarrollo cultural y social del país, si se han acogido las ultimas reglamentaciones emitidas por organismos internacionales en materia de matrimonio igualitario como derecho humano.</a:t>
            </a:r>
          </a:p>
          <a:p>
            <a:r>
              <a:rPr lang="es-CO" dirty="0">
                <a:solidFill>
                  <a:schemeClr val="tx1"/>
                </a:solidFill>
              </a:rPr>
              <a:t>E</a:t>
            </a:r>
            <a:r>
              <a:rPr lang="es-CO" dirty="0" smtClean="0">
                <a:solidFill>
                  <a:schemeClr val="tx1"/>
                </a:solidFill>
              </a:rPr>
              <a:t>ficacia internacional de los derechos humanos en Colombia como mecanismo para la protección real y efectiva de los derechos para los homosexuales.</a:t>
            </a:r>
            <a:endParaRPr lang="es-CO" dirty="0">
              <a:solidFill>
                <a:schemeClr val="tx1"/>
              </a:solidFill>
            </a:endParaRPr>
          </a:p>
        </p:txBody>
      </p:sp>
      <p:pic>
        <p:nvPicPr>
          <p:cNvPr id="7170" name="Picture 2" descr="C:\Users\USUARIO\Pictures\igualdad.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5445224"/>
            <a:ext cx="4176464" cy="12668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20815174"/>
      </p:ext>
    </p:extLst>
  </p:cSld>
  <p:clrMapOvr>
    <a:masterClrMapping/>
  </p:clrMapOvr>
  <p:transition spd="slow">
    <p:push dir="u"/>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Almacenamiento de acceso secuencial"/>
          <p:cNvSpPr/>
          <p:nvPr/>
        </p:nvSpPr>
        <p:spPr>
          <a:xfrm>
            <a:off x="219855" y="1756645"/>
            <a:ext cx="8496944" cy="4843960"/>
          </a:xfrm>
          <a:prstGeom prst="flowChartMagneticTape">
            <a:avLst/>
          </a:prstGeom>
          <a:gradFill>
            <a:gsLst>
              <a:gs pos="0">
                <a:srgbClr val="FF3399"/>
              </a:gs>
              <a:gs pos="25000">
                <a:srgbClr val="FF6633"/>
              </a:gs>
              <a:gs pos="50000">
                <a:srgbClr val="FFFF00"/>
              </a:gs>
              <a:gs pos="75000">
                <a:srgbClr val="01A78F"/>
              </a:gs>
              <a:gs pos="100000">
                <a:srgbClr val="3366FF"/>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3" name="2 Pentágono"/>
          <p:cNvSpPr/>
          <p:nvPr/>
        </p:nvSpPr>
        <p:spPr>
          <a:xfrm>
            <a:off x="543891" y="332656"/>
            <a:ext cx="7848872" cy="1224136"/>
          </a:xfrm>
          <a:prstGeom prst="homePlate">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2" name="1 Título"/>
          <p:cNvSpPr>
            <a:spLocks noGrp="1"/>
          </p:cNvSpPr>
          <p:nvPr>
            <p:ph type="title"/>
          </p:nvPr>
        </p:nvSpPr>
        <p:spPr>
          <a:xfrm>
            <a:off x="219855" y="0"/>
            <a:ext cx="8229600" cy="5688632"/>
          </a:xfrm>
          <a:noFill/>
        </p:spPr>
        <p:txBody>
          <a:bodyPr>
            <a:normAutofit fontScale="90000"/>
          </a:bodyPr>
          <a:lstStyle/>
          <a:p>
            <a:pPr>
              <a:lnSpc>
                <a:spcPct val="100000"/>
              </a:lnSpc>
            </a:pPr>
            <a:r>
              <a:rPr lang="es-CO" sz="3300" b="1" dirty="0">
                <a:solidFill>
                  <a:schemeClr val="tx2">
                    <a:lumMod val="75000"/>
                  </a:schemeClr>
                </a:solidFill>
                <a:latin typeface="Baskerville Old Face" pitchFamily="18" charset="0"/>
              </a:rPr>
              <a:t>Derechos de minorías y aplicabilidad del derecho internacional humanitario </a:t>
            </a:r>
            <a:r>
              <a:rPr lang="es-CO" sz="3100" b="1" dirty="0">
                <a:solidFill>
                  <a:schemeClr val="tx2">
                    <a:lumMod val="75000"/>
                  </a:schemeClr>
                </a:solidFill>
              </a:rPr>
              <a:t/>
            </a:r>
            <a:br>
              <a:rPr lang="es-CO" sz="3100" b="1" dirty="0">
                <a:solidFill>
                  <a:schemeClr val="tx2">
                    <a:lumMod val="75000"/>
                  </a:schemeClr>
                </a:solidFill>
              </a:rPr>
            </a:br>
            <a:r>
              <a:rPr lang="es-CO" sz="3100" dirty="0" smtClean="0"/>
              <a:t/>
            </a:r>
            <a:br>
              <a:rPr lang="es-CO" sz="3100" dirty="0" smtClean="0"/>
            </a:br>
            <a:r>
              <a:rPr lang="es-CO" sz="3100" dirty="0" smtClean="0"/>
              <a:t/>
            </a:r>
            <a:br>
              <a:rPr lang="es-CO" sz="3100" dirty="0" smtClean="0"/>
            </a:br>
            <a:r>
              <a:rPr lang="es-CO" sz="3600" dirty="0" smtClean="0"/>
              <a:t/>
            </a:r>
            <a:br>
              <a:rPr lang="es-CO" sz="3600" dirty="0" smtClean="0"/>
            </a:br>
            <a:r>
              <a:rPr lang="es-CO" sz="3600" b="1" dirty="0" smtClean="0">
                <a:solidFill>
                  <a:schemeClr val="accent4">
                    <a:lumMod val="50000"/>
                  </a:schemeClr>
                </a:solidFill>
                <a:latin typeface="Arial" pitchFamily="34" charset="0"/>
                <a:ea typeface="BatangChe" pitchFamily="49" charset="-127"/>
                <a:cs typeface="Arial" pitchFamily="34" charset="0"/>
              </a:rPr>
              <a:t>Constitucionales: </a:t>
            </a:r>
            <a:r>
              <a:rPr lang="es-CO" sz="3600" b="1" dirty="0">
                <a:solidFill>
                  <a:schemeClr val="accent4">
                    <a:lumMod val="50000"/>
                  </a:schemeClr>
                </a:solidFill>
                <a:latin typeface="Arial" pitchFamily="34" charset="0"/>
                <a:ea typeface="BatangChe" pitchFamily="49" charset="-127"/>
                <a:cs typeface="Arial" pitchFamily="34" charset="0"/>
              </a:rPr>
              <a:t/>
            </a:r>
            <a:br>
              <a:rPr lang="es-CO" sz="3600" b="1" dirty="0">
                <a:solidFill>
                  <a:schemeClr val="accent4">
                    <a:lumMod val="50000"/>
                  </a:schemeClr>
                </a:solidFill>
                <a:latin typeface="Arial" pitchFamily="34" charset="0"/>
                <a:ea typeface="BatangChe" pitchFamily="49" charset="-127"/>
                <a:cs typeface="Arial" pitchFamily="34" charset="0"/>
              </a:rPr>
            </a:br>
            <a:r>
              <a:rPr lang="es-CO" sz="3600" b="1" dirty="0" smtClean="0">
                <a:solidFill>
                  <a:schemeClr val="accent4">
                    <a:lumMod val="50000"/>
                  </a:schemeClr>
                </a:solidFill>
                <a:latin typeface="Arial" pitchFamily="34" charset="0"/>
                <a:ea typeface="BatangChe" pitchFamily="49" charset="-127"/>
                <a:cs typeface="Arial" pitchFamily="34" charset="0"/>
              </a:rPr>
              <a:t> la igualdad, </a:t>
            </a:r>
            <a:br>
              <a:rPr lang="es-CO" sz="3600" b="1" dirty="0" smtClean="0">
                <a:solidFill>
                  <a:schemeClr val="accent4">
                    <a:lumMod val="50000"/>
                  </a:schemeClr>
                </a:solidFill>
                <a:latin typeface="Arial" pitchFamily="34" charset="0"/>
                <a:ea typeface="BatangChe" pitchFamily="49" charset="-127"/>
                <a:cs typeface="Arial" pitchFamily="34" charset="0"/>
              </a:rPr>
            </a:br>
            <a:r>
              <a:rPr lang="es-CO" sz="3600" b="1" dirty="0" smtClean="0">
                <a:solidFill>
                  <a:schemeClr val="accent4">
                    <a:lumMod val="50000"/>
                  </a:schemeClr>
                </a:solidFill>
                <a:latin typeface="Arial" pitchFamily="34" charset="0"/>
                <a:ea typeface="BatangChe" pitchFamily="49" charset="-127"/>
                <a:cs typeface="Arial" pitchFamily="34" charset="0"/>
              </a:rPr>
              <a:t>libre desarrollo de la personalidad, reconocimiento de personalidad jurídica, </a:t>
            </a:r>
            <a:br>
              <a:rPr lang="es-CO" sz="3600" b="1" dirty="0" smtClean="0">
                <a:solidFill>
                  <a:schemeClr val="accent4">
                    <a:lumMod val="50000"/>
                  </a:schemeClr>
                </a:solidFill>
                <a:latin typeface="Arial" pitchFamily="34" charset="0"/>
                <a:ea typeface="BatangChe" pitchFamily="49" charset="-127"/>
                <a:cs typeface="Arial" pitchFamily="34" charset="0"/>
              </a:rPr>
            </a:br>
            <a:r>
              <a:rPr lang="es-CO" sz="3600" b="1" dirty="0" smtClean="0">
                <a:solidFill>
                  <a:schemeClr val="accent4">
                    <a:lumMod val="50000"/>
                  </a:schemeClr>
                </a:solidFill>
                <a:latin typeface="Arial" pitchFamily="34" charset="0"/>
                <a:ea typeface="BatangChe" pitchFamily="49" charset="-127"/>
                <a:cs typeface="Arial" pitchFamily="34" charset="0"/>
              </a:rPr>
              <a:t>derecho de conformar una familia y</a:t>
            </a:r>
            <a:br>
              <a:rPr lang="es-CO" sz="3600" b="1" dirty="0" smtClean="0">
                <a:solidFill>
                  <a:schemeClr val="accent4">
                    <a:lumMod val="50000"/>
                  </a:schemeClr>
                </a:solidFill>
                <a:latin typeface="Arial" pitchFamily="34" charset="0"/>
                <a:ea typeface="BatangChe" pitchFamily="49" charset="-127"/>
                <a:cs typeface="Arial" pitchFamily="34" charset="0"/>
              </a:rPr>
            </a:br>
            <a:r>
              <a:rPr lang="es-CO" sz="3600" b="1" dirty="0" smtClean="0">
                <a:solidFill>
                  <a:schemeClr val="accent4">
                    <a:lumMod val="50000"/>
                  </a:schemeClr>
                </a:solidFill>
                <a:latin typeface="Arial" pitchFamily="34" charset="0"/>
                <a:ea typeface="BatangChe" pitchFamily="49" charset="-127"/>
                <a:cs typeface="Arial" pitchFamily="34" charset="0"/>
              </a:rPr>
              <a:t> vida dignidad</a:t>
            </a:r>
            <a:endParaRPr lang="es-CO" sz="3600" b="1" dirty="0">
              <a:solidFill>
                <a:schemeClr val="accent4">
                  <a:lumMod val="50000"/>
                </a:schemeClr>
              </a:solidFill>
              <a:latin typeface="Arial" pitchFamily="34" charset="0"/>
              <a:ea typeface="BatangChe" pitchFamily="49" charset="-127"/>
              <a:cs typeface="Arial" pitchFamily="34" charset="0"/>
            </a:endParaRPr>
          </a:p>
        </p:txBody>
      </p:sp>
    </p:spTree>
    <p:extLst>
      <p:ext uri="{BB962C8B-B14F-4D97-AF65-F5344CB8AC3E}">
        <p14:creationId xmlns:p14="http://schemas.microsoft.com/office/powerpoint/2010/main" val="2737369991"/>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USUARIO\Pictures\colore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3999" cy="6857999"/>
          </a:xfrm>
          <a:prstGeom prst="rect">
            <a:avLst/>
          </a:prstGeom>
          <a:noFill/>
          <a:extLst>
            <a:ext uri="{909E8E84-426E-40DD-AFC4-6F175D3DCCD1}">
              <a14:hiddenFill xmlns:a14="http://schemas.microsoft.com/office/drawing/2010/main">
                <a:solidFill>
                  <a:srgbClr val="FFFFFF"/>
                </a:solidFill>
              </a14:hiddenFill>
            </a:ext>
          </a:extLst>
        </p:spPr>
      </p:pic>
      <p:sp>
        <p:nvSpPr>
          <p:cNvPr id="2" name="1 Título"/>
          <p:cNvSpPr>
            <a:spLocks noGrp="1"/>
          </p:cNvSpPr>
          <p:nvPr>
            <p:ph type="title"/>
          </p:nvPr>
        </p:nvSpPr>
        <p:spPr>
          <a:xfrm>
            <a:off x="457199" y="908720"/>
            <a:ext cx="8229600" cy="3528392"/>
          </a:xfrm>
        </p:spPr>
        <p:txBody>
          <a:bodyPr>
            <a:normAutofit fontScale="90000"/>
          </a:bodyPr>
          <a:lstStyle/>
          <a:p>
            <a:pPr algn="just">
              <a:lnSpc>
                <a:spcPct val="100000"/>
              </a:lnSpc>
            </a:pPr>
            <a:r>
              <a:rPr lang="es-CO" dirty="0" smtClean="0"/>
              <a:t/>
            </a:r>
            <a:br>
              <a:rPr lang="es-CO" dirty="0" smtClean="0"/>
            </a:br>
            <a:r>
              <a:rPr lang="es-CO" sz="2400" b="1" dirty="0">
                <a:solidFill>
                  <a:schemeClr val="tx1"/>
                </a:solidFill>
                <a:latin typeface="+mn-lt"/>
              </a:rPr>
              <a:t/>
            </a:r>
            <a:br>
              <a:rPr lang="es-CO" sz="2400" b="1" dirty="0">
                <a:solidFill>
                  <a:schemeClr val="tx1"/>
                </a:solidFill>
                <a:latin typeface="+mn-lt"/>
              </a:rPr>
            </a:br>
            <a:r>
              <a:rPr lang="es-CO" sz="3300" b="1" dirty="0" smtClean="0">
                <a:solidFill>
                  <a:schemeClr val="tx1"/>
                </a:solidFill>
                <a:latin typeface="+mn-lt"/>
              </a:rPr>
              <a:t>Los derechos humanos son derechos inherentes a todos, por el simple hecho de su condición humana sin distinción alguna.</a:t>
            </a:r>
            <a:br>
              <a:rPr lang="es-CO" sz="3300" b="1" dirty="0" smtClean="0">
                <a:solidFill>
                  <a:schemeClr val="tx1"/>
                </a:solidFill>
                <a:latin typeface="+mn-lt"/>
              </a:rPr>
            </a:br>
            <a:r>
              <a:rPr lang="es-CO" sz="3300" b="1" dirty="0" smtClean="0">
                <a:solidFill>
                  <a:schemeClr val="tx1"/>
                </a:solidFill>
                <a:latin typeface="+mn-lt"/>
              </a:rPr>
              <a:t>Con el positivismo jurídico la realidad es que solamente los países que suscriben los Pactos Internacionales de Derechos Humanos están obligados jurídicamente a su cumplimiento.</a:t>
            </a:r>
            <a:endParaRPr lang="es-CO" sz="3300" b="1" dirty="0">
              <a:solidFill>
                <a:schemeClr val="tx1"/>
              </a:solidFill>
              <a:latin typeface="+mn-lt"/>
            </a:endParaRPr>
          </a:p>
        </p:txBody>
      </p:sp>
    </p:spTree>
    <p:extLst>
      <p:ext uri="{BB962C8B-B14F-4D97-AF65-F5344CB8AC3E}">
        <p14:creationId xmlns:p14="http://schemas.microsoft.com/office/powerpoint/2010/main" val="682829796"/>
      </p:ext>
    </p:extLst>
  </p:cSld>
  <p:clrMapOvr>
    <a:masterClrMapping/>
  </p:clrMapOvr>
  <p:transition spd="slow">
    <p:push dir="u"/>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Explosión 2"/>
          <p:cNvSpPr/>
          <p:nvPr/>
        </p:nvSpPr>
        <p:spPr>
          <a:xfrm>
            <a:off x="35737" y="692696"/>
            <a:ext cx="9144000" cy="6165304"/>
          </a:xfrm>
          <a:prstGeom prst="irregularSeal2">
            <a:avLst/>
          </a:prstGeom>
          <a:ln/>
        </p:spPr>
        <p:style>
          <a:lnRef idx="1">
            <a:schemeClr val="accent4"/>
          </a:lnRef>
          <a:fillRef idx="2">
            <a:schemeClr val="accent4"/>
          </a:fillRef>
          <a:effectRef idx="1">
            <a:schemeClr val="accent4"/>
          </a:effectRef>
          <a:fontRef idx="minor">
            <a:schemeClr val="dk1"/>
          </a:fontRef>
        </p:style>
        <p:txBody>
          <a:bodyPr rtlCol="0" anchor="ctr"/>
          <a:lstStyle/>
          <a:p>
            <a:pPr algn="ctr"/>
            <a:endParaRPr lang="es-CO"/>
          </a:p>
        </p:txBody>
      </p:sp>
      <p:sp>
        <p:nvSpPr>
          <p:cNvPr id="2" name="1 Título"/>
          <p:cNvSpPr>
            <a:spLocks noGrp="1"/>
          </p:cNvSpPr>
          <p:nvPr>
            <p:ph type="ctrTitle"/>
          </p:nvPr>
        </p:nvSpPr>
        <p:spPr>
          <a:xfrm>
            <a:off x="721537" y="692696"/>
            <a:ext cx="7772400" cy="2160240"/>
          </a:xfrm>
        </p:spPr>
        <p:txBody>
          <a:bodyPr/>
          <a:lstStyle/>
          <a:p>
            <a:r>
              <a:rPr lang="es-CO" sz="4800" b="1" dirty="0" smtClean="0">
                <a:solidFill>
                  <a:schemeClr val="accent4">
                    <a:lumMod val="75000"/>
                  </a:schemeClr>
                </a:solidFill>
                <a:latin typeface="Baskerville Old Face" pitchFamily="18" charset="0"/>
              </a:rPr>
              <a:t> El artículo 16  de la declaración de los derechos humanos </a:t>
            </a:r>
            <a:endParaRPr lang="es-CO" sz="4800" b="1" dirty="0">
              <a:solidFill>
                <a:schemeClr val="accent4">
                  <a:lumMod val="75000"/>
                </a:schemeClr>
              </a:solidFill>
              <a:latin typeface="Baskerville Old Face" pitchFamily="18" charset="0"/>
            </a:endParaRPr>
          </a:p>
        </p:txBody>
      </p:sp>
      <p:sp>
        <p:nvSpPr>
          <p:cNvPr id="3" name="2 Subtítulo"/>
          <p:cNvSpPr>
            <a:spLocks noGrp="1"/>
          </p:cNvSpPr>
          <p:nvPr>
            <p:ph type="subTitle" idx="1"/>
          </p:nvPr>
        </p:nvSpPr>
        <p:spPr>
          <a:xfrm>
            <a:off x="1259632" y="2996952"/>
            <a:ext cx="6400800" cy="1752600"/>
          </a:xfrm>
        </p:spPr>
        <p:txBody>
          <a:bodyPr>
            <a:normAutofit lnSpcReduction="10000"/>
          </a:bodyPr>
          <a:lstStyle/>
          <a:p>
            <a:r>
              <a:rPr lang="es-CO" dirty="0" smtClean="0">
                <a:solidFill>
                  <a:schemeClr val="accent4">
                    <a:lumMod val="75000"/>
                  </a:schemeClr>
                </a:solidFill>
              </a:rPr>
              <a:t>La Declaración Universal de Derechos Humanos no especifica que el matrimonio sea un derecho exclusivo entre un hombre y una mujer, sino para hombres y mujeres. </a:t>
            </a:r>
            <a:endParaRPr lang="es-CO" dirty="0">
              <a:solidFill>
                <a:schemeClr val="accent4">
                  <a:lumMod val="75000"/>
                </a:schemeClr>
              </a:solidFill>
            </a:endParaRPr>
          </a:p>
        </p:txBody>
      </p:sp>
      <p:pic>
        <p:nvPicPr>
          <p:cNvPr id="8194" name="Picture 2" descr="C:\Users\USUARIO\Pictures\pareja gey.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84168" y="4941169"/>
            <a:ext cx="3059832" cy="19046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57722403"/>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Pentágono"/>
          <p:cNvSpPr/>
          <p:nvPr/>
        </p:nvSpPr>
        <p:spPr>
          <a:xfrm>
            <a:off x="899592" y="692696"/>
            <a:ext cx="7344816" cy="916680"/>
          </a:xfrm>
          <a:prstGeom prst="homePlate">
            <a:avLst/>
          </a:prstGeom>
          <a:solidFill>
            <a:schemeClr val="bg2">
              <a:lumMod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2" name="1 Título"/>
          <p:cNvSpPr>
            <a:spLocks noGrp="1"/>
          </p:cNvSpPr>
          <p:nvPr>
            <p:ph type="ctrTitle"/>
          </p:nvPr>
        </p:nvSpPr>
        <p:spPr>
          <a:xfrm>
            <a:off x="685800" y="488031"/>
            <a:ext cx="7558608" cy="1121345"/>
          </a:xfrm>
        </p:spPr>
        <p:txBody>
          <a:bodyPr/>
          <a:lstStyle/>
          <a:p>
            <a:r>
              <a:rPr lang="es-CO" sz="4400" b="1" dirty="0" smtClean="0">
                <a:solidFill>
                  <a:schemeClr val="accent6">
                    <a:lumMod val="20000"/>
                    <a:lumOff val="80000"/>
                  </a:schemeClr>
                </a:solidFill>
              </a:rPr>
              <a:t>Antecedentes en Colombia</a:t>
            </a:r>
            <a:endParaRPr lang="es-CO" sz="4400" b="1" dirty="0">
              <a:solidFill>
                <a:schemeClr val="accent6">
                  <a:lumMod val="20000"/>
                  <a:lumOff val="80000"/>
                </a:schemeClr>
              </a:solidFill>
            </a:endParaRPr>
          </a:p>
        </p:txBody>
      </p:sp>
      <p:sp>
        <p:nvSpPr>
          <p:cNvPr id="3" name="2 Subtítulo"/>
          <p:cNvSpPr>
            <a:spLocks noGrp="1"/>
          </p:cNvSpPr>
          <p:nvPr>
            <p:ph type="subTitle" idx="1"/>
          </p:nvPr>
        </p:nvSpPr>
        <p:spPr>
          <a:xfrm>
            <a:off x="215516" y="2060848"/>
            <a:ext cx="8712968" cy="3024336"/>
          </a:xfrm>
        </p:spPr>
        <p:txBody>
          <a:bodyPr>
            <a:noAutofit/>
          </a:bodyPr>
          <a:lstStyle/>
          <a:p>
            <a:pPr marL="457200" indent="-457200" algn="l">
              <a:buFont typeface="Arial" pitchFamily="34" charset="0"/>
              <a:buChar char="•"/>
            </a:pPr>
            <a:r>
              <a:rPr lang="es-CO" sz="2800" b="1" dirty="0" smtClean="0">
                <a:solidFill>
                  <a:schemeClr val="tx1"/>
                </a:solidFill>
                <a:cs typeface="Aharoni" pitchFamily="2" charset="-79"/>
              </a:rPr>
              <a:t>La Corte Constitucional, en su sentencia        C-283 del 2011 </a:t>
            </a:r>
          </a:p>
          <a:p>
            <a:pPr marL="457200" indent="-457200" algn="l">
              <a:buFont typeface="Arial" pitchFamily="34" charset="0"/>
              <a:buChar char="•"/>
            </a:pPr>
            <a:r>
              <a:rPr lang="es-CO" sz="2800" b="1" dirty="0" smtClean="0">
                <a:solidFill>
                  <a:schemeClr val="tx1"/>
                </a:solidFill>
                <a:cs typeface="Aharoni" pitchFamily="2" charset="-79"/>
              </a:rPr>
              <a:t>La Corte Constitucional en sentencia              C- 577 de 2011</a:t>
            </a:r>
          </a:p>
          <a:p>
            <a:pPr marL="457200" indent="-457200" algn="l">
              <a:buFont typeface="Arial" pitchFamily="34" charset="0"/>
              <a:buChar char="•"/>
            </a:pPr>
            <a:r>
              <a:rPr lang="es-CO" sz="2800" b="1" dirty="0">
                <a:solidFill>
                  <a:schemeClr val="tx1"/>
                </a:solidFill>
                <a:cs typeface="Aharoni" pitchFamily="2" charset="-79"/>
              </a:rPr>
              <a:t>A</a:t>
            </a:r>
            <a:r>
              <a:rPr lang="es-CO" sz="2800" b="1" dirty="0" smtClean="0">
                <a:solidFill>
                  <a:schemeClr val="tx1"/>
                </a:solidFill>
                <a:cs typeface="Aharoni" pitchFamily="2" charset="-79"/>
              </a:rPr>
              <a:t>rtículo 42 de la Constitución Política Colombiana</a:t>
            </a:r>
            <a:endParaRPr lang="es-CO" sz="2800" b="1" dirty="0">
              <a:solidFill>
                <a:schemeClr val="tx1"/>
              </a:solidFill>
              <a:cs typeface="Aharoni" pitchFamily="2" charset="-79"/>
            </a:endParaRPr>
          </a:p>
        </p:txBody>
      </p:sp>
    </p:spTree>
    <p:extLst>
      <p:ext uri="{BB962C8B-B14F-4D97-AF65-F5344CB8AC3E}">
        <p14:creationId xmlns:p14="http://schemas.microsoft.com/office/powerpoint/2010/main" val="73080132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0"/>
            <a:ext cx="8229600" cy="1772816"/>
          </a:xfrm>
        </p:spPr>
        <p:txBody>
          <a:bodyPr>
            <a:normAutofit/>
          </a:bodyPr>
          <a:lstStyle/>
          <a:p>
            <a:pPr>
              <a:lnSpc>
                <a:spcPct val="100000"/>
              </a:lnSpc>
            </a:pPr>
            <a:r>
              <a:rPr lang="es-CO" sz="2800" b="1" dirty="0" smtClean="0">
                <a:solidFill>
                  <a:schemeClr val="tx2">
                    <a:lumMod val="75000"/>
                  </a:schemeClr>
                </a:solidFill>
              </a:rPr>
              <a:t>PROYECTO DE LEY PARA REGULAR EL MATRIMONIO ENTRE PAREJAS DEL MISMO SEXO </a:t>
            </a:r>
            <a:endParaRPr lang="es-CO" sz="2800" b="1" dirty="0">
              <a:solidFill>
                <a:schemeClr val="tx2">
                  <a:lumMod val="75000"/>
                </a:schemeClr>
              </a:solidFill>
            </a:endParaRPr>
          </a:p>
        </p:txBody>
      </p:sp>
      <p:sp>
        <p:nvSpPr>
          <p:cNvPr id="3" name="2 Marcador de contenido"/>
          <p:cNvSpPr>
            <a:spLocks noGrp="1"/>
          </p:cNvSpPr>
          <p:nvPr>
            <p:ph idx="1"/>
          </p:nvPr>
        </p:nvSpPr>
        <p:spPr>
          <a:xfrm>
            <a:off x="457200" y="1988840"/>
            <a:ext cx="8229600" cy="4137323"/>
          </a:xfrm>
        </p:spPr>
        <p:txBody>
          <a:bodyPr>
            <a:normAutofit/>
          </a:bodyPr>
          <a:lstStyle/>
          <a:p>
            <a:r>
              <a:rPr lang="es-CO" sz="2600" b="1" dirty="0" smtClean="0">
                <a:solidFill>
                  <a:schemeClr val="tx1">
                    <a:lumMod val="85000"/>
                    <a:lumOff val="15000"/>
                  </a:schemeClr>
                </a:solidFill>
              </a:rPr>
              <a:t>Sentencia C-577 de 2011 de la Corte Constitucional-congreso órgano competente</a:t>
            </a:r>
          </a:p>
          <a:p>
            <a:r>
              <a:rPr lang="es-CO" sz="2600" b="1" dirty="0" smtClean="0">
                <a:solidFill>
                  <a:schemeClr val="tx1">
                    <a:lumMod val="85000"/>
                    <a:lumOff val="15000"/>
                  </a:schemeClr>
                </a:solidFill>
              </a:rPr>
              <a:t>Proyecto de Ley No. 047 de 2012, acumulado con el proyecto de Ley No. 67 de 2012</a:t>
            </a:r>
          </a:p>
          <a:p>
            <a:r>
              <a:rPr lang="es-CO" sz="2600" b="1" dirty="0" smtClean="0">
                <a:solidFill>
                  <a:schemeClr val="tx1">
                    <a:lumMod val="85000"/>
                    <a:lumOff val="15000"/>
                  </a:schemeClr>
                </a:solidFill>
              </a:rPr>
              <a:t>El 24 de abril de 2013, el Senado hundió el proyecto de ley que aspiraba dar cumplimiento a la sentencia C-577 de (2011) de la Corte Constitucional</a:t>
            </a:r>
            <a:endParaRPr lang="es-CO" sz="2600" b="1" dirty="0">
              <a:solidFill>
                <a:schemeClr val="tx1">
                  <a:lumMod val="85000"/>
                  <a:lumOff val="15000"/>
                </a:schemeClr>
              </a:solidFill>
            </a:endParaRPr>
          </a:p>
        </p:txBody>
      </p:sp>
    </p:spTree>
    <p:extLst>
      <p:ext uri="{BB962C8B-B14F-4D97-AF65-F5344CB8AC3E}">
        <p14:creationId xmlns:p14="http://schemas.microsoft.com/office/powerpoint/2010/main" val="501468351"/>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O" dirty="0" smtClean="0">
                <a:solidFill>
                  <a:schemeClr val="tx2">
                    <a:lumMod val="75000"/>
                  </a:schemeClr>
                </a:solidFill>
              </a:rPr>
              <a:t>POSICION DEL ICBF</a:t>
            </a:r>
            <a:endParaRPr lang="es-CO" dirty="0">
              <a:solidFill>
                <a:schemeClr val="tx2">
                  <a:lumMod val="75000"/>
                </a:schemeClr>
              </a:solidFill>
            </a:endParaRPr>
          </a:p>
        </p:txBody>
      </p:sp>
      <p:sp>
        <p:nvSpPr>
          <p:cNvPr id="3" name="2 Marcador de contenido"/>
          <p:cNvSpPr>
            <a:spLocks noGrp="1"/>
          </p:cNvSpPr>
          <p:nvPr>
            <p:ph idx="1"/>
          </p:nvPr>
        </p:nvSpPr>
        <p:spPr/>
        <p:txBody>
          <a:bodyPr/>
          <a:lstStyle/>
          <a:p>
            <a:pPr marL="0" indent="0" algn="just">
              <a:buNone/>
            </a:pPr>
            <a:endParaRPr lang="es-CO" dirty="0" smtClean="0">
              <a:solidFill>
                <a:schemeClr val="tx1"/>
              </a:solidFill>
            </a:endParaRPr>
          </a:p>
          <a:p>
            <a:pPr marL="0" indent="0" algn="just">
              <a:buNone/>
            </a:pPr>
            <a:r>
              <a:rPr lang="es-CO" dirty="0" smtClean="0">
                <a:solidFill>
                  <a:schemeClr val="tx1"/>
                </a:solidFill>
              </a:rPr>
              <a:t>Según el </a:t>
            </a:r>
            <a:r>
              <a:rPr lang="es-CO" dirty="0">
                <a:solidFill>
                  <a:schemeClr val="tx1"/>
                </a:solidFill>
              </a:rPr>
              <a:t>Instituto Colombiano de bienestar familiar, las personas LGBT son idóneas para adoptar en forma individual </a:t>
            </a:r>
            <a:r>
              <a:rPr lang="es-CO" dirty="0" smtClean="0">
                <a:solidFill>
                  <a:schemeClr val="tx1"/>
                </a:solidFill>
              </a:rPr>
              <a:t>.</a:t>
            </a:r>
            <a:endParaRPr lang="es-CO" dirty="0">
              <a:solidFill>
                <a:schemeClr val="tx1"/>
              </a:solidFill>
            </a:endParaRPr>
          </a:p>
          <a:p>
            <a:endParaRPr lang="es-CO" dirty="0"/>
          </a:p>
        </p:txBody>
      </p:sp>
      <p:pic>
        <p:nvPicPr>
          <p:cNvPr id="4" name="3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03647" y="3284984"/>
            <a:ext cx="6120681" cy="3240360"/>
          </a:xfrm>
          <a:prstGeom prst="rect">
            <a:avLst/>
          </a:prstGeom>
        </p:spPr>
      </p:pic>
    </p:spTree>
    <p:extLst>
      <p:ext uri="{BB962C8B-B14F-4D97-AF65-F5344CB8AC3E}">
        <p14:creationId xmlns:p14="http://schemas.microsoft.com/office/powerpoint/2010/main" val="249906847"/>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jecutivo">
  <a:themeElements>
    <a:clrScheme name="Ejecutivo">
      <a:dk1>
        <a:sysClr val="windowText" lastClr="000000"/>
      </a:dk1>
      <a:lt1>
        <a:sysClr val="window" lastClr="FFFFFF"/>
      </a:lt1>
      <a:dk2>
        <a:srgbClr val="2F5897"/>
      </a:dk2>
      <a:lt2>
        <a:srgbClr val="E4E9EF"/>
      </a:lt2>
      <a:accent1>
        <a:srgbClr val="6076B4"/>
      </a:accent1>
      <a:accent2>
        <a:srgbClr val="9C5252"/>
      </a:accent2>
      <a:accent3>
        <a:srgbClr val="E68422"/>
      </a:accent3>
      <a:accent4>
        <a:srgbClr val="846648"/>
      </a:accent4>
      <a:accent5>
        <a:srgbClr val="63891F"/>
      </a:accent5>
      <a:accent6>
        <a:srgbClr val="758085"/>
      </a:accent6>
      <a:hlink>
        <a:srgbClr val="3399FF"/>
      </a:hlink>
      <a:folHlink>
        <a:srgbClr val="B2B2B2"/>
      </a:folHlink>
    </a:clrScheme>
    <a:fontScheme name="Ejecutivo">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Ejecutivo">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8575" cap="flat" cmpd="sng" algn="ctr">
          <a:solidFill>
            <a:schemeClr val="phClr"/>
          </a:solidFill>
          <a:prstDash val="solid"/>
        </a:ln>
        <a:ln w="508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50000">
              <a:schemeClr val="phClr">
                <a:tint val="80000"/>
                <a:satMod val="250000"/>
              </a:schemeClr>
            </a:gs>
            <a:gs pos="76000">
              <a:schemeClr val="phClr">
                <a:tint val="90000"/>
                <a:shade val="90000"/>
                <a:satMod val="200000"/>
              </a:schemeClr>
            </a:gs>
            <a:gs pos="92000">
              <a:schemeClr val="phClr">
                <a:tint val="90000"/>
                <a:shade val="70000"/>
                <a:satMod val="250000"/>
              </a:schemeClr>
            </a:gs>
          </a:gsLst>
          <a:path path="circle">
            <a:fillToRect l="50000" t="50000" r="50000" b="50000"/>
          </a:path>
        </a:gradFill>
        <a:blipFill>
          <a:blip xmlns:r="http://schemas.openxmlformats.org/officeDocument/2006/relationships" r:embed="rId1">
            <a:duotone>
              <a:schemeClr val="phClr">
                <a:tint val="95000"/>
              </a:schemeClr>
              <a:schemeClr val="phClr">
                <a:shade val="9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Adjacency</Template>
  <TotalTime>569</TotalTime>
  <Words>517</Words>
  <Application>Microsoft Office PowerPoint</Application>
  <PresentationFormat>Presentación en pantalla (4:3)</PresentationFormat>
  <Paragraphs>41</Paragraphs>
  <Slides>15</Slides>
  <Notes>0</Notes>
  <HiddenSlides>0</HiddenSlides>
  <MMClips>0</MMClips>
  <ScaleCrop>false</ScaleCrop>
  <HeadingPairs>
    <vt:vector size="4" baseType="variant">
      <vt:variant>
        <vt:lpstr>Tema</vt:lpstr>
      </vt:variant>
      <vt:variant>
        <vt:i4>1</vt:i4>
      </vt:variant>
      <vt:variant>
        <vt:lpstr>Títulos de diapositiva</vt:lpstr>
      </vt:variant>
      <vt:variant>
        <vt:i4>15</vt:i4>
      </vt:variant>
    </vt:vector>
  </HeadingPairs>
  <TitlesOfParts>
    <vt:vector size="16" baseType="lpstr">
      <vt:lpstr>Ejecutivo</vt:lpstr>
      <vt:lpstr>EL DERECHO AL MATRIMONIO ENTRE HOMOSEXUALES  EN EXTENSIÓN AL DERECHO A LA IGUALDAD.  ¿ES UN DERECHO HUMANO INTERNACIONAL RECONOCIDO EN COLOMBIA?</vt:lpstr>
      <vt:lpstr>OBJETIVO</vt:lpstr>
      <vt:lpstr>Presentación de PowerPoint</vt:lpstr>
      <vt:lpstr>Derechos de minorías y aplicabilidad del derecho internacional humanitario     Constitucionales:   la igualdad,  libre desarrollo de la personalidad, reconocimiento de personalidad jurídica,  derecho de conformar una familia y  vida dignidad</vt:lpstr>
      <vt:lpstr>  Los derechos humanos son derechos inherentes a todos, por el simple hecho de su condición humana sin distinción alguna. Con el positivismo jurídico la realidad es que solamente los países que suscriben los Pactos Internacionales de Derechos Humanos están obligados jurídicamente a su cumplimiento.</vt:lpstr>
      <vt:lpstr> El artículo 16  de la declaración de los derechos humanos </vt:lpstr>
      <vt:lpstr>Antecedentes en Colombia</vt:lpstr>
      <vt:lpstr>PROYECTO DE LEY PARA REGULAR EL MATRIMONIO ENTRE PAREJAS DEL MISMO SEXO </vt:lpstr>
      <vt:lpstr>POSICION DEL ICBF</vt:lpstr>
      <vt:lpstr>NORMATIVIDAD INTERNACIONAL</vt:lpstr>
      <vt:lpstr>Presentación de PowerPoint</vt:lpstr>
      <vt:lpstr>Presentación de PowerPoint</vt:lpstr>
      <vt:lpstr>ENTREVISTAS </vt:lpstr>
      <vt:lpstr>ANALISIS FINAL</vt:lpstr>
      <vt:lpstr>GRACIAS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USUARIO</dc:creator>
  <cp:lastModifiedBy>Usuario</cp:lastModifiedBy>
  <cp:revision>35</cp:revision>
  <dcterms:created xsi:type="dcterms:W3CDTF">2014-05-11T17:01:56Z</dcterms:created>
  <dcterms:modified xsi:type="dcterms:W3CDTF">2014-11-03T17:07:13Z</dcterms:modified>
</cp:coreProperties>
</file>