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6" r:id="rId3"/>
    <p:sldId id="258" r:id="rId4"/>
    <p:sldId id="280" r:id="rId5"/>
    <p:sldId id="283" r:id="rId6"/>
    <p:sldId id="284" r:id="rId7"/>
    <p:sldId id="285" r:id="rId8"/>
    <p:sldId id="286" r:id="rId9"/>
    <p:sldId id="282" r:id="rId10"/>
    <p:sldId id="272" r:id="rId11"/>
    <p:sldId id="263" r:id="rId12"/>
    <p:sldId id="264" r:id="rId13"/>
    <p:sldId id="265" r:id="rId14"/>
    <p:sldId id="266" r:id="rId15"/>
    <p:sldId id="267" r:id="rId16"/>
    <p:sldId id="268" r:id="rId17"/>
    <p:sldId id="276" r:id="rId18"/>
    <p:sldId id="278" r:id="rId19"/>
    <p:sldId id="269" r:id="rId20"/>
    <p:sldId id="270" r:id="rId21"/>
    <p:sldId id="281" r:id="rId2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0977DA-2532-4727-A1E3-A34FA596E374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6A2EF581-9C4F-4FC6-84AB-D854445195DC}">
      <dgm:prSet phldrT="[Texto]"/>
      <dgm:spPr/>
      <dgm:t>
        <a:bodyPr/>
        <a:lstStyle/>
        <a:p>
          <a:r>
            <a:rPr lang="es-CO" dirty="0" smtClean="0">
              <a:latin typeface="Arial" pitchFamily="34" charset="0"/>
              <a:cs typeface="Arial" pitchFamily="34" charset="0"/>
            </a:rPr>
            <a:t>Paradigma cualitativo</a:t>
          </a:r>
          <a:endParaRPr lang="es-CO" dirty="0"/>
        </a:p>
      </dgm:t>
    </dgm:pt>
    <dgm:pt modelId="{C285119C-3806-47B3-B262-1DBE26A56029}" type="parTrans" cxnId="{4A741166-EB4A-4EBE-B0CD-E70534D4B35E}">
      <dgm:prSet/>
      <dgm:spPr/>
      <dgm:t>
        <a:bodyPr/>
        <a:lstStyle/>
        <a:p>
          <a:endParaRPr lang="es-CO"/>
        </a:p>
      </dgm:t>
    </dgm:pt>
    <dgm:pt modelId="{2658E278-1DA6-468B-A54E-1A622BAB66CC}" type="sibTrans" cxnId="{4A741166-EB4A-4EBE-B0CD-E70534D4B35E}">
      <dgm:prSet/>
      <dgm:spPr/>
      <dgm:t>
        <a:bodyPr/>
        <a:lstStyle/>
        <a:p>
          <a:endParaRPr lang="es-CO"/>
        </a:p>
      </dgm:t>
    </dgm:pt>
    <dgm:pt modelId="{48E1C00D-CA73-49E7-B955-B5AADBF7DAEB}">
      <dgm:prSet phldrT="[Texto]"/>
      <dgm:spPr/>
      <dgm:t>
        <a:bodyPr/>
        <a:lstStyle/>
        <a:p>
          <a:r>
            <a:rPr lang="es-CO">
              <a:latin typeface="Arial" pitchFamily="34" charset="0"/>
              <a:cs typeface="Arial" pitchFamily="34" charset="0"/>
            </a:rPr>
            <a:t>Método descriptivo</a:t>
          </a:r>
        </a:p>
      </dgm:t>
    </dgm:pt>
    <dgm:pt modelId="{4EDF9BE1-BD3D-4632-8125-5454FB2ECCB2}" type="parTrans" cxnId="{6E2CD404-3F14-4FFE-8990-2A6773216D53}">
      <dgm:prSet/>
      <dgm:spPr/>
      <dgm:t>
        <a:bodyPr/>
        <a:lstStyle/>
        <a:p>
          <a:endParaRPr lang="es-CO"/>
        </a:p>
      </dgm:t>
    </dgm:pt>
    <dgm:pt modelId="{E35139DF-CFD8-4115-982B-B8306229A981}" type="sibTrans" cxnId="{6E2CD404-3F14-4FFE-8990-2A6773216D53}">
      <dgm:prSet/>
      <dgm:spPr/>
      <dgm:t>
        <a:bodyPr/>
        <a:lstStyle/>
        <a:p>
          <a:endParaRPr lang="es-CO"/>
        </a:p>
      </dgm:t>
    </dgm:pt>
    <dgm:pt modelId="{B9679439-CF3F-4C18-99BE-4814DB08719E}">
      <dgm:prSet phldrT="[Texto]"/>
      <dgm:spPr/>
      <dgm:t>
        <a:bodyPr/>
        <a:lstStyle/>
        <a:p>
          <a:r>
            <a:rPr lang="es-CO" dirty="0">
              <a:latin typeface="Arial" pitchFamily="34" charset="0"/>
              <a:cs typeface="Arial" pitchFamily="34" charset="0"/>
            </a:rPr>
            <a:t>Población: Gerente, digitadoras, dependientes </a:t>
          </a:r>
          <a:r>
            <a:rPr lang="es-CO" dirty="0" smtClean="0">
              <a:latin typeface="Arial" pitchFamily="34" charset="0"/>
              <a:cs typeface="Arial" pitchFamily="34" charset="0"/>
            </a:rPr>
            <a:t>judiciales</a:t>
          </a:r>
          <a:endParaRPr lang="es-CO" dirty="0">
            <a:latin typeface="Arial" pitchFamily="34" charset="0"/>
            <a:cs typeface="Arial" pitchFamily="34" charset="0"/>
          </a:endParaRPr>
        </a:p>
      </dgm:t>
    </dgm:pt>
    <dgm:pt modelId="{8D832ED3-3BE4-43A3-83DF-84D6C7D38102}" type="parTrans" cxnId="{7A4A0643-3E65-4161-B2A7-179D4240BDE6}">
      <dgm:prSet/>
      <dgm:spPr/>
      <dgm:t>
        <a:bodyPr/>
        <a:lstStyle/>
        <a:p>
          <a:endParaRPr lang="es-CO"/>
        </a:p>
      </dgm:t>
    </dgm:pt>
    <dgm:pt modelId="{F14D26B6-24DD-4854-BF1B-218EDFF158C9}" type="sibTrans" cxnId="{7A4A0643-3E65-4161-B2A7-179D4240BDE6}">
      <dgm:prSet/>
      <dgm:spPr/>
      <dgm:t>
        <a:bodyPr/>
        <a:lstStyle/>
        <a:p>
          <a:endParaRPr lang="es-CO"/>
        </a:p>
      </dgm:t>
    </dgm:pt>
    <dgm:pt modelId="{7538A2F0-508D-42C8-A15B-69E116B93E7A}">
      <dgm:prSet phldrT="[Texto]"/>
      <dgm:spPr/>
      <dgm:t>
        <a:bodyPr/>
        <a:lstStyle/>
        <a:p>
          <a:r>
            <a:rPr lang="es-CO" dirty="0" smtClean="0">
              <a:latin typeface="Arial" pitchFamily="34" charset="0"/>
              <a:cs typeface="Arial" pitchFamily="34" charset="0"/>
            </a:rPr>
            <a:t>Instrumentos: Entrevista y grupo focal</a:t>
          </a:r>
          <a:endParaRPr lang="es-CO" dirty="0">
            <a:latin typeface="Arial" pitchFamily="34" charset="0"/>
            <a:cs typeface="Arial" pitchFamily="34" charset="0"/>
          </a:endParaRPr>
        </a:p>
      </dgm:t>
    </dgm:pt>
    <dgm:pt modelId="{5089F556-C560-4697-8E14-B14A2764D944}" type="parTrans" cxnId="{74E735C7-D149-452F-B044-29570D30FE30}">
      <dgm:prSet/>
      <dgm:spPr/>
      <dgm:t>
        <a:bodyPr/>
        <a:lstStyle/>
        <a:p>
          <a:endParaRPr lang="es-CO"/>
        </a:p>
      </dgm:t>
    </dgm:pt>
    <dgm:pt modelId="{3599A05F-3EDA-4C67-8410-1B0E66A9468B}" type="sibTrans" cxnId="{74E735C7-D149-452F-B044-29570D30FE30}">
      <dgm:prSet/>
      <dgm:spPr/>
      <dgm:t>
        <a:bodyPr/>
        <a:lstStyle/>
        <a:p>
          <a:endParaRPr lang="es-CO"/>
        </a:p>
      </dgm:t>
    </dgm:pt>
    <dgm:pt modelId="{50805C49-7261-4780-AAFB-5CE68C53DC4D}" type="pres">
      <dgm:prSet presAssocID="{420977DA-2532-4727-A1E3-A34FA596E37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91B374C5-6803-4F88-8A14-7129B32CAD56}" type="pres">
      <dgm:prSet presAssocID="{6A2EF581-9C4F-4FC6-84AB-D854445195DC}" presName="parentLin" presStyleCnt="0"/>
      <dgm:spPr/>
    </dgm:pt>
    <dgm:pt modelId="{29955C81-BC2B-4F16-96AD-60A7F51F537E}" type="pres">
      <dgm:prSet presAssocID="{6A2EF581-9C4F-4FC6-84AB-D854445195DC}" presName="parentLeftMargin" presStyleLbl="node1" presStyleIdx="0" presStyleCnt="4"/>
      <dgm:spPr/>
      <dgm:t>
        <a:bodyPr/>
        <a:lstStyle/>
        <a:p>
          <a:endParaRPr lang="es-CO"/>
        </a:p>
      </dgm:t>
    </dgm:pt>
    <dgm:pt modelId="{549C37DF-526B-4DBB-B816-FB767B1CA6C5}" type="pres">
      <dgm:prSet presAssocID="{6A2EF581-9C4F-4FC6-84AB-D854445195D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A5211AD-9634-43B6-BC11-E02CDB35578D}" type="pres">
      <dgm:prSet presAssocID="{6A2EF581-9C4F-4FC6-84AB-D854445195DC}" presName="negativeSpace" presStyleCnt="0"/>
      <dgm:spPr/>
    </dgm:pt>
    <dgm:pt modelId="{B3A5AA7B-039B-4D63-A010-CCCB8B6974C5}" type="pres">
      <dgm:prSet presAssocID="{6A2EF581-9C4F-4FC6-84AB-D854445195DC}" presName="childText" presStyleLbl="conFgAcc1" presStyleIdx="0" presStyleCnt="4">
        <dgm:presLayoutVars>
          <dgm:bulletEnabled val="1"/>
        </dgm:presLayoutVars>
      </dgm:prSet>
      <dgm:spPr/>
    </dgm:pt>
    <dgm:pt modelId="{40A16C0F-6EF0-4C34-B167-C9CAA4FA28CE}" type="pres">
      <dgm:prSet presAssocID="{2658E278-1DA6-468B-A54E-1A622BAB66CC}" presName="spaceBetweenRectangles" presStyleCnt="0"/>
      <dgm:spPr/>
    </dgm:pt>
    <dgm:pt modelId="{1A2D95D4-463C-42FF-941A-E840B24FA08D}" type="pres">
      <dgm:prSet presAssocID="{48E1C00D-CA73-49E7-B955-B5AADBF7DAEB}" presName="parentLin" presStyleCnt="0"/>
      <dgm:spPr/>
    </dgm:pt>
    <dgm:pt modelId="{DBAB488C-A4BD-4EC2-A47E-422758B95C01}" type="pres">
      <dgm:prSet presAssocID="{48E1C00D-CA73-49E7-B955-B5AADBF7DAEB}" presName="parentLeftMargin" presStyleLbl="node1" presStyleIdx="0" presStyleCnt="4"/>
      <dgm:spPr/>
      <dgm:t>
        <a:bodyPr/>
        <a:lstStyle/>
        <a:p>
          <a:endParaRPr lang="es-CO"/>
        </a:p>
      </dgm:t>
    </dgm:pt>
    <dgm:pt modelId="{698A37AF-A1D9-44AD-800A-B3D92E6DEEED}" type="pres">
      <dgm:prSet presAssocID="{48E1C00D-CA73-49E7-B955-B5AADBF7DAE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EC6013B-2B49-4748-956F-0629FDF626B8}" type="pres">
      <dgm:prSet presAssocID="{48E1C00D-CA73-49E7-B955-B5AADBF7DAEB}" presName="negativeSpace" presStyleCnt="0"/>
      <dgm:spPr/>
    </dgm:pt>
    <dgm:pt modelId="{27005C9D-1872-46D2-B8B6-7D484AED1104}" type="pres">
      <dgm:prSet presAssocID="{48E1C00D-CA73-49E7-B955-B5AADBF7DAEB}" presName="childText" presStyleLbl="conFgAcc1" presStyleIdx="1" presStyleCnt="4">
        <dgm:presLayoutVars>
          <dgm:bulletEnabled val="1"/>
        </dgm:presLayoutVars>
      </dgm:prSet>
      <dgm:spPr/>
    </dgm:pt>
    <dgm:pt modelId="{FB1C216F-0734-4A96-B663-F88E3834E611}" type="pres">
      <dgm:prSet presAssocID="{E35139DF-CFD8-4115-982B-B8306229A981}" presName="spaceBetweenRectangles" presStyleCnt="0"/>
      <dgm:spPr/>
    </dgm:pt>
    <dgm:pt modelId="{5D217B47-ED12-4587-975C-5D138DB2D519}" type="pres">
      <dgm:prSet presAssocID="{B9679439-CF3F-4C18-99BE-4814DB08719E}" presName="parentLin" presStyleCnt="0"/>
      <dgm:spPr/>
    </dgm:pt>
    <dgm:pt modelId="{64454A4D-88F0-4DC1-9FEB-7392E5C331DC}" type="pres">
      <dgm:prSet presAssocID="{B9679439-CF3F-4C18-99BE-4814DB08719E}" presName="parentLeftMargin" presStyleLbl="node1" presStyleIdx="1" presStyleCnt="4"/>
      <dgm:spPr/>
      <dgm:t>
        <a:bodyPr/>
        <a:lstStyle/>
        <a:p>
          <a:endParaRPr lang="es-CO"/>
        </a:p>
      </dgm:t>
    </dgm:pt>
    <dgm:pt modelId="{25402ACE-182A-4F42-8C7B-CDEA2AC6F69C}" type="pres">
      <dgm:prSet presAssocID="{B9679439-CF3F-4C18-99BE-4814DB08719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11261F5-5894-440A-87A3-289A78FB3F4E}" type="pres">
      <dgm:prSet presAssocID="{B9679439-CF3F-4C18-99BE-4814DB08719E}" presName="negativeSpace" presStyleCnt="0"/>
      <dgm:spPr/>
    </dgm:pt>
    <dgm:pt modelId="{CAAFBE2B-E41C-4A0F-895D-097816D65894}" type="pres">
      <dgm:prSet presAssocID="{B9679439-CF3F-4C18-99BE-4814DB08719E}" presName="childText" presStyleLbl="conFgAcc1" presStyleIdx="2" presStyleCnt="4">
        <dgm:presLayoutVars>
          <dgm:bulletEnabled val="1"/>
        </dgm:presLayoutVars>
      </dgm:prSet>
      <dgm:spPr/>
    </dgm:pt>
    <dgm:pt modelId="{FC5EFFD5-0806-4D2E-BE67-BEDF4896D4D1}" type="pres">
      <dgm:prSet presAssocID="{F14D26B6-24DD-4854-BF1B-218EDFF158C9}" presName="spaceBetweenRectangles" presStyleCnt="0"/>
      <dgm:spPr/>
    </dgm:pt>
    <dgm:pt modelId="{307D1864-C738-4F32-A744-7DEF6C1FF12A}" type="pres">
      <dgm:prSet presAssocID="{7538A2F0-508D-42C8-A15B-69E116B93E7A}" presName="parentLin" presStyleCnt="0"/>
      <dgm:spPr/>
    </dgm:pt>
    <dgm:pt modelId="{A987EA0F-4841-472D-96E6-A5B778F5CE51}" type="pres">
      <dgm:prSet presAssocID="{7538A2F0-508D-42C8-A15B-69E116B93E7A}" presName="parentLeftMargin" presStyleLbl="node1" presStyleIdx="2" presStyleCnt="4"/>
      <dgm:spPr/>
      <dgm:t>
        <a:bodyPr/>
        <a:lstStyle/>
        <a:p>
          <a:endParaRPr lang="es-CO"/>
        </a:p>
      </dgm:t>
    </dgm:pt>
    <dgm:pt modelId="{E471A58E-A023-40A6-85A1-539DD9130CD3}" type="pres">
      <dgm:prSet presAssocID="{7538A2F0-508D-42C8-A15B-69E116B93E7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62C69D1-0446-47D3-A8E4-55642FB90C30}" type="pres">
      <dgm:prSet presAssocID="{7538A2F0-508D-42C8-A15B-69E116B93E7A}" presName="negativeSpace" presStyleCnt="0"/>
      <dgm:spPr/>
    </dgm:pt>
    <dgm:pt modelId="{FB7877E8-B63B-4488-A657-87C94ADEEEAF}" type="pres">
      <dgm:prSet presAssocID="{7538A2F0-508D-42C8-A15B-69E116B93E7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4E735C7-D149-452F-B044-29570D30FE30}" srcId="{420977DA-2532-4727-A1E3-A34FA596E374}" destId="{7538A2F0-508D-42C8-A15B-69E116B93E7A}" srcOrd="3" destOrd="0" parTransId="{5089F556-C560-4697-8E14-B14A2764D944}" sibTransId="{3599A05F-3EDA-4C67-8410-1B0E66A9468B}"/>
    <dgm:cxn modelId="{90B1CD7F-DE8C-45AC-AA8F-65792568DC22}" type="presOf" srcId="{7538A2F0-508D-42C8-A15B-69E116B93E7A}" destId="{E471A58E-A023-40A6-85A1-539DD9130CD3}" srcOrd="1" destOrd="0" presId="urn:microsoft.com/office/officeart/2005/8/layout/list1"/>
    <dgm:cxn modelId="{11FD4457-9FB8-48E1-8AB1-6FD64D7807CD}" type="presOf" srcId="{B9679439-CF3F-4C18-99BE-4814DB08719E}" destId="{64454A4D-88F0-4DC1-9FEB-7392E5C331DC}" srcOrd="0" destOrd="0" presId="urn:microsoft.com/office/officeart/2005/8/layout/list1"/>
    <dgm:cxn modelId="{41E0DAA6-596F-4561-BFA0-2FDF83A79E0E}" type="presOf" srcId="{B9679439-CF3F-4C18-99BE-4814DB08719E}" destId="{25402ACE-182A-4F42-8C7B-CDEA2AC6F69C}" srcOrd="1" destOrd="0" presId="urn:microsoft.com/office/officeart/2005/8/layout/list1"/>
    <dgm:cxn modelId="{7A4A0643-3E65-4161-B2A7-179D4240BDE6}" srcId="{420977DA-2532-4727-A1E3-A34FA596E374}" destId="{B9679439-CF3F-4C18-99BE-4814DB08719E}" srcOrd="2" destOrd="0" parTransId="{8D832ED3-3BE4-43A3-83DF-84D6C7D38102}" sibTransId="{F14D26B6-24DD-4854-BF1B-218EDFF158C9}"/>
    <dgm:cxn modelId="{4A741166-EB4A-4EBE-B0CD-E70534D4B35E}" srcId="{420977DA-2532-4727-A1E3-A34FA596E374}" destId="{6A2EF581-9C4F-4FC6-84AB-D854445195DC}" srcOrd="0" destOrd="0" parTransId="{C285119C-3806-47B3-B262-1DBE26A56029}" sibTransId="{2658E278-1DA6-468B-A54E-1A622BAB66CC}"/>
    <dgm:cxn modelId="{37EB9A31-8859-4F79-939B-B22F3A8FB729}" type="presOf" srcId="{48E1C00D-CA73-49E7-B955-B5AADBF7DAEB}" destId="{698A37AF-A1D9-44AD-800A-B3D92E6DEEED}" srcOrd="1" destOrd="0" presId="urn:microsoft.com/office/officeart/2005/8/layout/list1"/>
    <dgm:cxn modelId="{C0858DC5-665E-4DB4-A337-5FEA11418A67}" type="presOf" srcId="{48E1C00D-CA73-49E7-B955-B5AADBF7DAEB}" destId="{DBAB488C-A4BD-4EC2-A47E-422758B95C01}" srcOrd="0" destOrd="0" presId="urn:microsoft.com/office/officeart/2005/8/layout/list1"/>
    <dgm:cxn modelId="{7D6DCE69-4A7D-464A-B5F3-970858F66D65}" type="presOf" srcId="{7538A2F0-508D-42C8-A15B-69E116B93E7A}" destId="{A987EA0F-4841-472D-96E6-A5B778F5CE51}" srcOrd="0" destOrd="0" presId="urn:microsoft.com/office/officeart/2005/8/layout/list1"/>
    <dgm:cxn modelId="{6E93B0A1-FB18-42CD-BD9A-3BFFB13B727D}" type="presOf" srcId="{6A2EF581-9C4F-4FC6-84AB-D854445195DC}" destId="{29955C81-BC2B-4F16-96AD-60A7F51F537E}" srcOrd="0" destOrd="0" presId="urn:microsoft.com/office/officeart/2005/8/layout/list1"/>
    <dgm:cxn modelId="{FF89F149-5C5E-49DC-AB8E-128C0D4E7035}" type="presOf" srcId="{6A2EF581-9C4F-4FC6-84AB-D854445195DC}" destId="{549C37DF-526B-4DBB-B816-FB767B1CA6C5}" srcOrd="1" destOrd="0" presId="urn:microsoft.com/office/officeart/2005/8/layout/list1"/>
    <dgm:cxn modelId="{6E2CD404-3F14-4FFE-8990-2A6773216D53}" srcId="{420977DA-2532-4727-A1E3-A34FA596E374}" destId="{48E1C00D-CA73-49E7-B955-B5AADBF7DAEB}" srcOrd="1" destOrd="0" parTransId="{4EDF9BE1-BD3D-4632-8125-5454FB2ECCB2}" sibTransId="{E35139DF-CFD8-4115-982B-B8306229A981}"/>
    <dgm:cxn modelId="{2EAF759D-BA52-462B-880A-22AB80838D62}" type="presOf" srcId="{420977DA-2532-4727-A1E3-A34FA596E374}" destId="{50805C49-7261-4780-AAFB-5CE68C53DC4D}" srcOrd="0" destOrd="0" presId="urn:microsoft.com/office/officeart/2005/8/layout/list1"/>
    <dgm:cxn modelId="{F8DE9A1B-D14B-4E93-B596-BC011B027D08}" type="presParOf" srcId="{50805C49-7261-4780-AAFB-5CE68C53DC4D}" destId="{91B374C5-6803-4F88-8A14-7129B32CAD56}" srcOrd="0" destOrd="0" presId="urn:microsoft.com/office/officeart/2005/8/layout/list1"/>
    <dgm:cxn modelId="{A9C88271-239D-407A-9DD6-893CF8DA1E31}" type="presParOf" srcId="{91B374C5-6803-4F88-8A14-7129B32CAD56}" destId="{29955C81-BC2B-4F16-96AD-60A7F51F537E}" srcOrd="0" destOrd="0" presId="urn:microsoft.com/office/officeart/2005/8/layout/list1"/>
    <dgm:cxn modelId="{90B395A4-1131-4320-AE43-7B29DA063866}" type="presParOf" srcId="{91B374C5-6803-4F88-8A14-7129B32CAD56}" destId="{549C37DF-526B-4DBB-B816-FB767B1CA6C5}" srcOrd="1" destOrd="0" presId="urn:microsoft.com/office/officeart/2005/8/layout/list1"/>
    <dgm:cxn modelId="{E2992BFA-1EC3-475C-B5CB-B42DB60252C4}" type="presParOf" srcId="{50805C49-7261-4780-AAFB-5CE68C53DC4D}" destId="{DA5211AD-9634-43B6-BC11-E02CDB35578D}" srcOrd="1" destOrd="0" presId="urn:microsoft.com/office/officeart/2005/8/layout/list1"/>
    <dgm:cxn modelId="{78050027-75AF-43F1-8A4A-F474C31B9D68}" type="presParOf" srcId="{50805C49-7261-4780-AAFB-5CE68C53DC4D}" destId="{B3A5AA7B-039B-4D63-A010-CCCB8B6974C5}" srcOrd="2" destOrd="0" presId="urn:microsoft.com/office/officeart/2005/8/layout/list1"/>
    <dgm:cxn modelId="{BE06DE00-9AB5-4275-9CFD-D174A9285AD2}" type="presParOf" srcId="{50805C49-7261-4780-AAFB-5CE68C53DC4D}" destId="{40A16C0F-6EF0-4C34-B167-C9CAA4FA28CE}" srcOrd="3" destOrd="0" presId="urn:microsoft.com/office/officeart/2005/8/layout/list1"/>
    <dgm:cxn modelId="{02779D3B-68CE-4710-AC23-8E8D655F6534}" type="presParOf" srcId="{50805C49-7261-4780-AAFB-5CE68C53DC4D}" destId="{1A2D95D4-463C-42FF-941A-E840B24FA08D}" srcOrd="4" destOrd="0" presId="urn:microsoft.com/office/officeart/2005/8/layout/list1"/>
    <dgm:cxn modelId="{A3DD322B-FF7F-4732-85D8-20A89974F9F5}" type="presParOf" srcId="{1A2D95D4-463C-42FF-941A-E840B24FA08D}" destId="{DBAB488C-A4BD-4EC2-A47E-422758B95C01}" srcOrd="0" destOrd="0" presId="urn:microsoft.com/office/officeart/2005/8/layout/list1"/>
    <dgm:cxn modelId="{553A1E69-9A83-416C-A7A9-26072006DBC6}" type="presParOf" srcId="{1A2D95D4-463C-42FF-941A-E840B24FA08D}" destId="{698A37AF-A1D9-44AD-800A-B3D92E6DEEED}" srcOrd="1" destOrd="0" presId="urn:microsoft.com/office/officeart/2005/8/layout/list1"/>
    <dgm:cxn modelId="{E1B21615-86CE-47AD-8248-57C8C2976610}" type="presParOf" srcId="{50805C49-7261-4780-AAFB-5CE68C53DC4D}" destId="{FEC6013B-2B49-4748-956F-0629FDF626B8}" srcOrd="5" destOrd="0" presId="urn:microsoft.com/office/officeart/2005/8/layout/list1"/>
    <dgm:cxn modelId="{EC8B78C7-91B0-47D8-9F66-ABB133B07C3C}" type="presParOf" srcId="{50805C49-7261-4780-AAFB-5CE68C53DC4D}" destId="{27005C9D-1872-46D2-B8B6-7D484AED1104}" srcOrd="6" destOrd="0" presId="urn:microsoft.com/office/officeart/2005/8/layout/list1"/>
    <dgm:cxn modelId="{BFDE8A36-B9B0-4A74-8118-5A0D9BA78834}" type="presParOf" srcId="{50805C49-7261-4780-AAFB-5CE68C53DC4D}" destId="{FB1C216F-0734-4A96-B663-F88E3834E611}" srcOrd="7" destOrd="0" presId="urn:microsoft.com/office/officeart/2005/8/layout/list1"/>
    <dgm:cxn modelId="{832F963C-9ECE-4CD7-9AA5-3385CC550436}" type="presParOf" srcId="{50805C49-7261-4780-AAFB-5CE68C53DC4D}" destId="{5D217B47-ED12-4587-975C-5D138DB2D519}" srcOrd="8" destOrd="0" presId="urn:microsoft.com/office/officeart/2005/8/layout/list1"/>
    <dgm:cxn modelId="{92CE6C88-2C5C-4EE9-BBC3-6CB1196A241C}" type="presParOf" srcId="{5D217B47-ED12-4587-975C-5D138DB2D519}" destId="{64454A4D-88F0-4DC1-9FEB-7392E5C331DC}" srcOrd="0" destOrd="0" presId="urn:microsoft.com/office/officeart/2005/8/layout/list1"/>
    <dgm:cxn modelId="{071D22EF-3DD6-428A-B65E-40E2A7161A63}" type="presParOf" srcId="{5D217B47-ED12-4587-975C-5D138DB2D519}" destId="{25402ACE-182A-4F42-8C7B-CDEA2AC6F69C}" srcOrd="1" destOrd="0" presId="urn:microsoft.com/office/officeart/2005/8/layout/list1"/>
    <dgm:cxn modelId="{33F1036F-9A12-43C4-8B45-D42C7D717BF7}" type="presParOf" srcId="{50805C49-7261-4780-AAFB-5CE68C53DC4D}" destId="{511261F5-5894-440A-87A3-289A78FB3F4E}" srcOrd="9" destOrd="0" presId="urn:microsoft.com/office/officeart/2005/8/layout/list1"/>
    <dgm:cxn modelId="{B9BAFD79-6010-47AC-B1DE-6C810BD0837A}" type="presParOf" srcId="{50805C49-7261-4780-AAFB-5CE68C53DC4D}" destId="{CAAFBE2B-E41C-4A0F-895D-097816D65894}" srcOrd="10" destOrd="0" presId="urn:microsoft.com/office/officeart/2005/8/layout/list1"/>
    <dgm:cxn modelId="{D260E00F-CCD7-47E5-8F1F-9BDCA262DC44}" type="presParOf" srcId="{50805C49-7261-4780-AAFB-5CE68C53DC4D}" destId="{FC5EFFD5-0806-4D2E-BE67-BEDF4896D4D1}" srcOrd="11" destOrd="0" presId="urn:microsoft.com/office/officeart/2005/8/layout/list1"/>
    <dgm:cxn modelId="{9355266B-6576-40B8-87B0-789F99816579}" type="presParOf" srcId="{50805C49-7261-4780-AAFB-5CE68C53DC4D}" destId="{307D1864-C738-4F32-A744-7DEF6C1FF12A}" srcOrd="12" destOrd="0" presId="urn:microsoft.com/office/officeart/2005/8/layout/list1"/>
    <dgm:cxn modelId="{7E679E65-1D1E-4D6C-917A-ABA3A88CEF02}" type="presParOf" srcId="{307D1864-C738-4F32-A744-7DEF6C1FF12A}" destId="{A987EA0F-4841-472D-96E6-A5B778F5CE51}" srcOrd="0" destOrd="0" presId="urn:microsoft.com/office/officeart/2005/8/layout/list1"/>
    <dgm:cxn modelId="{24EE935C-E96B-449E-915F-F227CB4C3728}" type="presParOf" srcId="{307D1864-C738-4F32-A744-7DEF6C1FF12A}" destId="{E471A58E-A023-40A6-85A1-539DD9130CD3}" srcOrd="1" destOrd="0" presId="urn:microsoft.com/office/officeart/2005/8/layout/list1"/>
    <dgm:cxn modelId="{2DE79796-03E7-4ABB-B3C3-C592FE1FECEE}" type="presParOf" srcId="{50805C49-7261-4780-AAFB-5CE68C53DC4D}" destId="{162C69D1-0446-47D3-A8E4-55642FB90C30}" srcOrd="13" destOrd="0" presId="urn:microsoft.com/office/officeart/2005/8/layout/list1"/>
    <dgm:cxn modelId="{189B71D3-D9EB-456B-9ACA-D71D1EB3B4D3}" type="presParOf" srcId="{50805C49-7261-4780-AAFB-5CE68C53DC4D}" destId="{FB7877E8-B63B-4488-A657-87C94ADEEEA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5AA7B-039B-4D63-A010-CCCB8B6974C5}">
      <dsp:nvSpPr>
        <dsp:cNvPr id="0" name=""/>
        <dsp:cNvSpPr/>
      </dsp:nvSpPr>
      <dsp:spPr>
        <a:xfrm>
          <a:off x="0" y="431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9C37DF-526B-4DBB-B816-FB767B1CA6C5}">
      <dsp:nvSpPr>
        <dsp:cNvPr id="0" name=""/>
        <dsp:cNvSpPr/>
      </dsp:nvSpPr>
      <dsp:spPr>
        <a:xfrm>
          <a:off x="411480" y="62481"/>
          <a:ext cx="5760720" cy="7380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500" kern="1200" dirty="0" smtClean="0">
              <a:latin typeface="Arial" pitchFamily="34" charset="0"/>
              <a:cs typeface="Arial" pitchFamily="34" charset="0"/>
            </a:rPr>
            <a:t>Paradigma cualitativo</a:t>
          </a:r>
          <a:endParaRPr lang="es-CO" sz="2500" kern="1200" dirty="0"/>
        </a:p>
      </dsp:txBody>
      <dsp:txXfrm>
        <a:off x="447506" y="98507"/>
        <a:ext cx="5688668" cy="665948"/>
      </dsp:txXfrm>
    </dsp:sp>
    <dsp:sp modelId="{27005C9D-1872-46D2-B8B6-7D484AED1104}">
      <dsp:nvSpPr>
        <dsp:cNvPr id="0" name=""/>
        <dsp:cNvSpPr/>
      </dsp:nvSpPr>
      <dsp:spPr>
        <a:xfrm>
          <a:off x="0" y="1565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8A37AF-A1D9-44AD-800A-B3D92E6DEEED}">
      <dsp:nvSpPr>
        <dsp:cNvPr id="0" name=""/>
        <dsp:cNvSpPr/>
      </dsp:nvSpPr>
      <dsp:spPr>
        <a:xfrm>
          <a:off x="411480" y="1196481"/>
          <a:ext cx="5760720" cy="738000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500" kern="1200">
              <a:latin typeface="Arial" pitchFamily="34" charset="0"/>
              <a:cs typeface="Arial" pitchFamily="34" charset="0"/>
            </a:rPr>
            <a:t>Método descriptivo</a:t>
          </a:r>
        </a:p>
      </dsp:txBody>
      <dsp:txXfrm>
        <a:off x="447506" y="1232507"/>
        <a:ext cx="5688668" cy="665948"/>
      </dsp:txXfrm>
    </dsp:sp>
    <dsp:sp modelId="{CAAFBE2B-E41C-4A0F-895D-097816D65894}">
      <dsp:nvSpPr>
        <dsp:cNvPr id="0" name=""/>
        <dsp:cNvSpPr/>
      </dsp:nvSpPr>
      <dsp:spPr>
        <a:xfrm>
          <a:off x="0" y="2699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402ACE-182A-4F42-8C7B-CDEA2AC6F69C}">
      <dsp:nvSpPr>
        <dsp:cNvPr id="0" name=""/>
        <dsp:cNvSpPr/>
      </dsp:nvSpPr>
      <dsp:spPr>
        <a:xfrm>
          <a:off x="411480" y="2330481"/>
          <a:ext cx="5760720" cy="738000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500" kern="1200" dirty="0">
              <a:latin typeface="Arial" pitchFamily="34" charset="0"/>
              <a:cs typeface="Arial" pitchFamily="34" charset="0"/>
            </a:rPr>
            <a:t>Población: Gerente, digitadoras, dependientes </a:t>
          </a:r>
          <a:r>
            <a:rPr lang="es-CO" sz="2500" kern="1200" dirty="0" smtClean="0">
              <a:latin typeface="Arial" pitchFamily="34" charset="0"/>
              <a:cs typeface="Arial" pitchFamily="34" charset="0"/>
            </a:rPr>
            <a:t>judiciales</a:t>
          </a:r>
          <a:endParaRPr lang="es-CO" sz="2500" kern="1200" dirty="0">
            <a:latin typeface="Arial" pitchFamily="34" charset="0"/>
            <a:cs typeface="Arial" pitchFamily="34" charset="0"/>
          </a:endParaRPr>
        </a:p>
      </dsp:txBody>
      <dsp:txXfrm>
        <a:off x="447506" y="2366507"/>
        <a:ext cx="5688668" cy="665948"/>
      </dsp:txXfrm>
    </dsp:sp>
    <dsp:sp modelId="{FB7877E8-B63B-4488-A657-87C94ADEEEAF}">
      <dsp:nvSpPr>
        <dsp:cNvPr id="0" name=""/>
        <dsp:cNvSpPr/>
      </dsp:nvSpPr>
      <dsp:spPr>
        <a:xfrm>
          <a:off x="0" y="3833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71A58E-A023-40A6-85A1-539DD9130CD3}">
      <dsp:nvSpPr>
        <dsp:cNvPr id="0" name=""/>
        <dsp:cNvSpPr/>
      </dsp:nvSpPr>
      <dsp:spPr>
        <a:xfrm>
          <a:off x="411480" y="3464481"/>
          <a:ext cx="5760720" cy="73800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500" kern="1200" dirty="0" smtClean="0">
              <a:latin typeface="Arial" pitchFamily="34" charset="0"/>
              <a:cs typeface="Arial" pitchFamily="34" charset="0"/>
            </a:rPr>
            <a:t>Instrumentos: Entrevista y grupo focal</a:t>
          </a:r>
          <a:endParaRPr lang="es-CO" sz="2500" kern="1200" dirty="0">
            <a:latin typeface="Arial" pitchFamily="34" charset="0"/>
            <a:cs typeface="Arial" pitchFamily="34" charset="0"/>
          </a:endParaRPr>
        </a:p>
      </dsp:txBody>
      <dsp:txXfrm>
        <a:off x="447506" y="3500507"/>
        <a:ext cx="5688668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99D-9694-436F-86BC-D5CFEDA79CA1}" type="datetimeFigureOut">
              <a:rPr lang="es-CO" smtClean="0"/>
              <a:t>09/12/2014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055D-6B80-45EE-BC40-35C883E9C70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09709450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99D-9694-436F-86BC-D5CFEDA79CA1}" type="datetimeFigureOut">
              <a:rPr lang="es-CO" smtClean="0"/>
              <a:t>09/12/2014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055D-6B80-45EE-BC40-35C883E9C70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2504346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99D-9694-436F-86BC-D5CFEDA79CA1}" type="datetimeFigureOut">
              <a:rPr lang="es-CO" smtClean="0"/>
              <a:t>09/12/2014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055D-6B80-45EE-BC40-35C883E9C70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92686235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99D-9694-436F-86BC-D5CFEDA79CA1}" type="datetimeFigureOut">
              <a:rPr lang="es-CO" smtClean="0"/>
              <a:t>09/12/2014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055D-6B80-45EE-BC40-35C883E9C70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8638477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99D-9694-436F-86BC-D5CFEDA79CA1}" type="datetimeFigureOut">
              <a:rPr lang="es-CO" smtClean="0"/>
              <a:t>09/12/2014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055D-6B80-45EE-BC40-35C883E9C70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5467188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99D-9694-436F-86BC-D5CFEDA79CA1}" type="datetimeFigureOut">
              <a:rPr lang="es-CO" smtClean="0"/>
              <a:t>09/12/2014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055D-6B80-45EE-BC40-35C883E9C70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119867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99D-9694-436F-86BC-D5CFEDA79CA1}" type="datetimeFigureOut">
              <a:rPr lang="es-CO" smtClean="0"/>
              <a:t>09/12/2014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055D-6B80-45EE-BC40-35C883E9C70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077526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99D-9694-436F-86BC-D5CFEDA79CA1}" type="datetimeFigureOut">
              <a:rPr lang="es-CO" smtClean="0"/>
              <a:t>09/12/2014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055D-6B80-45EE-BC40-35C883E9C70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86141147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99D-9694-436F-86BC-D5CFEDA79CA1}" type="datetimeFigureOut">
              <a:rPr lang="es-CO" smtClean="0"/>
              <a:t>09/12/2014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055D-6B80-45EE-BC40-35C883E9C70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41106727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99D-9694-436F-86BC-D5CFEDA79CA1}" type="datetimeFigureOut">
              <a:rPr lang="es-CO" smtClean="0"/>
              <a:t>09/12/2014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055D-6B80-45EE-BC40-35C883E9C70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7124924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99D-9694-436F-86BC-D5CFEDA79CA1}" type="datetimeFigureOut">
              <a:rPr lang="es-CO" smtClean="0"/>
              <a:t>09/12/2014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055D-6B80-45EE-BC40-35C883E9C70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54782554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D299D-9694-436F-86BC-D5CFEDA79CA1}" type="datetimeFigureOut">
              <a:rPr lang="es-CO" smtClean="0"/>
              <a:t>09/12/2014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7055D-6B80-45EE-BC40-35C883E9C70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50297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836712"/>
            <a:ext cx="7848872" cy="5544616"/>
          </a:xfrm>
        </p:spPr>
        <p:txBody>
          <a:bodyPr>
            <a:normAutofit fontScale="92500" lnSpcReduction="20000"/>
          </a:bodyPr>
          <a:lstStyle/>
          <a:p>
            <a:r>
              <a:rPr lang="es-CO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UNIVERSIDAD DE CARTAGENA</a:t>
            </a:r>
          </a:p>
          <a:p>
            <a:r>
              <a:rPr lang="es-CO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PROGRAMA DE COMUNICACIÓN SOCIAL</a:t>
            </a:r>
          </a:p>
          <a:p>
            <a:pPr marL="0" lvl="1" algn="r"/>
            <a:endParaRPr lang="es-CO" sz="3200" dirty="0" smtClean="0"/>
          </a:p>
          <a:p>
            <a:pPr marL="0" lvl="1" algn="l"/>
            <a:r>
              <a:rPr lang="es-CO" sz="3200" dirty="0" smtClean="0"/>
              <a:t>DIAGNÓSTICO </a:t>
            </a:r>
            <a:r>
              <a:rPr lang="es-CO" sz="3200" dirty="0"/>
              <a:t>DE LA COMUNICACIÓN INTERNA EN LA EMPRESA RED PROCESAL A LA LUZ DE TEORÍAS Y CONCEPTOS ADMINISTRATIVOS CONTEMPORÁNEOS: PROPUESTA PARA LA MEJORA. </a:t>
            </a:r>
          </a:p>
          <a:p>
            <a:pPr marL="0" lvl="1" algn="r"/>
            <a:endParaRPr lang="es-CO" sz="3200" dirty="0"/>
          </a:p>
          <a:p>
            <a:pPr marL="0" lvl="1" algn="r"/>
            <a:r>
              <a:rPr lang="es-CO" sz="3200" dirty="0" smtClean="0"/>
              <a:t>JANELLY MERCADO BLANCO</a:t>
            </a:r>
          </a:p>
          <a:p>
            <a:pPr marL="0" lvl="1" algn="r"/>
            <a:r>
              <a:rPr lang="es-CO" sz="3200" dirty="0" smtClean="0"/>
              <a:t>2014</a:t>
            </a:r>
          </a:p>
          <a:p>
            <a:pPr algn="r"/>
            <a:r>
              <a:rPr lang="es-CO" dirty="0" smtClean="0"/>
              <a:t>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499878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3744416"/>
          </a:xfrm>
        </p:spPr>
        <p:txBody>
          <a:bodyPr/>
          <a:lstStyle/>
          <a:p>
            <a:r>
              <a:rPr lang="es-CO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HALLAZGOS DEL DIAGNÓSTICO</a:t>
            </a:r>
            <a:endParaRPr lang="es-CO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52009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4656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endParaRPr lang="es-CO" dirty="0"/>
          </a:p>
          <a:p>
            <a:pPr lvl="0">
              <a:buFont typeface="Wingdings" pitchFamily="2" charset="2"/>
              <a:buChar char="ü"/>
            </a:pPr>
            <a:r>
              <a:rPr lang="es-CO" dirty="0"/>
              <a:t>Dentro de la empresa Red Procesal se maneja una comunicación vertical </a:t>
            </a:r>
            <a:r>
              <a:rPr lang="es-CO" dirty="0" smtClean="0"/>
              <a:t>descendente</a:t>
            </a:r>
          </a:p>
          <a:p>
            <a:pPr lvl="0">
              <a:buFont typeface="Wingdings" pitchFamily="2" charset="2"/>
              <a:buChar char="ü"/>
            </a:pPr>
            <a:endParaRPr lang="es-CO" dirty="0"/>
          </a:p>
          <a:p>
            <a:pPr lvl="0">
              <a:buFont typeface="Wingdings" pitchFamily="2" charset="2"/>
              <a:buChar char="ü"/>
            </a:pPr>
            <a:r>
              <a:rPr lang="es-CO" dirty="0"/>
              <a:t>Al interior de la empresa no existen mecanismos que faciliten el flujo de la </a:t>
            </a:r>
            <a:r>
              <a:rPr lang="es-CO" dirty="0" smtClean="0"/>
              <a:t>información</a:t>
            </a:r>
          </a:p>
          <a:p>
            <a:pPr lvl="0">
              <a:buFont typeface="Wingdings" pitchFamily="2" charset="2"/>
              <a:buChar char="ü"/>
            </a:pPr>
            <a:endParaRPr lang="es-CO" dirty="0"/>
          </a:p>
          <a:p>
            <a:pPr lvl="0">
              <a:buFont typeface="Wingdings" pitchFamily="2" charset="2"/>
              <a:buChar char="ü"/>
            </a:pPr>
            <a:r>
              <a:rPr lang="es-CO" dirty="0"/>
              <a:t>No existen espacios de interacción entre gerencia y los empleados en donde se puedan exponer dudas, sugerencias e ideas</a:t>
            </a:r>
          </a:p>
          <a:p>
            <a:pPr marL="0" indent="0">
              <a:buNone/>
            </a:pPr>
            <a:endParaRPr lang="es-CO" dirty="0"/>
          </a:p>
          <a:p>
            <a:endParaRPr lang="es-CO" dirty="0" smtClean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285242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20000"/>
          </a:bodyPr>
          <a:lstStyle/>
          <a:p>
            <a:pPr lvl="0">
              <a:buFont typeface="Wingdings" pitchFamily="2" charset="2"/>
              <a:buChar char="ü"/>
            </a:pPr>
            <a:r>
              <a:rPr lang="es-CO" dirty="0"/>
              <a:t>La necesidad de espacios de interacción y la necesidad de mecanismos que faciliten el flujo de la información ha causado desmotivación lo cual ha afectado el desempeño de los empleados de Red Procesal</a:t>
            </a:r>
          </a:p>
          <a:p>
            <a:pPr>
              <a:buFont typeface="Wingdings" pitchFamily="2" charset="2"/>
              <a:buChar char="ü"/>
            </a:pPr>
            <a:endParaRPr lang="es-CO" dirty="0"/>
          </a:p>
          <a:p>
            <a:pPr marL="0" indent="0">
              <a:buNone/>
            </a:pPr>
            <a:endParaRPr lang="es-CO" dirty="0"/>
          </a:p>
          <a:p>
            <a:pPr lvl="0">
              <a:buFont typeface="Wingdings" pitchFamily="2" charset="2"/>
              <a:buChar char="ü"/>
            </a:pPr>
            <a:r>
              <a:rPr lang="es-CO" dirty="0"/>
              <a:t>Dentro de la empresa no se ha diseñado un sistema de comunicación organizacional por la complicación de la diferencias de horarios y porque en gerencia se concibe que la empresa al ser tan pequeña no requiere mecanismos de información especializados</a:t>
            </a:r>
          </a:p>
          <a:p>
            <a:pPr marL="0" indent="0">
              <a:buNone/>
            </a:pPr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274801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976664"/>
          </a:xfrm>
        </p:spPr>
        <p:txBody>
          <a:bodyPr/>
          <a:lstStyle/>
          <a:p>
            <a:pPr lvl="0"/>
            <a:r>
              <a:rPr lang="es-CO" dirty="0" smtClean="0"/>
              <a:t>Los empleados de la empresa se han quejado de la necesidad de estos mecanismos que faciliten el flujo de la información y de los espacios de interacción, por lo cual se deben implementar estrategias que propongan soluciones a los inconvenientes encontrados dentro de la presente investigación</a:t>
            </a: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043259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328592"/>
          </a:xfrm>
        </p:spPr>
        <p:txBody>
          <a:bodyPr>
            <a:normAutofit/>
          </a:bodyPr>
          <a:lstStyle/>
          <a:p>
            <a:r>
              <a:rPr lang="es-CO" sz="6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ESTRATEGIA</a:t>
            </a:r>
            <a:r>
              <a:rPr lang="es-CO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es-CO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es-CO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42257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es-CO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CAMBIOS ESPERADOS</a:t>
            </a:r>
            <a:endParaRPr lang="es-CO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0362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225555"/>
          </a:xfrm>
        </p:spPr>
        <p:txBody>
          <a:bodyPr>
            <a:normAutofit/>
          </a:bodyPr>
          <a:lstStyle/>
          <a:p>
            <a:pPr lvl="0"/>
            <a:r>
              <a:rPr lang="es-CO" dirty="0"/>
              <a:t>Mejoraría el flujo de la comunicación dentro de la empresa.</a:t>
            </a:r>
          </a:p>
          <a:p>
            <a:pPr marL="0" indent="0">
              <a:buNone/>
            </a:pPr>
            <a:r>
              <a:rPr lang="es-CO" dirty="0"/>
              <a:t> </a:t>
            </a:r>
          </a:p>
          <a:p>
            <a:pPr lvl="0"/>
            <a:r>
              <a:rPr lang="es-CO" dirty="0"/>
              <a:t>Se implementaría la participación activa de los empleados en las prácticas de la Comunicación interna de la empresa.</a:t>
            </a:r>
          </a:p>
          <a:p>
            <a:pPr marL="0" indent="0">
              <a:buNone/>
            </a:pPr>
            <a:endParaRPr lang="es-CO" dirty="0"/>
          </a:p>
          <a:p>
            <a:pPr lvl="0"/>
            <a:r>
              <a:rPr lang="es-CO" dirty="0"/>
              <a:t>Habrá mejor aprovechamiento del conocimiento adquirido por los empleados en la práctica a favor de la empresa.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31212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CO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RECOMENDACIONES</a:t>
            </a:r>
            <a:endParaRPr lang="es-CO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87633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s-CO" dirty="0" smtClean="0"/>
              <a:t>Se crearán espacios de interacción entre los empleados y gerencia</a:t>
            </a:r>
          </a:p>
          <a:p>
            <a:pPr marL="0" indent="0">
              <a:buNone/>
            </a:pPr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Se debe trabajar </a:t>
            </a:r>
            <a:r>
              <a:rPr lang="es-CO" dirty="0"/>
              <a:t>la motivación </a:t>
            </a:r>
            <a:r>
              <a:rPr lang="es-CO" dirty="0" smtClean="0"/>
              <a:t>con los empleados de la empresa para optimizar su desempeño</a:t>
            </a:r>
            <a:endParaRPr lang="es-CO" dirty="0"/>
          </a:p>
          <a:p>
            <a:pPr marL="0" indent="0">
              <a:buNone/>
            </a:pPr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Se debe trabajar la comunicación ascendente, descendente y horizontal al interior de la empresa</a:t>
            </a:r>
          </a:p>
          <a:p>
            <a:pPr marL="0" indent="0">
              <a:buNone/>
            </a:pPr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Se deben implementar mecanismos que regulen las fallas en el flujo de la comunicación interna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081810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3816424"/>
          </a:xfrm>
        </p:spPr>
        <p:txBody>
          <a:bodyPr>
            <a:normAutofit/>
          </a:bodyPr>
          <a:lstStyle/>
          <a:p>
            <a:r>
              <a:rPr lang="es-CO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PROPUESTA PARA LA MEJORA</a:t>
            </a:r>
            <a:endParaRPr lang="es-CO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32401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¿QUÉ SON LAS NOTIFICADORAS?</a:t>
            </a:r>
            <a:endParaRPr lang="es-CO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08974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Char char="ü"/>
            </a:pPr>
            <a:r>
              <a:rPr lang="es-CO" dirty="0" smtClean="0"/>
              <a:t>Circulares informativas</a:t>
            </a:r>
          </a:p>
          <a:p>
            <a:pPr marL="0" indent="0" algn="ctr">
              <a:buNone/>
            </a:pPr>
            <a:endParaRPr lang="es-CO" dirty="0"/>
          </a:p>
          <a:p>
            <a:pPr algn="ctr">
              <a:buFont typeface="Wingdings" pitchFamily="2" charset="2"/>
              <a:buChar char="ü"/>
            </a:pPr>
            <a:r>
              <a:rPr lang="es-CO" dirty="0" smtClean="0"/>
              <a:t> </a:t>
            </a:r>
            <a:r>
              <a:rPr lang="es-CO" dirty="0"/>
              <a:t>Pausas </a:t>
            </a:r>
            <a:r>
              <a:rPr lang="es-CO" dirty="0" smtClean="0"/>
              <a:t>activas</a:t>
            </a:r>
          </a:p>
          <a:p>
            <a:pPr marL="0" indent="0" algn="ctr">
              <a:buNone/>
            </a:pPr>
            <a:endParaRPr lang="es-CO" dirty="0"/>
          </a:p>
          <a:p>
            <a:pPr algn="ctr">
              <a:buFont typeface="Wingdings" pitchFamily="2" charset="2"/>
              <a:buChar char="ü"/>
            </a:pPr>
            <a:r>
              <a:rPr lang="es-CO" dirty="0" smtClean="0"/>
              <a:t> </a:t>
            </a:r>
            <a:r>
              <a:rPr lang="es-CO" dirty="0"/>
              <a:t>Acta de Reuniones </a:t>
            </a:r>
            <a:r>
              <a:rPr lang="es-CO" dirty="0" smtClean="0"/>
              <a:t>semanales</a:t>
            </a:r>
          </a:p>
          <a:p>
            <a:pPr marL="0" indent="0" algn="ctr">
              <a:buNone/>
            </a:pPr>
            <a:endParaRPr lang="es-CO" dirty="0"/>
          </a:p>
          <a:p>
            <a:pPr algn="ctr">
              <a:buFont typeface="Wingdings" pitchFamily="2" charset="2"/>
              <a:buChar char="ü"/>
            </a:pPr>
            <a:r>
              <a:rPr lang="es-CO" dirty="0" smtClean="0"/>
              <a:t> </a:t>
            </a:r>
            <a:r>
              <a:rPr lang="es-CO" dirty="0"/>
              <a:t>Fichas de </a:t>
            </a:r>
            <a:r>
              <a:rPr lang="es-CO" dirty="0" smtClean="0"/>
              <a:t>relevos</a:t>
            </a:r>
          </a:p>
          <a:p>
            <a:pPr marL="0" indent="0" algn="ctr">
              <a:buNone/>
            </a:pPr>
            <a:endParaRPr lang="es-CO" dirty="0"/>
          </a:p>
          <a:p>
            <a:pPr algn="ctr">
              <a:buFont typeface="Wingdings" pitchFamily="2" charset="2"/>
              <a:buChar char="ü"/>
            </a:pPr>
            <a:r>
              <a:rPr lang="es-CO" dirty="0" smtClean="0"/>
              <a:t> </a:t>
            </a:r>
            <a:r>
              <a:rPr lang="es-CO" dirty="0"/>
              <a:t>Cuadro de </a:t>
            </a:r>
            <a:r>
              <a:rPr lang="es-CO" dirty="0" smtClean="0"/>
              <a:t>evaluación</a:t>
            </a:r>
          </a:p>
          <a:p>
            <a:pPr marL="0" indent="0" algn="ctr">
              <a:buNone/>
            </a:pPr>
            <a:endParaRPr lang="es-CO" dirty="0"/>
          </a:p>
          <a:p>
            <a:pPr algn="ctr">
              <a:buFont typeface="Wingdings" pitchFamily="2" charset="2"/>
              <a:buChar char="ü"/>
            </a:pPr>
            <a:r>
              <a:rPr lang="es-CO" dirty="0" smtClean="0"/>
              <a:t> </a:t>
            </a:r>
            <a:r>
              <a:rPr lang="es-CO" dirty="0"/>
              <a:t>Tablón de anuncio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764784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endParaRPr lang="es-CO" dirty="0" smtClean="0"/>
          </a:p>
          <a:p>
            <a:endParaRPr lang="es-CO" dirty="0"/>
          </a:p>
          <a:p>
            <a:endParaRPr lang="es-CO" dirty="0" smtClean="0"/>
          </a:p>
          <a:p>
            <a:pPr marL="0" indent="0">
              <a:buNone/>
            </a:pPr>
            <a:r>
              <a:rPr lang="es-CO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es-CO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</a:t>
            </a:r>
            <a:r>
              <a:rPr lang="es-CO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MUCHAS GRACIAS</a:t>
            </a:r>
            <a:endParaRPr lang="es-CO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94130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buFont typeface="Wingdings" pitchFamily="2" charset="2"/>
              <a:buChar char="ü"/>
            </a:pPr>
            <a:endParaRPr lang="es-CO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es-CO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Notificadoras impresas </a:t>
            </a:r>
          </a:p>
          <a:p>
            <a:pPr marL="0" indent="0">
              <a:buNone/>
            </a:pPr>
            <a:endParaRPr lang="es-CO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es-CO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Notificadoras por correo</a:t>
            </a:r>
          </a:p>
          <a:p>
            <a:pPr marL="0" indent="0">
              <a:buNone/>
            </a:pPr>
            <a:endParaRPr lang="es-CO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es-CO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Notificadoras virtuales</a:t>
            </a:r>
            <a:endParaRPr lang="es-CO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77774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PROBLEMA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Al interior de la empresa notificadora judicial red procesal no existen sistemas que regulen el flujo de la comunicación interna, lo cual afecta tanto al personal como a la producción de la empresa.</a:t>
            </a: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367057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OBJETIVOS</a:t>
            </a:r>
            <a:endParaRPr lang="es-CO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General</a:t>
            </a:r>
            <a:endParaRPr lang="es-CO" b="1" dirty="0"/>
          </a:p>
          <a:p>
            <a:pPr marL="0" indent="0">
              <a:buNone/>
            </a:pPr>
            <a:endParaRPr lang="es-CO" dirty="0"/>
          </a:p>
          <a:p>
            <a:r>
              <a:rPr lang="es-CO" dirty="0"/>
              <a:t>Elaborar un diagnóstico de la comunicación interna en la empresa Red Procesal a la luz de teorías y conceptos administrativos contemporáneos, para identificar oportunidades para una propuesta de mejoras. </a:t>
            </a: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253508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ESPECÍFICOS</a:t>
            </a:r>
            <a:endParaRPr lang="es-CO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s-CO" dirty="0"/>
              <a:t>Descubrir cada una de las fortalezas y debilidades de la Comunicación que tiene la empresa en cada una de sus áreas</a:t>
            </a:r>
          </a:p>
          <a:p>
            <a:pPr marL="0" indent="0">
              <a:buNone/>
            </a:pPr>
            <a:r>
              <a:rPr lang="es-CO" dirty="0"/>
              <a:t> </a:t>
            </a:r>
          </a:p>
          <a:p>
            <a:pPr lvl="0"/>
            <a:r>
              <a:rPr lang="es-CO" dirty="0"/>
              <a:t>Analizar la pertinencia del sistema de comunicación interno en la empresa.</a:t>
            </a:r>
          </a:p>
          <a:p>
            <a:pPr marL="0" indent="0">
              <a:buNone/>
            </a:pPr>
            <a:endParaRPr lang="es-CO" dirty="0"/>
          </a:p>
          <a:p>
            <a:pPr lvl="0"/>
            <a:r>
              <a:rPr lang="es-CO" dirty="0"/>
              <a:t>Realizar una propuesta pertinente para restablecer fallas en la comunicación interna en la empresa Notificadora Judicial Red Procesal con base en un diagnóstico organizacional en el área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699387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METODOLOGÍA</a:t>
            </a:r>
            <a:endParaRPr lang="es-CO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042926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97593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CO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OPERACIONALIZACIÓN DE LAS CATEGORÍAS</a:t>
            </a:r>
            <a:endParaRPr lang="es-CO" sz="6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2752255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568952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06244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428</Words>
  <Application>Microsoft Office PowerPoint</Application>
  <PresentationFormat>Presentación en pantalla (4:3)</PresentationFormat>
  <Paragraphs>77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Tema de Office</vt:lpstr>
      <vt:lpstr>Presentación de PowerPoint</vt:lpstr>
      <vt:lpstr>¿QUÉ SON LAS NOTIFICADORAS?</vt:lpstr>
      <vt:lpstr>Presentación de PowerPoint</vt:lpstr>
      <vt:lpstr>PROBLEMA</vt:lpstr>
      <vt:lpstr>OBJETIVOS</vt:lpstr>
      <vt:lpstr>ESPECÍFICOS</vt:lpstr>
      <vt:lpstr>METODOLOGÍA</vt:lpstr>
      <vt:lpstr>Presentación de PowerPoint</vt:lpstr>
      <vt:lpstr>Presentación de PowerPoint</vt:lpstr>
      <vt:lpstr>HALLAZGOS DEL DIAGNÓSTICO</vt:lpstr>
      <vt:lpstr>Presentación de PowerPoint</vt:lpstr>
      <vt:lpstr>Presentación de PowerPoint</vt:lpstr>
      <vt:lpstr>Presentación de PowerPoint</vt:lpstr>
      <vt:lpstr>ESTRATEGIA </vt:lpstr>
      <vt:lpstr>CAMBIOS ESPERADOS</vt:lpstr>
      <vt:lpstr>Presentación de PowerPoint</vt:lpstr>
      <vt:lpstr>Presentación de PowerPoint</vt:lpstr>
      <vt:lpstr>Presentación de PowerPoint</vt:lpstr>
      <vt:lpstr>PROPUESTA PARA LA MEJORA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¿QUÉ SON LAS NOTIFICADORAS?</dc:title>
  <dc:creator>Usuario</dc:creator>
  <cp:lastModifiedBy>Usuario</cp:lastModifiedBy>
  <cp:revision>16</cp:revision>
  <dcterms:created xsi:type="dcterms:W3CDTF">2014-11-18T13:33:54Z</dcterms:created>
  <dcterms:modified xsi:type="dcterms:W3CDTF">2014-12-09T13:19:37Z</dcterms:modified>
</cp:coreProperties>
</file>